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handoutMasterIdLst>
    <p:handoutMasterId r:id="rId65"/>
  </p:handoutMasterIdLst>
  <p:sldIdLst>
    <p:sldId id="333" r:id="rId2"/>
    <p:sldId id="301" r:id="rId3"/>
    <p:sldId id="353" r:id="rId4"/>
    <p:sldId id="286" r:id="rId5"/>
    <p:sldId id="303" r:id="rId6"/>
    <p:sldId id="257" r:id="rId7"/>
    <p:sldId id="354" r:id="rId8"/>
    <p:sldId id="355" r:id="rId9"/>
    <p:sldId id="309" r:id="rId10"/>
    <p:sldId id="356" r:id="rId11"/>
    <p:sldId id="357" r:id="rId12"/>
    <p:sldId id="358" r:id="rId13"/>
    <p:sldId id="359" r:id="rId14"/>
    <p:sldId id="360" r:id="rId15"/>
    <p:sldId id="306" r:id="rId16"/>
    <p:sldId id="362" r:id="rId17"/>
    <p:sldId id="363" r:id="rId18"/>
    <p:sldId id="371" r:id="rId19"/>
    <p:sldId id="372" r:id="rId20"/>
    <p:sldId id="364" r:id="rId21"/>
    <p:sldId id="365" r:id="rId22"/>
    <p:sldId id="366" r:id="rId23"/>
    <p:sldId id="367" r:id="rId24"/>
    <p:sldId id="368" r:id="rId25"/>
    <p:sldId id="369" r:id="rId26"/>
    <p:sldId id="373" r:id="rId27"/>
    <p:sldId id="374" r:id="rId28"/>
    <p:sldId id="375" r:id="rId29"/>
    <p:sldId id="376" r:id="rId30"/>
    <p:sldId id="377" r:id="rId31"/>
    <p:sldId id="507" r:id="rId32"/>
    <p:sldId id="512" r:id="rId33"/>
    <p:sldId id="378" r:id="rId34"/>
    <p:sldId id="508" r:id="rId35"/>
    <p:sldId id="513" r:id="rId36"/>
    <p:sldId id="379" r:id="rId37"/>
    <p:sldId id="510" r:id="rId38"/>
    <p:sldId id="511" r:id="rId39"/>
    <p:sldId id="514" r:id="rId40"/>
    <p:sldId id="380" r:id="rId41"/>
    <p:sldId id="515" r:id="rId42"/>
    <p:sldId id="516" r:id="rId43"/>
    <p:sldId id="381" r:id="rId44"/>
    <p:sldId id="525" r:id="rId45"/>
    <p:sldId id="527" r:id="rId46"/>
    <p:sldId id="382" r:id="rId47"/>
    <p:sldId id="292" r:id="rId48"/>
    <p:sldId id="498" r:id="rId49"/>
    <p:sldId id="500" r:id="rId50"/>
    <p:sldId id="496" r:id="rId51"/>
    <p:sldId id="501" r:id="rId52"/>
    <p:sldId id="517" r:id="rId53"/>
    <p:sldId id="518" r:id="rId54"/>
    <p:sldId id="519" r:id="rId55"/>
    <p:sldId id="530" r:id="rId56"/>
    <p:sldId id="520" r:id="rId57"/>
    <p:sldId id="531" r:id="rId58"/>
    <p:sldId id="532" r:id="rId59"/>
    <p:sldId id="533" r:id="rId60"/>
    <p:sldId id="534" r:id="rId61"/>
    <p:sldId id="535" r:id="rId62"/>
    <p:sldId id="523" r:id="rId63"/>
  </p:sldIdLst>
  <p:sldSz cx="9144000" cy="6858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ED792E-58B2-603A-501E-230FE947575B}" name="Chargé de communication" initials="Cdc" userId="S-1-5-21-4094925626-1873710082-2674775357-1322" providerId="AD"/>
  <p188:author id="{7CD17C73-A9BD-D446-C17D-0DD28F64F6EB}" name="Juridique" initials="J" userId="S::juridique@cccps.fr::e2c25f16-9fb4-4d01-854d-ff0efe89807f" providerId="AD"/>
  <p188:author id="{ABB28DE5-F604-9B07-9A11-82F5F4E5CD3F}" name="Frédérique DAHLEM" initials="FD" userId="S::fdahlem@cccps.fr::92969145-1f30-4551-a9b2-eaa6882204dd" providerId="AD"/>
  <p188:author id="{A4847FF1-A002-F999-905F-37EAD144DC36}" name="Environnement" initials="E" userId="S::environnement@cccps.fr::7419f71d-a61a-461a-9926-dc9ccc330d2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ndrine Echaubard" initials="SE" lastIdx="15" clrIdx="0">
    <p:extLst>
      <p:ext uri="{19B8F6BF-5375-455C-9EA6-DF929625EA0E}">
        <p15:presenceInfo xmlns:p15="http://schemas.microsoft.com/office/powerpoint/2012/main" userId="S::sechaubard@cccps.fr::70085c50-e468-4ec2-b422-0baeeb63b118" providerId="AD"/>
      </p:ext>
    </p:extLst>
  </p:cmAuthor>
  <p:cmAuthor id="2" name="Chargé de communication" initials="Cdc" lastIdx="27" clrIdx="1">
    <p:extLst>
      <p:ext uri="{19B8F6BF-5375-455C-9EA6-DF929625EA0E}">
        <p15:presenceInfo xmlns:p15="http://schemas.microsoft.com/office/powerpoint/2012/main" userId="S-1-5-21-4094925626-1873710082-2674775357-1322" providerId="AD"/>
      </p:ext>
    </p:extLst>
  </p:cmAuthor>
  <p:cmAuthor id="3" name="Elise CUSEY" initials="EC" lastIdx="1" clrIdx="2">
    <p:extLst>
      <p:ext uri="{19B8F6BF-5375-455C-9EA6-DF929625EA0E}">
        <p15:presenceInfo xmlns:p15="http://schemas.microsoft.com/office/powerpoint/2012/main" userId="S::ecusey@cccps.fr::538eadbe-feff-4cb7-922b-a5d268f60ddc" providerId="AD"/>
      </p:ext>
    </p:extLst>
  </p:cmAuthor>
  <p:cmAuthor id="4" name="Frédérique DAHLEM" initials="FD [2]" lastIdx="9" clrIdx="3">
    <p:extLst>
      <p:ext uri="{19B8F6BF-5375-455C-9EA6-DF929625EA0E}">
        <p15:presenceInfo xmlns:p15="http://schemas.microsoft.com/office/powerpoint/2012/main" userId="S::fdahlem@cccps.fr::92969145-1f30-4551-a9b2-eaa6882204dd" providerId="AD"/>
      </p:ext>
    </p:extLst>
  </p:cmAuthor>
  <p:cmAuthor id="5" name="Service Economie" initials="SE" lastIdx="5" clrIdx="4">
    <p:extLst>
      <p:ext uri="{19B8F6BF-5375-455C-9EA6-DF929625EA0E}">
        <p15:presenceInfo xmlns:p15="http://schemas.microsoft.com/office/powerpoint/2012/main" userId="S::serviceeconomie@cccps.fr::43fcf606-63b8-4f34-81e2-c6cdfb3ec4ba" providerId="AD"/>
      </p:ext>
    </p:extLst>
  </p:cmAuthor>
  <p:cmAuthor id="6" name="Laëtitia Teyssier" initials="LT" lastIdx="1" clrIdx="5">
    <p:extLst>
      <p:ext uri="{19B8F6BF-5375-455C-9EA6-DF929625EA0E}">
        <p15:presenceInfo xmlns:p15="http://schemas.microsoft.com/office/powerpoint/2012/main" userId="S::lteyssier@cccps.fr::a3ff161a-9f29-4000-802c-d194b6b1ff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96C"/>
    <a:srgbClr val="D29F13"/>
    <a:srgbClr val="EE7402"/>
    <a:srgbClr val="9ABD37"/>
    <a:srgbClr val="EB5C63"/>
    <a:srgbClr val="1D89AF"/>
    <a:srgbClr val="EAB500"/>
    <a:srgbClr val="A978B0"/>
    <a:srgbClr val="0096B6"/>
    <a:srgbClr val="C478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256" autoAdjust="0"/>
  </p:normalViewPr>
  <p:slideViewPr>
    <p:cSldViewPr>
      <p:cViewPr varScale="1">
        <p:scale>
          <a:sx n="82" d="100"/>
          <a:sy n="82" d="100"/>
        </p:scale>
        <p:origin x="1474" y="48"/>
      </p:cViewPr>
      <p:guideLst>
        <p:guide orient="horz" pos="2160"/>
        <p:guide pos="2880"/>
      </p:guideLst>
    </p:cSldViewPr>
  </p:slideViewPr>
  <p:notesTextViewPr>
    <p:cViewPr>
      <p:scale>
        <a:sx n="1" d="1"/>
        <a:sy n="1" d="1"/>
      </p:scale>
      <p:origin x="0" y="0"/>
    </p:cViewPr>
  </p:notesTextViewPr>
  <p:notesViewPr>
    <p:cSldViewPr>
      <p:cViewPr varScale="1">
        <p:scale>
          <a:sx n="60" d="100"/>
          <a:sy n="60" d="100"/>
        </p:scale>
        <p:origin x="2419" y="6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Classeur1"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srv-ad\Commun\FINANCES\RAPPORT%20ACTIVITES\2022\2022%20FONCTIONNEMENT.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srv-ad\Commun\FINANCES\RAPPORT%20ACTIVITES\2022\2022%20FONCTIONNEMENT.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srv-ad\Commun\FINANCES\RAPPORT%20ACTIVITES\2022\2022%20INVESTISSEMENT.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srv-ad\Commun\FINANCES\RAPPORT%20ACTIVITES\2022\2022%20INVESTISSEMENT.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srv-ad\Commun\FINANCES\RAPPORT%20ACTIVITES\2022\2022%20Dette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b="1" dirty="0">
                <a:solidFill>
                  <a:srgbClr val="00596C"/>
                </a:solidFill>
                <a:latin typeface="Lato" panose="020F0502020204030203" pitchFamily="34" charset="0"/>
                <a:ea typeface="Lato" panose="020F0502020204030203" pitchFamily="34" charset="0"/>
                <a:cs typeface="Lato" panose="020F0502020204030203" pitchFamily="34" charset="0"/>
              </a:rPr>
              <a:t>Répartition des 98 agents par catégorie</a:t>
            </a:r>
            <a:r>
              <a:rPr lang="fr-FR" b="1" baseline="0" dirty="0">
                <a:solidFill>
                  <a:srgbClr val="00596C"/>
                </a:solidFill>
                <a:latin typeface="Lato" panose="020F0502020204030203" pitchFamily="34" charset="0"/>
                <a:ea typeface="Lato" panose="020F0502020204030203" pitchFamily="34" charset="0"/>
                <a:cs typeface="Lato" panose="020F0502020204030203" pitchFamily="34" charset="0"/>
              </a:rPr>
              <a:t> et statut</a:t>
            </a:r>
            <a:endParaRPr lang="fr-FR" b="1" dirty="0">
              <a:solidFill>
                <a:srgbClr val="00596C"/>
              </a:solidFill>
              <a:latin typeface="Lato" panose="020F0502020204030203" pitchFamily="34" charset="0"/>
              <a:ea typeface="Lato" panose="020F0502020204030203" pitchFamily="34" charset="0"/>
              <a:cs typeface="Lato" panose="020F0502020204030203"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stacked"/>
        <c:varyColors val="0"/>
        <c:ser>
          <c:idx val="0"/>
          <c:order val="0"/>
          <c:tx>
            <c:strRef>
              <c:f>Feuil2!$B$8</c:f>
              <c:strCache>
                <c:ptCount val="1"/>
                <c:pt idx="0">
                  <c:v>Fonctionnaires</c:v>
                </c:pt>
              </c:strCache>
            </c:strRef>
          </c:tx>
          <c:spPr>
            <a:solidFill>
              <a:srgbClr val="00596C"/>
            </a:solidFill>
            <a:ln>
              <a:noFill/>
            </a:ln>
            <a:effectLst/>
          </c:spPr>
          <c:invertIfNegative val="0"/>
          <c:cat>
            <c:strRef>
              <c:f>Feuil2!$A$9:$A$12</c:f>
              <c:strCache>
                <c:ptCount val="4"/>
                <c:pt idx="0">
                  <c:v>Hors Catégorie</c:v>
                </c:pt>
                <c:pt idx="1">
                  <c:v>Cat C</c:v>
                </c:pt>
                <c:pt idx="2">
                  <c:v>Cat B</c:v>
                </c:pt>
                <c:pt idx="3">
                  <c:v>Cat A </c:v>
                </c:pt>
              </c:strCache>
            </c:strRef>
          </c:cat>
          <c:val>
            <c:numRef>
              <c:f>Feuil2!$B$9:$B$12</c:f>
              <c:numCache>
                <c:formatCode>General</c:formatCode>
                <c:ptCount val="4"/>
                <c:pt idx="1">
                  <c:v>36</c:v>
                </c:pt>
                <c:pt idx="2">
                  <c:v>7</c:v>
                </c:pt>
                <c:pt idx="3">
                  <c:v>12</c:v>
                </c:pt>
              </c:numCache>
            </c:numRef>
          </c:val>
          <c:extLst>
            <c:ext xmlns:c16="http://schemas.microsoft.com/office/drawing/2014/chart" uri="{C3380CC4-5D6E-409C-BE32-E72D297353CC}">
              <c16:uniqueId val="{00000000-4682-49A4-8950-9E39B20BADC9}"/>
            </c:ext>
          </c:extLst>
        </c:ser>
        <c:ser>
          <c:idx val="1"/>
          <c:order val="1"/>
          <c:tx>
            <c:strRef>
              <c:f>Feuil2!$C$8</c:f>
              <c:strCache>
                <c:ptCount val="1"/>
                <c:pt idx="0">
                  <c:v>Contractuel</c:v>
                </c:pt>
              </c:strCache>
            </c:strRef>
          </c:tx>
          <c:spPr>
            <a:solidFill>
              <a:srgbClr val="D29F13"/>
            </a:solidFill>
            <a:ln>
              <a:noFill/>
            </a:ln>
            <a:effectLst/>
          </c:spPr>
          <c:invertIfNegative val="0"/>
          <c:cat>
            <c:strRef>
              <c:f>Feuil2!$A$9:$A$12</c:f>
              <c:strCache>
                <c:ptCount val="4"/>
                <c:pt idx="0">
                  <c:v>Hors Catégorie</c:v>
                </c:pt>
                <c:pt idx="1">
                  <c:v>Cat C</c:v>
                </c:pt>
                <c:pt idx="2">
                  <c:v>Cat B</c:v>
                </c:pt>
                <c:pt idx="3">
                  <c:v>Cat A </c:v>
                </c:pt>
              </c:strCache>
            </c:strRef>
          </c:cat>
          <c:val>
            <c:numRef>
              <c:f>Feuil2!$C$9:$C$12</c:f>
              <c:numCache>
                <c:formatCode>General</c:formatCode>
                <c:ptCount val="4"/>
                <c:pt idx="0">
                  <c:v>2</c:v>
                </c:pt>
                <c:pt idx="1">
                  <c:v>18</c:v>
                </c:pt>
                <c:pt idx="2">
                  <c:v>8</c:v>
                </c:pt>
                <c:pt idx="3">
                  <c:v>15</c:v>
                </c:pt>
              </c:numCache>
            </c:numRef>
          </c:val>
          <c:extLst>
            <c:ext xmlns:c16="http://schemas.microsoft.com/office/drawing/2014/chart" uri="{C3380CC4-5D6E-409C-BE32-E72D297353CC}">
              <c16:uniqueId val="{00000001-4682-49A4-8950-9E39B20BADC9}"/>
            </c:ext>
          </c:extLst>
        </c:ser>
        <c:dLbls>
          <c:showLegendKey val="0"/>
          <c:showVal val="0"/>
          <c:showCatName val="0"/>
          <c:showSerName val="0"/>
          <c:showPercent val="0"/>
          <c:showBubbleSize val="0"/>
        </c:dLbls>
        <c:gapWidth val="150"/>
        <c:overlap val="100"/>
        <c:axId val="633591184"/>
        <c:axId val="633592016"/>
      </c:barChart>
      <c:catAx>
        <c:axId val="6335911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33592016"/>
        <c:crosses val="autoZero"/>
        <c:auto val="1"/>
        <c:lblAlgn val="ctr"/>
        <c:lblOffset val="100"/>
        <c:noMultiLvlLbl val="0"/>
      </c:catAx>
      <c:valAx>
        <c:axId val="6335920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335911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0096B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74D8-4BCF-BBD8-545FB01072C5}"/>
              </c:ext>
            </c:extLst>
          </c:dPt>
          <c:dPt>
            <c:idx val="1"/>
            <c:bubble3D val="0"/>
            <c:spPr>
              <a:solidFill>
                <a:srgbClr val="A978B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74D8-4BCF-BBD8-545FB01072C5}"/>
              </c:ext>
            </c:extLst>
          </c:dPt>
          <c:dPt>
            <c:idx val="2"/>
            <c:bubble3D val="0"/>
            <c:spPr>
              <a:solidFill>
                <a:srgbClr val="9ABD37"/>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74D8-4BCF-BBD8-545FB01072C5}"/>
              </c:ext>
            </c:extLst>
          </c:dPt>
          <c:dPt>
            <c:idx val="3"/>
            <c:bubble3D val="0"/>
            <c:spPr>
              <a:solidFill>
                <a:srgbClr val="EB5C6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74D8-4BCF-BBD8-545FB01072C5}"/>
              </c:ext>
            </c:extLst>
          </c:dPt>
          <c:dPt>
            <c:idx val="4"/>
            <c:bubble3D val="0"/>
            <c:spPr>
              <a:solidFill>
                <a:srgbClr val="EAB50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74D8-4BCF-BBD8-545FB01072C5}"/>
              </c:ext>
            </c:extLst>
          </c:dPt>
          <c:dPt>
            <c:idx val="5"/>
            <c:bubble3D val="0"/>
            <c:spPr>
              <a:solidFill>
                <a:srgbClr val="EE740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74D8-4BCF-BBD8-545FB01072C5}"/>
              </c:ext>
            </c:extLst>
          </c:dPt>
          <c:dLbls>
            <c:dLbl>
              <c:idx val="0"/>
              <c:layout>
                <c:manualLayout>
                  <c:x val="4.3055555555555569E-2"/>
                  <c:y val="9.2594495101505955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92EBE5F8-4FE4-4E60-A553-A990293D2687}" type="CATEGORYNAME">
                      <a:rPr lang="en-US" dirty="0">
                        <a:solidFill>
                          <a:srgbClr val="1D89AF"/>
                        </a:solidFill>
                        <a:latin typeface="Lato" panose="020F0502020204030203" pitchFamily="34" charset="0"/>
                        <a:ea typeface="Lato" panose="020F0502020204030203" pitchFamily="34" charset="0"/>
                        <a:cs typeface="Lato" panose="020F0502020204030203" pitchFamily="34" charset="0"/>
                      </a:rPr>
                      <a:pPr>
                        <a:defRPr/>
                      </a:pPr>
                      <a:t>[NOM DE CATÉGORIE]</a:t>
                    </a:fld>
                    <a:r>
                      <a:rPr lang="en-US" baseline="0" dirty="0">
                        <a:solidFill>
                          <a:srgbClr val="1D89AF"/>
                        </a:solidFill>
                        <a:latin typeface="Lato" panose="020F0502020204030203" pitchFamily="34" charset="0"/>
                        <a:ea typeface="Lato" panose="020F0502020204030203" pitchFamily="34" charset="0"/>
                        <a:cs typeface="Lato" panose="020F0502020204030203" pitchFamily="34" charset="0"/>
                      </a:rPr>
                      <a:t>
</a:t>
                    </a:r>
                    <a:fld id="{6D0F77AD-2B97-4E8A-BF53-218B34A0284F}" type="PERCENTAGE">
                      <a:rPr lang="en-US" baseline="0" dirty="0">
                        <a:solidFill>
                          <a:srgbClr val="1D89AF"/>
                        </a:solidFill>
                        <a:latin typeface="Lato" panose="020F0502020204030203" pitchFamily="34" charset="0"/>
                        <a:ea typeface="Lato" panose="020F0502020204030203" pitchFamily="34" charset="0"/>
                        <a:cs typeface="Lato" panose="020F0502020204030203" pitchFamily="34" charset="0"/>
                      </a:rPr>
                      <a:pPr>
                        <a:defRPr/>
                      </a:pPr>
                      <a:t>[POURCENTAGE]</a:t>
                    </a:fld>
                    <a:endParaRPr lang="en-US" baseline="0" dirty="0">
                      <a:solidFill>
                        <a:srgbClr val="1D89AF"/>
                      </a:solidFill>
                      <a:latin typeface="Lato" panose="020F0502020204030203" pitchFamily="34" charset="0"/>
                      <a:ea typeface="Lato" panose="020F0502020204030203" pitchFamily="34" charset="0"/>
                      <a:cs typeface="Lato" panose="020F0502020204030203"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layout>
                    <c:manualLayout>
                      <c:w val="0.26648622047244097"/>
                      <c:h val="0.21761827339436038"/>
                    </c:manualLayout>
                  </c15:layout>
                  <c15:dlblFieldTable/>
                  <c15:showDataLabelsRange val="0"/>
                </c:ext>
                <c:ext xmlns:c16="http://schemas.microsoft.com/office/drawing/2014/chart" uri="{C3380CC4-5D6E-409C-BE32-E72D297353CC}">
                  <c16:uniqueId val="{00000001-74D8-4BCF-BBD8-545FB01072C5}"/>
                </c:ext>
              </c:extLst>
            </c:dLbl>
            <c:dLbl>
              <c:idx val="1"/>
              <c:layout>
                <c:manualLayout>
                  <c:x val="7.4999999999999997E-2"/>
                  <c:y val="-9.2594495101505969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Lato" panose="020F0502020204030203" pitchFamily="34" charset="0"/>
                        <a:ea typeface="Lato" panose="020F0502020204030203" pitchFamily="34" charset="0"/>
                        <a:cs typeface="Lato" panose="020F0502020204030203" pitchFamily="34" charset="0"/>
                      </a:defRPr>
                    </a:pPr>
                    <a:fld id="{0ADBA0C8-5609-42E5-B269-C3FA5CF9E263}" type="CATEGORYNAME">
                      <a:rPr lang="en-US">
                        <a:solidFill>
                          <a:srgbClr val="A978B0"/>
                        </a:solidFill>
                        <a:latin typeface="Lato" panose="020F0502020204030203" pitchFamily="34" charset="0"/>
                        <a:ea typeface="Lato" panose="020F0502020204030203" pitchFamily="34" charset="0"/>
                        <a:cs typeface="Lato" panose="020F0502020204030203" pitchFamily="34" charset="0"/>
                      </a:rPr>
                      <a:pPr>
                        <a:defRPr>
                          <a:solidFill>
                            <a:schemeClr val="accent1"/>
                          </a:solidFill>
                          <a:latin typeface="Lato" panose="020F0502020204030203" pitchFamily="34" charset="0"/>
                          <a:ea typeface="Lato" panose="020F0502020204030203" pitchFamily="34" charset="0"/>
                          <a:cs typeface="Lato" panose="020F0502020204030203" pitchFamily="34" charset="0"/>
                        </a:defRPr>
                      </a:pPr>
                      <a:t>[NOM DE CATÉGORIE]</a:t>
                    </a:fld>
                    <a:r>
                      <a:rPr lang="en-US" baseline="0" dirty="0">
                        <a:solidFill>
                          <a:srgbClr val="A978B0"/>
                        </a:solidFill>
                        <a:latin typeface="Lato" panose="020F0502020204030203" pitchFamily="34" charset="0"/>
                        <a:ea typeface="Lato" panose="020F0502020204030203" pitchFamily="34" charset="0"/>
                        <a:cs typeface="Lato" panose="020F0502020204030203" pitchFamily="34" charset="0"/>
                      </a:rPr>
                      <a:t>
</a:t>
                    </a:r>
                    <a:fld id="{7CE61943-C811-499B-B1AC-79ECFDEF8AE3}" type="PERCENTAGE">
                      <a:rPr lang="en-US" baseline="0">
                        <a:solidFill>
                          <a:srgbClr val="A978B0"/>
                        </a:solidFill>
                        <a:latin typeface="Lato" panose="020F0502020204030203" pitchFamily="34" charset="0"/>
                        <a:ea typeface="Lato" panose="020F0502020204030203" pitchFamily="34" charset="0"/>
                        <a:cs typeface="Lato" panose="020F0502020204030203" pitchFamily="34" charset="0"/>
                      </a:rPr>
                      <a:pPr>
                        <a:defRPr>
                          <a:solidFill>
                            <a:schemeClr val="accent1"/>
                          </a:solidFill>
                          <a:latin typeface="Lato" panose="020F0502020204030203" pitchFamily="34" charset="0"/>
                          <a:ea typeface="Lato" panose="020F0502020204030203" pitchFamily="34" charset="0"/>
                          <a:cs typeface="Lato" panose="020F0502020204030203" pitchFamily="34" charset="0"/>
                        </a:defRPr>
                      </a:pPr>
                      <a:t>[POURCENTAGE]</a:t>
                    </a:fld>
                    <a:endParaRPr lang="en-US" baseline="0" dirty="0">
                      <a:solidFill>
                        <a:srgbClr val="A978B0"/>
                      </a:solidFill>
                      <a:latin typeface="Lato" panose="020F0502020204030203" pitchFamily="34" charset="0"/>
                      <a:ea typeface="Lato" panose="020F0502020204030203" pitchFamily="34" charset="0"/>
                      <a:cs typeface="Lato" panose="020F0502020204030203"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Lato" panose="020F0502020204030203" pitchFamily="34" charset="0"/>
                      <a:ea typeface="Lato" panose="020F0502020204030203" pitchFamily="34" charset="0"/>
                      <a:cs typeface="Lato" panose="020F0502020204030203" pitchFamily="34" charset="0"/>
                    </a:defRPr>
                  </a:pPr>
                  <a:endParaRPr lang="fr-FR"/>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4D8-4BCF-BBD8-545FB01072C5}"/>
                </c:ext>
              </c:extLst>
            </c:dLbl>
            <c:dLbl>
              <c:idx val="2"/>
              <c:layout>
                <c:manualLayout>
                  <c:x val="-5.5555555555555809E-3"/>
                  <c:y val="8.417681372864172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CE1C0E1F-F502-4BEC-82C4-1D0EC7BEDB14}" type="CATEGORYNAME">
                      <a:rPr lang="en-US">
                        <a:solidFill>
                          <a:srgbClr val="9ABD37"/>
                        </a:solidFill>
                      </a:rPr>
                      <a:pPr>
                        <a:defRPr>
                          <a:solidFill>
                            <a:schemeClr val="accent1"/>
                          </a:solidFill>
                        </a:defRPr>
                      </a:pPr>
                      <a:t>[NOM DE CATÉGORIE]</a:t>
                    </a:fld>
                    <a:r>
                      <a:rPr lang="en-US" baseline="0" dirty="0">
                        <a:solidFill>
                          <a:srgbClr val="9ABD37"/>
                        </a:solidFill>
                      </a:rPr>
                      <a:t>
</a:t>
                    </a:r>
                    <a:fld id="{B865AF54-A347-4022-9017-D76DA2F12177}" type="PERCENTAGE">
                      <a:rPr lang="en-US" baseline="0">
                        <a:solidFill>
                          <a:srgbClr val="9ABD37"/>
                        </a:solidFill>
                        <a:latin typeface="Lato" panose="020F0502020204030203" pitchFamily="34" charset="0"/>
                        <a:ea typeface="Lato" panose="020F0502020204030203" pitchFamily="34" charset="0"/>
                        <a:cs typeface="Lato" panose="020F0502020204030203" pitchFamily="34" charset="0"/>
                      </a:rPr>
                      <a:pPr>
                        <a:defRPr>
                          <a:solidFill>
                            <a:schemeClr val="accent1"/>
                          </a:solidFill>
                        </a:defRPr>
                      </a:pPr>
                      <a:t>[POURCENTAGE]</a:t>
                    </a:fld>
                    <a:endParaRPr lang="en-US" baseline="0" dirty="0">
                      <a:solidFill>
                        <a:srgbClr val="9ABD37"/>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4D8-4BCF-BBD8-545FB01072C5}"/>
                </c:ext>
              </c:extLst>
            </c:dLbl>
            <c:dLbl>
              <c:idx val="3"/>
              <c:layout>
                <c:manualLayout>
                  <c:x val="-7.2222222222222243E-2"/>
                  <c:y val="0.1515182647115552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82D0EB38-87A1-45D3-B0BB-059BAEB209C2}" type="CATEGORYNAME">
                      <a:rPr lang="en-US">
                        <a:solidFill>
                          <a:srgbClr val="EB5C63"/>
                        </a:solidFill>
                        <a:latin typeface="Lato" panose="020F0502020204030203" pitchFamily="34" charset="0"/>
                        <a:ea typeface="Lato" panose="020F0502020204030203" pitchFamily="34" charset="0"/>
                        <a:cs typeface="Lato" panose="020F0502020204030203" pitchFamily="34" charset="0"/>
                      </a:rPr>
                      <a:pPr>
                        <a:defRPr>
                          <a:solidFill>
                            <a:schemeClr val="accent1"/>
                          </a:solidFill>
                        </a:defRPr>
                      </a:pPr>
                      <a:t>[NOM DE CATÉGORIE]</a:t>
                    </a:fld>
                    <a:r>
                      <a:rPr lang="en-US" baseline="0" dirty="0">
                        <a:solidFill>
                          <a:srgbClr val="EB5C63"/>
                        </a:solidFill>
                        <a:latin typeface="Lato" panose="020F0502020204030203" pitchFamily="34" charset="0"/>
                        <a:ea typeface="Lato" panose="020F0502020204030203" pitchFamily="34" charset="0"/>
                        <a:cs typeface="Lato" panose="020F0502020204030203" pitchFamily="34" charset="0"/>
                      </a:rPr>
                      <a:t>
</a:t>
                    </a:r>
                    <a:fld id="{CEB61E63-1F43-4185-9D21-9706250A6946}" type="PERCENTAGE">
                      <a:rPr lang="en-US" baseline="0">
                        <a:solidFill>
                          <a:srgbClr val="EB5C63"/>
                        </a:solidFill>
                        <a:latin typeface="Lato" panose="020F0502020204030203" pitchFamily="34" charset="0"/>
                        <a:ea typeface="Lato" panose="020F0502020204030203" pitchFamily="34" charset="0"/>
                        <a:cs typeface="Lato" panose="020F0502020204030203" pitchFamily="34" charset="0"/>
                      </a:rPr>
                      <a:pPr>
                        <a:defRPr>
                          <a:solidFill>
                            <a:schemeClr val="accent1"/>
                          </a:solidFill>
                        </a:defRPr>
                      </a:pPr>
                      <a:t>[POURCENTAGE]</a:t>
                    </a:fld>
                    <a:endParaRPr lang="en-US" baseline="0" dirty="0">
                      <a:solidFill>
                        <a:srgbClr val="EB5C63"/>
                      </a:solidFill>
                      <a:latin typeface="Lato" panose="020F0502020204030203" pitchFamily="34" charset="0"/>
                      <a:ea typeface="Lato" panose="020F0502020204030203" pitchFamily="34" charset="0"/>
                      <a:cs typeface="Lato" panose="020F0502020204030203"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74D8-4BCF-BBD8-545FB01072C5}"/>
                </c:ext>
              </c:extLst>
            </c:dLbl>
            <c:dLbl>
              <c:idx val="4"/>
              <c:layout>
                <c:manualLayout>
                  <c:x val="-3.0555555555555555E-2"/>
                  <c:y val="1.2626522059296269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5FC35A82-B146-4487-A581-FC5110357BA8}" type="CATEGORYNAME">
                      <a:rPr lang="en-US">
                        <a:solidFill>
                          <a:srgbClr val="EAB500"/>
                        </a:solidFill>
                        <a:latin typeface="Lato" panose="020F0502020204030203" pitchFamily="34" charset="0"/>
                        <a:ea typeface="Lato" panose="020F0502020204030203" pitchFamily="34" charset="0"/>
                        <a:cs typeface="Lato" panose="020F0502020204030203" pitchFamily="34" charset="0"/>
                      </a:rPr>
                      <a:pPr>
                        <a:defRPr>
                          <a:solidFill>
                            <a:schemeClr val="accent1"/>
                          </a:solidFill>
                        </a:defRPr>
                      </a:pPr>
                      <a:t>[NOM DE CATÉGORIE]</a:t>
                    </a:fld>
                    <a:r>
                      <a:rPr lang="en-US" baseline="0" dirty="0"/>
                      <a:t>
</a:t>
                    </a:r>
                    <a:fld id="{33A8B715-3B41-4D9F-8B74-F0EE5F71909F}" type="PERCENTAGE">
                      <a:rPr lang="en-US" baseline="0">
                        <a:solidFill>
                          <a:srgbClr val="EAB500"/>
                        </a:solidFill>
                      </a:rPr>
                      <a:pPr>
                        <a:defRPr>
                          <a:solidFill>
                            <a:schemeClr val="accent1"/>
                          </a:solidFill>
                        </a:defRPr>
                      </a:pPr>
                      <a:t>[POURCENTAGE]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74D8-4BCF-BBD8-545FB01072C5}"/>
                </c:ext>
              </c:extLst>
            </c:dLbl>
            <c:dLbl>
              <c:idx val="5"/>
              <c:layout>
                <c:manualLayout>
                  <c:x val="0.26293648304266376"/>
                  <c:y val="0"/>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0C16D08C-4F06-49AE-9202-FDF915231375}" type="CATEGORYNAME">
                      <a:rPr lang="en-US">
                        <a:solidFill>
                          <a:srgbClr val="EE7402"/>
                        </a:solidFill>
                        <a:latin typeface="Lato" panose="020F0502020204030203" pitchFamily="34" charset="0"/>
                        <a:ea typeface="Lato" panose="020F0502020204030203" pitchFamily="34" charset="0"/>
                        <a:cs typeface="Lato" panose="020F0502020204030203" pitchFamily="34" charset="0"/>
                      </a:rPr>
                      <a:pPr>
                        <a:defRPr>
                          <a:solidFill>
                            <a:schemeClr val="accent1"/>
                          </a:solidFill>
                        </a:defRPr>
                      </a:pPr>
                      <a:t>[NOM DE CATÉGORIE]</a:t>
                    </a:fld>
                    <a:r>
                      <a:rPr lang="en-US" baseline="0" dirty="0">
                        <a:solidFill>
                          <a:srgbClr val="EE7402"/>
                        </a:solidFill>
                        <a:latin typeface="Lato" panose="020F0502020204030203" pitchFamily="34" charset="0"/>
                        <a:ea typeface="Lato" panose="020F0502020204030203" pitchFamily="34" charset="0"/>
                        <a:cs typeface="Lato" panose="020F0502020204030203" pitchFamily="34" charset="0"/>
                      </a:rPr>
                      <a:t>
</a:t>
                    </a:r>
                    <a:fld id="{DF6E4528-539E-46AE-BBB4-BF8A6DD016A8}" type="PERCENTAGE">
                      <a:rPr lang="en-US" baseline="0">
                        <a:solidFill>
                          <a:srgbClr val="EE7402"/>
                        </a:solidFill>
                        <a:latin typeface="Lato" panose="020F0502020204030203" pitchFamily="34" charset="0"/>
                        <a:ea typeface="Lato" panose="020F0502020204030203" pitchFamily="34" charset="0"/>
                        <a:cs typeface="Lato" panose="020F0502020204030203" pitchFamily="34" charset="0"/>
                      </a:rPr>
                      <a:pPr>
                        <a:defRPr>
                          <a:solidFill>
                            <a:schemeClr val="accent1"/>
                          </a:solidFill>
                        </a:defRPr>
                      </a:pPr>
                      <a:t>[POURCENTAGE]</a:t>
                    </a:fld>
                    <a:endParaRPr lang="en-US" baseline="0" dirty="0">
                      <a:solidFill>
                        <a:srgbClr val="EE7402"/>
                      </a:solidFill>
                      <a:latin typeface="Lato" panose="020F0502020204030203" pitchFamily="34" charset="0"/>
                      <a:ea typeface="Lato" panose="020F0502020204030203" pitchFamily="34" charset="0"/>
                      <a:cs typeface="Lato" panose="020F0502020204030203"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bestFit"/>
              <c:showLegendKey val="0"/>
              <c:showVal val="1"/>
              <c:showCatName val="1"/>
              <c:showSerName val="0"/>
              <c:showPercent val="1"/>
              <c:showBubbleSize val="0"/>
              <c:extLst>
                <c:ext xmlns:c15="http://schemas.microsoft.com/office/drawing/2012/chart" uri="{CE6537A1-D6FC-4f65-9D91-7224C49458BB}">
                  <c15:layout>
                    <c:manualLayout>
                      <c:w val="0.21077777777777779"/>
                      <c:h val="0.14928757914774621"/>
                    </c:manualLayout>
                  </c15:layout>
                  <c15:dlblFieldTable/>
                  <c15:showDataLabelsRange val="0"/>
                </c:ext>
                <c:ext xmlns:c16="http://schemas.microsoft.com/office/drawing/2014/chart" uri="{C3380CC4-5D6E-409C-BE32-E72D297353CC}">
                  <c16:uniqueId val="{0000000B-74D8-4BCF-BBD8-545FB01072C5}"/>
                </c:ext>
              </c:extLst>
            </c:dLbl>
            <c:spPr>
              <a:noFill/>
              <a:ln>
                <a:noFill/>
              </a:ln>
              <a:effectLst/>
            </c:sp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Feuil4!$P$15:$P$20</c:f>
              <c:strCache>
                <c:ptCount val="6"/>
                <c:pt idx="0">
                  <c:v>Administrative</c:v>
                </c:pt>
                <c:pt idx="1">
                  <c:v>Technique</c:v>
                </c:pt>
                <c:pt idx="2">
                  <c:v>Social</c:v>
                </c:pt>
                <c:pt idx="3">
                  <c:v>Médico-social</c:v>
                </c:pt>
                <c:pt idx="4">
                  <c:v>Sport</c:v>
                </c:pt>
                <c:pt idx="5">
                  <c:v>Animation</c:v>
                </c:pt>
              </c:strCache>
            </c:strRef>
          </c:cat>
          <c:val>
            <c:numRef>
              <c:f>Feuil4!$Q$15:$Q$20</c:f>
              <c:numCache>
                <c:formatCode>General</c:formatCode>
                <c:ptCount val="6"/>
                <c:pt idx="0">
                  <c:v>22</c:v>
                </c:pt>
                <c:pt idx="1">
                  <c:v>35</c:v>
                </c:pt>
                <c:pt idx="2">
                  <c:v>26</c:v>
                </c:pt>
                <c:pt idx="3">
                  <c:v>8</c:v>
                </c:pt>
                <c:pt idx="4">
                  <c:v>1</c:v>
                </c:pt>
                <c:pt idx="5">
                  <c:v>6</c:v>
                </c:pt>
              </c:numCache>
            </c:numRef>
          </c:val>
          <c:extLst>
            <c:ext xmlns:c16="http://schemas.microsoft.com/office/drawing/2014/chart" uri="{C3380CC4-5D6E-409C-BE32-E72D297353CC}">
              <c16:uniqueId val="{0000000C-74D8-4BCF-BBD8-545FB01072C5}"/>
            </c:ext>
          </c:extLst>
        </c:ser>
        <c:ser>
          <c:idx val="1"/>
          <c:order val="1"/>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E-74D8-4BCF-BBD8-545FB01072C5}"/>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0-74D8-4BCF-BBD8-545FB01072C5}"/>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2-74D8-4BCF-BBD8-545FB01072C5}"/>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4-74D8-4BCF-BBD8-545FB01072C5}"/>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6-74D8-4BCF-BBD8-545FB01072C5}"/>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8-74D8-4BCF-BBD8-545FB01072C5}"/>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E-74D8-4BCF-BBD8-545FB01072C5}"/>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10-74D8-4BCF-BBD8-545FB01072C5}"/>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12-74D8-4BCF-BBD8-545FB01072C5}"/>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14-74D8-4BCF-BBD8-545FB01072C5}"/>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16-74D8-4BCF-BBD8-545FB01072C5}"/>
                </c:ext>
              </c:extLst>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18-74D8-4BCF-BBD8-545FB01072C5}"/>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Feuil4!$P$15:$P$20</c:f>
              <c:strCache>
                <c:ptCount val="6"/>
                <c:pt idx="0">
                  <c:v>Administrative</c:v>
                </c:pt>
                <c:pt idx="1">
                  <c:v>Technique</c:v>
                </c:pt>
                <c:pt idx="2">
                  <c:v>Social</c:v>
                </c:pt>
                <c:pt idx="3">
                  <c:v>Médico-social</c:v>
                </c:pt>
                <c:pt idx="4">
                  <c:v>Sport</c:v>
                </c:pt>
                <c:pt idx="5">
                  <c:v>Animation</c:v>
                </c:pt>
              </c:strCache>
            </c:strRef>
          </c:cat>
          <c:val>
            <c:numRef>
              <c:f>Feuil4!$R$15:$R$20</c:f>
              <c:numCache>
                <c:formatCode>0.00%</c:formatCode>
                <c:ptCount val="6"/>
                <c:pt idx="0">
                  <c:v>0.22448979591836735</c:v>
                </c:pt>
                <c:pt idx="1">
                  <c:v>0.35714285714285715</c:v>
                </c:pt>
                <c:pt idx="2">
                  <c:v>0.26530612244897961</c:v>
                </c:pt>
                <c:pt idx="3">
                  <c:v>8.1632653061224483E-2</c:v>
                </c:pt>
                <c:pt idx="4">
                  <c:v>1.020408163265306E-2</c:v>
                </c:pt>
                <c:pt idx="5">
                  <c:v>6.1224489795918366E-2</c:v>
                </c:pt>
              </c:numCache>
            </c:numRef>
          </c:val>
          <c:extLst>
            <c:ext xmlns:c16="http://schemas.microsoft.com/office/drawing/2014/chart" uri="{C3380CC4-5D6E-409C-BE32-E72D297353CC}">
              <c16:uniqueId val="{00000019-74D8-4BCF-BBD8-545FB01072C5}"/>
            </c:ext>
          </c:extLst>
        </c:ser>
        <c:dLbls>
          <c:dLblPos val="outEnd"/>
          <c:showLegendKey val="0"/>
          <c:showVal val="0"/>
          <c:showCatName val="0"/>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937458575253851E-2"/>
          <c:y val="0.18820882157447244"/>
          <c:w val="0.90972922134733158"/>
          <c:h val="0.61498432487605714"/>
        </c:manualLayout>
      </c:layout>
      <c:barChart>
        <c:barDir val="bar"/>
        <c:grouping val="stacked"/>
        <c:varyColors val="0"/>
        <c:ser>
          <c:idx val="0"/>
          <c:order val="0"/>
          <c:tx>
            <c:strRef>
              <c:f>'2022 RapAct - Pyramide '!$L$18</c:f>
              <c:strCache>
                <c:ptCount val="1"/>
                <c:pt idx="0">
                  <c:v>HOMMES</c:v>
                </c:pt>
              </c:strCache>
            </c:strRef>
          </c:tx>
          <c:spPr>
            <a:solidFill>
              <a:srgbClr val="00596C"/>
            </a:solidFill>
            <a:ln>
              <a:noFill/>
            </a:ln>
            <a:effectLst/>
          </c:spPr>
          <c:invertIfNegative val="0"/>
          <c:dLbls>
            <c:numFmt formatCode="General;General"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'2022 RapAct - Pyramide '!$K$19:$K$24</c:f>
              <c:strCache>
                <c:ptCount val="6"/>
                <c:pt idx="0">
                  <c:v>16 - 25 ans</c:v>
                </c:pt>
                <c:pt idx="1">
                  <c:v>26 - 35 ans</c:v>
                </c:pt>
                <c:pt idx="2">
                  <c:v>36 - 45 ans</c:v>
                </c:pt>
                <c:pt idx="3">
                  <c:v>46 - 55 ans</c:v>
                </c:pt>
                <c:pt idx="4">
                  <c:v>56 - 65 ans</c:v>
                </c:pt>
                <c:pt idx="5">
                  <c:v>66 à 75 ans</c:v>
                </c:pt>
              </c:strCache>
            </c:strRef>
          </c:cat>
          <c:val>
            <c:numRef>
              <c:f>'2022 RapAct - Pyramide '!$L$19:$L$24</c:f>
              <c:numCache>
                <c:formatCode>General</c:formatCode>
                <c:ptCount val="6"/>
                <c:pt idx="0">
                  <c:v>-4</c:v>
                </c:pt>
                <c:pt idx="1">
                  <c:v>-5</c:v>
                </c:pt>
                <c:pt idx="2">
                  <c:v>-10</c:v>
                </c:pt>
                <c:pt idx="3">
                  <c:v>-9</c:v>
                </c:pt>
                <c:pt idx="4">
                  <c:v>-5</c:v>
                </c:pt>
                <c:pt idx="5">
                  <c:v>0</c:v>
                </c:pt>
              </c:numCache>
            </c:numRef>
          </c:val>
          <c:extLst>
            <c:ext xmlns:c16="http://schemas.microsoft.com/office/drawing/2014/chart" uri="{C3380CC4-5D6E-409C-BE32-E72D297353CC}">
              <c16:uniqueId val="{00000000-7078-4B80-962E-CB1C056DEE37}"/>
            </c:ext>
          </c:extLst>
        </c:ser>
        <c:ser>
          <c:idx val="1"/>
          <c:order val="1"/>
          <c:tx>
            <c:strRef>
              <c:f>'2022 RapAct - Pyramide '!$M$18</c:f>
              <c:strCache>
                <c:ptCount val="1"/>
                <c:pt idx="0">
                  <c:v>FEMMES</c:v>
                </c:pt>
              </c:strCache>
            </c:strRef>
          </c:tx>
          <c:spPr>
            <a:solidFill>
              <a:srgbClr val="D29F13"/>
            </a:solidFill>
            <a:ln>
              <a:noFill/>
            </a:ln>
            <a:effectLst/>
          </c:spPr>
          <c:invertIfNegative val="0"/>
          <c:dLbls>
            <c:dLbl>
              <c:idx val="5"/>
              <c:delete val="1"/>
              <c:extLst>
                <c:ext xmlns:c15="http://schemas.microsoft.com/office/drawing/2012/chart" uri="{CE6537A1-D6FC-4f65-9D91-7224C49458BB}"/>
                <c:ext xmlns:c16="http://schemas.microsoft.com/office/drawing/2014/chart" uri="{C3380CC4-5D6E-409C-BE32-E72D297353CC}">
                  <c16:uniqueId val="{00000001-7078-4B80-962E-CB1C056DEE37}"/>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'2022 RapAct - Pyramide '!$K$19:$K$24</c:f>
              <c:strCache>
                <c:ptCount val="6"/>
                <c:pt idx="0">
                  <c:v>16 - 25 ans</c:v>
                </c:pt>
                <c:pt idx="1">
                  <c:v>26 - 35 ans</c:v>
                </c:pt>
                <c:pt idx="2">
                  <c:v>36 - 45 ans</c:v>
                </c:pt>
                <c:pt idx="3">
                  <c:v>46 - 55 ans</c:v>
                </c:pt>
                <c:pt idx="4">
                  <c:v>56 - 65 ans</c:v>
                </c:pt>
                <c:pt idx="5">
                  <c:v>66 à 75 ans</c:v>
                </c:pt>
              </c:strCache>
            </c:strRef>
          </c:cat>
          <c:val>
            <c:numRef>
              <c:f>'2022 RapAct - Pyramide '!$M$19:$M$24</c:f>
              <c:numCache>
                <c:formatCode>General</c:formatCode>
                <c:ptCount val="6"/>
                <c:pt idx="0">
                  <c:v>10</c:v>
                </c:pt>
                <c:pt idx="1">
                  <c:v>17</c:v>
                </c:pt>
                <c:pt idx="2">
                  <c:v>17</c:v>
                </c:pt>
                <c:pt idx="3">
                  <c:v>17</c:v>
                </c:pt>
                <c:pt idx="4">
                  <c:v>4</c:v>
                </c:pt>
                <c:pt idx="5">
                  <c:v>0</c:v>
                </c:pt>
              </c:numCache>
            </c:numRef>
          </c:val>
          <c:extLst>
            <c:ext xmlns:c16="http://schemas.microsoft.com/office/drawing/2014/chart" uri="{C3380CC4-5D6E-409C-BE32-E72D297353CC}">
              <c16:uniqueId val="{00000002-7078-4B80-962E-CB1C056DEE37}"/>
            </c:ext>
          </c:extLst>
        </c:ser>
        <c:dLbls>
          <c:dLblPos val="ctr"/>
          <c:showLegendKey val="0"/>
          <c:showVal val="1"/>
          <c:showCatName val="0"/>
          <c:showSerName val="0"/>
          <c:showPercent val="0"/>
          <c:showBubbleSize val="0"/>
        </c:dLbls>
        <c:gapWidth val="50"/>
        <c:overlap val="100"/>
        <c:axId val="595505480"/>
        <c:axId val="595505152"/>
      </c:barChart>
      <c:catAx>
        <c:axId val="595505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cap="none" spc="0" normalizeH="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fr-FR"/>
          </a:p>
        </c:txPr>
        <c:crossAx val="595505152"/>
        <c:crosses val="autoZero"/>
        <c:auto val="1"/>
        <c:lblAlgn val="ctr"/>
        <c:lblOffset val="0"/>
        <c:noMultiLvlLbl val="0"/>
      </c:catAx>
      <c:valAx>
        <c:axId val="595505152"/>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General" sourceLinked="0"/>
        <c:majorTickMark val="none"/>
        <c:minorTickMark val="none"/>
        <c:tickLblPos val="low"/>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95505480"/>
        <c:crosses val="autoZero"/>
        <c:crossBetween val="between"/>
      </c:valAx>
      <c:spPr>
        <a:noFill/>
        <a:ln>
          <a:noFill/>
        </a:ln>
        <a:effectLst/>
      </c:spPr>
    </c:plotArea>
    <c:legend>
      <c:legendPos val="t"/>
      <c:layout>
        <c:manualLayout>
          <c:xMode val="edge"/>
          <c:yMode val="edge"/>
          <c:x val="0.23862239799495516"/>
          <c:y val="0.89333482793408803"/>
          <c:w val="0.65360593776946818"/>
          <c:h val="6.7519965228337336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'SYNTHESE ET GRAPHIQUE'!$C$2</c:f>
              <c:strCache>
                <c:ptCount val="1"/>
                <c:pt idx="0">
                  <c:v>Nombre d'heures de formation</c:v>
                </c:pt>
              </c:strCache>
            </c:strRef>
          </c:tx>
          <c:spPr>
            <a:solidFill>
              <a:srgbClr val="00596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'SYNTHESE ET GRAPHIQUE'!$B$3:$B$7</c:f>
              <c:strCache>
                <c:ptCount val="5"/>
                <c:pt idx="0">
                  <c:v>Concours</c:v>
                </c:pt>
                <c:pt idx="1">
                  <c:v>CPF</c:v>
                </c:pt>
                <c:pt idx="2">
                  <c:v>Formation intégration</c:v>
                </c:pt>
                <c:pt idx="3">
                  <c:v>Formation obligatoire</c:v>
                </c:pt>
                <c:pt idx="4">
                  <c:v>Formation professionnelle</c:v>
                </c:pt>
              </c:strCache>
            </c:strRef>
          </c:cat>
          <c:val>
            <c:numRef>
              <c:f>'SYNTHESE ET GRAPHIQUE'!$C$3:$C$7</c:f>
              <c:numCache>
                <c:formatCode>0.00</c:formatCode>
                <c:ptCount val="5"/>
                <c:pt idx="0">
                  <c:v>8</c:v>
                </c:pt>
                <c:pt idx="1">
                  <c:v>28</c:v>
                </c:pt>
                <c:pt idx="2">
                  <c:v>90</c:v>
                </c:pt>
                <c:pt idx="3">
                  <c:v>430.5</c:v>
                </c:pt>
                <c:pt idx="4">
                  <c:v>604.4</c:v>
                </c:pt>
              </c:numCache>
            </c:numRef>
          </c:val>
          <c:extLst>
            <c:ext xmlns:c16="http://schemas.microsoft.com/office/drawing/2014/chart" uri="{C3380CC4-5D6E-409C-BE32-E72D297353CC}">
              <c16:uniqueId val="{00000000-908F-4110-B0A1-63666DEA9ACD}"/>
            </c:ext>
          </c:extLst>
        </c:ser>
        <c:dLbls>
          <c:showLegendKey val="0"/>
          <c:showVal val="0"/>
          <c:showCatName val="0"/>
          <c:showSerName val="0"/>
          <c:showPercent val="0"/>
          <c:showBubbleSize val="0"/>
        </c:dLbls>
        <c:gapWidth val="182"/>
        <c:axId val="588681624"/>
        <c:axId val="588683920"/>
      </c:barChart>
      <c:catAx>
        <c:axId val="5886816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fr-FR"/>
          </a:p>
        </c:txPr>
        <c:crossAx val="588683920"/>
        <c:crosses val="autoZero"/>
        <c:auto val="1"/>
        <c:lblAlgn val="ctr"/>
        <c:lblOffset val="100"/>
        <c:noMultiLvlLbl val="0"/>
      </c:catAx>
      <c:valAx>
        <c:axId val="588683920"/>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fr-FR"/>
          </a:p>
        </c:txPr>
        <c:crossAx val="5886816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500385026096757"/>
          <c:y val="0.14302385935691336"/>
          <c:w val="0.56442958396050569"/>
          <c:h val="0.70178140944311063"/>
        </c:manualLayout>
      </c:layout>
      <c:pieChart>
        <c:varyColors val="1"/>
        <c:ser>
          <c:idx val="0"/>
          <c:order val="0"/>
          <c:tx>
            <c:strRef>
              <c:f>'DEPENSES PAR FONCTIONS 2022'!$B$2</c:f>
              <c:strCache>
                <c:ptCount val="1"/>
                <c:pt idx="0">
                  <c:v>CA2022 provisoir</c:v>
                </c:pt>
              </c:strCache>
            </c:strRef>
          </c:tx>
          <c:dPt>
            <c:idx val="0"/>
            <c:bubble3D val="0"/>
            <c:explosion val="4"/>
            <c:spPr>
              <a:solidFill>
                <a:srgbClr val="00596C"/>
              </a:solidFill>
              <a:ln w="19050">
                <a:solidFill>
                  <a:schemeClr val="lt1"/>
                </a:solidFill>
              </a:ln>
              <a:effectLst/>
            </c:spPr>
            <c:extLst>
              <c:ext xmlns:c16="http://schemas.microsoft.com/office/drawing/2014/chart" uri="{C3380CC4-5D6E-409C-BE32-E72D297353CC}">
                <c16:uniqueId val="{00000001-A6D5-42F4-BC32-298DF8D85B46}"/>
              </c:ext>
            </c:extLst>
          </c:dPt>
          <c:dPt>
            <c:idx val="1"/>
            <c:bubble3D val="0"/>
            <c:spPr>
              <a:solidFill>
                <a:srgbClr val="0096B6"/>
              </a:solidFill>
              <a:ln w="19050">
                <a:solidFill>
                  <a:schemeClr val="lt1"/>
                </a:solidFill>
              </a:ln>
              <a:effectLst/>
            </c:spPr>
            <c:extLst>
              <c:ext xmlns:c16="http://schemas.microsoft.com/office/drawing/2014/chart" uri="{C3380CC4-5D6E-409C-BE32-E72D297353CC}">
                <c16:uniqueId val="{00000003-A6D5-42F4-BC32-298DF8D85B46}"/>
              </c:ext>
            </c:extLst>
          </c:dPt>
          <c:dPt>
            <c:idx val="2"/>
            <c:bubble3D val="0"/>
            <c:spPr>
              <a:solidFill>
                <a:srgbClr val="EAB500"/>
              </a:solidFill>
              <a:ln w="19050">
                <a:solidFill>
                  <a:schemeClr val="lt1"/>
                </a:solidFill>
              </a:ln>
              <a:effectLst/>
            </c:spPr>
            <c:extLst>
              <c:ext xmlns:c16="http://schemas.microsoft.com/office/drawing/2014/chart" uri="{C3380CC4-5D6E-409C-BE32-E72D297353CC}">
                <c16:uniqueId val="{00000005-A6D5-42F4-BC32-298DF8D85B46}"/>
              </c:ext>
            </c:extLst>
          </c:dPt>
          <c:dPt>
            <c:idx val="3"/>
            <c:bubble3D val="0"/>
            <c:spPr>
              <a:solidFill>
                <a:srgbClr val="EB5C63"/>
              </a:solidFill>
              <a:ln w="19050">
                <a:solidFill>
                  <a:schemeClr val="lt1"/>
                </a:solidFill>
              </a:ln>
              <a:effectLst/>
            </c:spPr>
            <c:extLst>
              <c:ext xmlns:c16="http://schemas.microsoft.com/office/drawing/2014/chart" uri="{C3380CC4-5D6E-409C-BE32-E72D297353CC}">
                <c16:uniqueId val="{00000007-A6D5-42F4-BC32-298DF8D85B46}"/>
              </c:ext>
            </c:extLst>
          </c:dPt>
          <c:dPt>
            <c:idx val="4"/>
            <c:bubble3D val="0"/>
            <c:spPr>
              <a:solidFill>
                <a:srgbClr val="EE7401"/>
              </a:solidFill>
              <a:ln w="19050">
                <a:solidFill>
                  <a:schemeClr val="lt1"/>
                </a:solidFill>
              </a:ln>
              <a:effectLst/>
            </c:spPr>
            <c:extLst>
              <c:ext xmlns:c16="http://schemas.microsoft.com/office/drawing/2014/chart" uri="{C3380CC4-5D6E-409C-BE32-E72D297353CC}">
                <c16:uniqueId val="{00000009-A6D5-42F4-BC32-298DF8D85B46}"/>
              </c:ext>
            </c:extLst>
          </c:dPt>
          <c:dPt>
            <c:idx val="5"/>
            <c:bubble3D val="0"/>
            <c:spPr>
              <a:solidFill>
                <a:srgbClr val="9ABD37"/>
              </a:solidFill>
              <a:ln w="19050">
                <a:solidFill>
                  <a:schemeClr val="lt1"/>
                </a:solidFill>
              </a:ln>
              <a:effectLst/>
            </c:spPr>
            <c:extLst>
              <c:ext xmlns:c16="http://schemas.microsoft.com/office/drawing/2014/chart" uri="{C3380CC4-5D6E-409C-BE32-E72D297353CC}">
                <c16:uniqueId val="{0000000B-A6D5-42F4-BC32-298DF8D85B46}"/>
              </c:ext>
            </c:extLst>
          </c:dPt>
          <c:dPt>
            <c:idx val="6"/>
            <c:bubble3D val="0"/>
            <c:spPr>
              <a:solidFill>
                <a:srgbClr val="C478B0"/>
              </a:solidFill>
              <a:ln w="19050">
                <a:solidFill>
                  <a:schemeClr val="lt1"/>
                </a:solidFill>
              </a:ln>
              <a:effectLst/>
            </c:spPr>
            <c:extLst>
              <c:ext xmlns:c16="http://schemas.microsoft.com/office/drawing/2014/chart" uri="{C3380CC4-5D6E-409C-BE32-E72D297353CC}">
                <c16:uniqueId val="{0000000D-A6D5-42F4-BC32-298DF8D85B46}"/>
              </c:ext>
            </c:extLst>
          </c:dPt>
          <c:dPt>
            <c:idx val="7"/>
            <c:bubble3D val="0"/>
            <c:spPr>
              <a:solidFill>
                <a:srgbClr val="D19C10"/>
              </a:solidFill>
              <a:ln w="19050">
                <a:solidFill>
                  <a:schemeClr val="lt1"/>
                </a:solidFill>
              </a:ln>
              <a:effectLst/>
            </c:spPr>
            <c:extLst>
              <c:ext xmlns:c16="http://schemas.microsoft.com/office/drawing/2014/chart" uri="{C3380CC4-5D6E-409C-BE32-E72D297353CC}">
                <c16:uniqueId val="{0000000F-A6D5-42F4-BC32-298DF8D85B46}"/>
              </c:ext>
            </c:extLst>
          </c:dPt>
          <c:cat>
            <c:strRef>
              <c:f>'DEPENSES PAR FONCTIONS 2022'!$A$3:$A$10</c:f>
              <c:strCache>
                <c:ptCount val="8"/>
                <c:pt idx="0">
                  <c:v>ADMINISTRATION</c:v>
                </c:pt>
                <c:pt idx="1">
                  <c:v>SPORT</c:v>
                </c:pt>
                <c:pt idx="2">
                  <c:v>JEUNESSE</c:v>
                </c:pt>
                <c:pt idx="3">
                  <c:v>FAMILLE</c:v>
                </c:pt>
                <c:pt idx="4">
                  <c:v>LOGEMENT</c:v>
                </c:pt>
                <c:pt idx="5">
                  <c:v>DECHETS</c:v>
                </c:pt>
                <c:pt idx="6">
                  <c:v>ACTION  ECONOMIQUE </c:v>
                </c:pt>
                <c:pt idx="7">
                  <c:v>BUDGETS ANNEXES</c:v>
                </c:pt>
              </c:strCache>
            </c:strRef>
          </c:cat>
          <c:val>
            <c:numRef>
              <c:f>'DEPENSES PAR FONCTIONS 2022'!$B$3:$B$10</c:f>
              <c:numCache>
                <c:formatCode>#,##0.00</c:formatCode>
                <c:ptCount val="8"/>
                <c:pt idx="0">
                  <c:v>3162538.32</c:v>
                </c:pt>
                <c:pt idx="1">
                  <c:v>849005.51</c:v>
                </c:pt>
                <c:pt idx="2">
                  <c:v>608863.31000000006</c:v>
                </c:pt>
                <c:pt idx="3">
                  <c:v>1368826.03</c:v>
                </c:pt>
                <c:pt idx="4">
                  <c:v>149513.93</c:v>
                </c:pt>
                <c:pt idx="5">
                  <c:v>2217923.89</c:v>
                </c:pt>
                <c:pt idx="6">
                  <c:v>1272093.1000000001</c:v>
                </c:pt>
                <c:pt idx="7">
                  <c:v>2009414.07</c:v>
                </c:pt>
              </c:numCache>
            </c:numRef>
          </c:val>
          <c:extLst>
            <c:ext xmlns:c16="http://schemas.microsoft.com/office/drawing/2014/chart" uri="{C3380CC4-5D6E-409C-BE32-E72D297353CC}">
              <c16:uniqueId val="{00000010-A6D5-42F4-BC32-298DF8D85B4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65220791504096"/>
          <c:y val="0.20584419588502639"/>
          <c:w val="0.56648259451970817"/>
          <c:h val="0.6771646384383162"/>
        </c:manualLayout>
      </c:layout>
      <c:pieChart>
        <c:varyColors val="1"/>
        <c:ser>
          <c:idx val="0"/>
          <c:order val="0"/>
          <c:tx>
            <c:strRef>
              <c:f>'RECETTES PAR FONCTIONS 2022 '!$B$2</c:f>
              <c:strCache>
                <c:ptCount val="1"/>
                <c:pt idx="0">
                  <c:v>CA2022 PROVISOIR</c:v>
                </c:pt>
              </c:strCache>
            </c:strRef>
          </c:tx>
          <c:dPt>
            <c:idx val="0"/>
            <c:bubble3D val="0"/>
            <c:spPr>
              <a:solidFill>
                <a:srgbClr val="00596C"/>
              </a:solidFill>
              <a:ln w="19050">
                <a:solidFill>
                  <a:schemeClr val="lt1"/>
                </a:solidFill>
              </a:ln>
              <a:effectLst/>
            </c:spPr>
            <c:extLst>
              <c:ext xmlns:c16="http://schemas.microsoft.com/office/drawing/2014/chart" uri="{C3380CC4-5D6E-409C-BE32-E72D297353CC}">
                <c16:uniqueId val="{00000001-F715-4E0B-A798-79A09EB4410C}"/>
              </c:ext>
            </c:extLst>
          </c:dPt>
          <c:dPt>
            <c:idx val="1"/>
            <c:bubble3D val="0"/>
            <c:spPr>
              <a:solidFill>
                <a:srgbClr val="0096B6"/>
              </a:solidFill>
              <a:ln w="19050">
                <a:solidFill>
                  <a:schemeClr val="lt1"/>
                </a:solidFill>
              </a:ln>
              <a:effectLst/>
            </c:spPr>
            <c:extLst>
              <c:ext xmlns:c16="http://schemas.microsoft.com/office/drawing/2014/chart" uri="{C3380CC4-5D6E-409C-BE32-E72D297353CC}">
                <c16:uniqueId val="{00000003-F715-4E0B-A798-79A09EB4410C}"/>
              </c:ext>
            </c:extLst>
          </c:dPt>
          <c:dPt>
            <c:idx val="2"/>
            <c:bubble3D val="0"/>
            <c:spPr>
              <a:solidFill>
                <a:srgbClr val="EAB500"/>
              </a:solidFill>
              <a:ln w="19050">
                <a:solidFill>
                  <a:schemeClr val="lt1"/>
                </a:solidFill>
              </a:ln>
              <a:effectLst/>
            </c:spPr>
            <c:extLst>
              <c:ext xmlns:c16="http://schemas.microsoft.com/office/drawing/2014/chart" uri="{C3380CC4-5D6E-409C-BE32-E72D297353CC}">
                <c16:uniqueId val="{00000005-F715-4E0B-A798-79A09EB4410C}"/>
              </c:ext>
            </c:extLst>
          </c:dPt>
          <c:dPt>
            <c:idx val="3"/>
            <c:bubble3D val="0"/>
            <c:spPr>
              <a:solidFill>
                <a:srgbClr val="EB5C63"/>
              </a:solidFill>
              <a:ln w="19050">
                <a:solidFill>
                  <a:schemeClr val="lt1"/>
                </a:solidFill>
              </a:ln>
              <a:effectLst/>
            </c:spPr>
            <c:extLst>
              <c:ext xmlns:c16="http://schemas.microsoft.com/office/drawing/2014/chart" uri="{C3380CC4-5D6E-409C-BE32-E72D297353CC}">
                <c16:uniqueId val="{00000007-F715-4E0B-A798-79A09EB4410C}"/>
              </c:ext>
            </c:extLst>
          </c:dPt>
          <c:dPt>
            <c:idx val="4"/>
            <c:bubble3D val="0"/>
            <c:spPr>
              <a:solidFill>
                <a:srgbClr val="EE7401"/>
              </a:solidFill>
              <a:ln w="19050">
                <a:solidFill>
                  <a:schemeClr val="lt1"/>
                </a:solidFill>
              </a:ln>
              <a:effectLst/>
            </c:spPr>
            <c:extLst>
              <c:ext xmlns:c16="http://schemas.microsoft.com/office/drawing/2014/chart" uri="{C3380CC4-5D6E-409C-BE32-E72D297353CC}">
                <c16:uniqueId val="{00000009-F715-4E0B-A798-79A09EB4410C}"/>
              </c:ext>
            </c:extLst>
          </c:dPt>
          <c:dPt>
            <c:idx val="5"/>
            <c:bubble3D val="0"/>
            <c:spPr>
              <a:solidFill>
                <a:srgbClr val="9ABD37"/>
              </a:solidFill>
              <a:ln w="19050">
                <a:solidFill>
                  <a:schemeClr val="lt1"/>
                </a:solidFill>
              </a:ln>
              <a:effectLst/>
            </c:spPr>
            <c:extLst>
              <c:ext xmlns:c16="http://schemas.microsoft.com/office/drawing/2014/chart" uri="{C3380CC4-5D6E-409C-BE32-E72D297353CC}">
                <c16:uniqueId val="{0000000B-F715-4E0B-A798-79A09EB4410C}"/>
              </c:ext>
            </c:extLst>
          </c:dPt>
          <c:dPt>
            <c:idx val="6"/>
            <c:bubble3D val="0"/>
            <c:spPr>
              <a:solidFill>
                <a:srgbClr val="C478B0"/>
              </a:solidFill>
              <a:ln w="19050">
                <a:solidFill>
                  <a:schemeClr val="lt1"/>
                </a:solidFill>
              </a:ln>
              <a:effectLst/>
            </c:spPr>
            <c:extLst>
              <c:ext xmlns:c16="http://schemas.microsoft.com/office/drawing/2014/chart" uri="{C3380CC4-5D6E-409C-BE32-E72D297353CC}">
                <c16:uniqueId val="{0000000D-F715-4E0B-A798-79A09EB4410C}"/>
              </c:ext>
            </c:extLst>
          </c:dPt>
          <c:dPt>
            <c:idx val="7"/>
            <c:bubble3D val="0"/>
            <c:explosion val="3"/>
            <c:spPr>
              <a:solidFill>
                <a:srgbClr val="D19C10"/>
              </a:solidFill>
              <a:ln w="19050">
                <a:solidFill>
                  <a:schemeClr val="lt1"/>
                </a:solidFill>
              </a:ln>
              <a:effectLst/>
            </c:spPr>
            <c:extLst>
              <c:ext xmlns:c16="http://schemas.microsoft.com/office/drawing/2014/chart" uri="{C3380CC4-5D6E-409C-BE32-E72D297353CC}">
                <c16:uniqueId val="{0000000F-F715-4E0B-A798-79A09EB4410C}"/>
              </c:ext>
            </c:extLst>
          </c:dPt>
          <c:cat>
            <c:strRef>
              <c:f>'RECETTES PAR FONCTIONS 2022 '!$A$3:$A$10</c:f>
              <c:strCache>
                <c:ptCount val="8"/>
                <c:pt idx="0">
                  <c:v>ADMINISTRATION</c:v>
                </c:pt>
                <c:pt idx="1">
                  <c:v>SPORT</c:v>
                </c:pt>
                <c:pt idx="2">
                  <c:v>JEUNESSE</c:v>
                </c:pt>
                <c:pt idx="3">
                  <c:v>FAMILLE</c:v>
                </c:pt>
                <c:pt idx="4">
                  <c:v>LOGEMENT</c:v>
                </c:pt>
                <c:pt idx="5">
                  <c:v>DECHETS</c:v>
                </c:pt>
                <c:pt idx="6">
                  <c:v>ACTION  ECONOMIQUE </c:v>
                </c:pt>
                <c:pt idx="7">
                  <c:v>BUDGETS ANNEXES</c:v>
                </c:pt>
              </c:strCache>
            </c:strRef>
          </c:cat>
          <c:val>
            <c:numRef>
              <c:f>'RECETTES PAR FONCTIONS 2022 '!$B$3:$B$10</c:f>
              <c:numCache>
                <c:formatCode>#,##0.00</c:formatCode>
                <c:ptCount val="8"/>
                <c:pt idx="0">
                  <c:v>5731040.46</c:v>
                </c:pt>
                <c:pt idx="1">
                  <c:v>142767.6</c:v>
                </c:pt>
                <c:pt idx="2">
                  <c:v>246887.12</c:v>
                </c:pt>
                <c:pt idx="3">
                  <c:v>805741.75</c:v>
                </c:pt>
                <c:pt idx="4">
                  <c:v>21821.61</c:v>
                </c:pt>
                <c:pt idx="5">
                  <c:v>2378116.98</c:v>
                </c:pt>
                <c:pt idx="6">
                  <c:v>676433.13</c:v>
                </c:pt>
                <c:pt idx="7">
                  <c:v>2689000.77</c:v>
                </c:pt>
              </c:numCache>
            </c:numRef>
          </c:val>
          <c:extLst>
            <c:ext xmlns:c16="http://schemas.microsoft.com/office/drawing/2014/chart" uri="{C3380CC4-5D6E-409C-BE32-E72D297353CC}">
              <c16:uniqueId val="{00000010-F715-4E0B-A798-79A09EB4410C}"/>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8385509908181796"/>
          <c:y val="0.1750598795517225"/>
          <c:w val="0.30721463568197366"/>
          <c:h val="0.81879800792429247"/>
        </c:manualLayout>
      </c:layout>
      <c:overlay val="1"/>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Lato"/>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73512886876992"/>
          <c:y val="0.16291153937357469"/>
          <c:w val="0.50053475935828884"/>
          <c:h val="0.65799648506151154"/>
        </c:manualLayout>
      </c:layout>
      <c:pieChart>
        <c:varyColors val="1"/>
        <c:ser>
          <c:idx val="1"/>
          <c:order val="0"/>
          <c:dPt>
            <c:idx val="0"/>
            <c:bubble3D val="0"/>
            <c:spPr>
              <a:solidFill>
                <a:srgbClr val="00596C"/>
              </a:solidFill>
              <a:ln w="19050">
                <a:solidFill>
                  <a:schemeClr val="lt1"/>
                </a:solidFill>
              </a:ln>
              <a:effectLst/>
            </c:spPr>
            <c:extLst>
              <c:ext xmlns:c16="http://schemas.microsoft.com/office/drawing/2014/chart" uri="{C3380CC4-5D6E-409C-BE32-E72D297353CC}">
                <c16:uniqueId val="{00000001-7AF1-4E98-B36C-D740EB7FD25F}"/>
              </c:ext>
            </c:extLst>
          </c:dPt>
          <c:dPt>
            <c:idx val="1"/>
            <c:bubble3D val="0"/>
            <c:spPr>
              <a:solidFill>
                <a:srgbClr val="FF6699"/>
              </a:solidFill>
              <a:ln w="19050">
                <a:solidFill>
                  <a:schemeClr val="lt1"/>
                </a:solidFill>
              </a:ln>
              <a:effectLst/>
            </c:spPr>
            <c:extLst>
              <c:ext xmlns:c16="http://schemas.microsoft.com/office/drawing/2014/chart" uri="{C3380CC4-5D6E-409C-BE32-E72D297353CC}">
                <c16:uniqueId val="{00000003-7AF1-4E98-B36C-D740EB7FD25F}"/>
              </c:ext>
            </c:extLst>
          </c:dPt>
          <c:dPt>
            <c:idx val="2"/>
            <c:bubble3D val="0"/>
            <c:spPr>
              <a:solidFill>
                <a:srgbClr val="9ABD37"/>
              </a:solidFill>
              <a:ln w="19050">
                <a:solidFill>
                  <a:schemeClr val="lt1"/>
                </a:solidFill>
              </a:ln>
              <a:effectLst/>
            </c:spPr>
            <c:extLst>
              <c:ext xmlns:c16="http://schemas.microsoft.com/office/drawing/2014/chart" uri="{C3380CC4-5D6E-409C-BE32-E72D297353CC}">
                <c16:uniqueId val="{00000005-7AF1-4E98-B36C-D740EB7FD25F}"/>
              </c:ext>
            </c:extLst>
          </c:dPt>
          <c:dPt>
            <c:idx val="3"/>
            <c:bubble3D val="0"/>
            <c:spPr>
              <a:solidFill>
                <a:srgbClr val="0096B6"/>
              </a:solidFill>
              <a:ln w="19050">
                <a:solidFill>
                  <a:schemeClr val="lt1"/>
                </a:solidFill>
              </a:ln>
              <a:effectLst/>
            </c:spPr>
            <c:extLst>
              <c:ext xmlns:c16="http://schemas.microsoft.com/office/drawing/2014/chart" uri="{C3380CC4-5D6E-409C-BE32-E72D297353CC}">
                <c16:uniqueId val="{00000007-7AF1-4E98-B36C-D740EB7FD25F}"/>
              </c:ext>
            </c:extLst>
          </c:dPt>
          <c:dPt>
            <c:idx val="4"/>
            <c:bubble3D val="0"/>
            <c:spPr>
              <a:solidFill>
                <a:srgbClr val="9900FF"/>
              </a:solidFill>
              <a:ln w="19050">
                <a:solidFill>
                  <a:schemeClr val="lt1"/>
                </a:solidFill>
              </a:ln>
              <a:effectLst/>
            </c:spPr>
            <c:extLst>
              <c:ext xmlns:c16="http://schemas.microsoft.com/office/drawing/2014/chart" uri="{C3380CC4-5D6E-409C-BE32-E72D297353CC}">
                <c16:uniqueId val="{00000009-7AF1-4E98-B36C-D740EB7FD25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AF1-4E98-B36C-D740EB7FD25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7AF1-4E98-B36C-D740EB7FD25F}"/>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7AF1-4E98-B36C-D740EB7FD25F}"/>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7AF1-4E98-B36C-D740EB7FD25F}"/>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7AF1-4E98-B36C-D740EB7FD25F}"/>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7AF1-4E98-B36C-D740EB7FD25F}"/>
              </c:ext>
            </c:extLst>
          </c:dPt>
          <c:dPt>
            <c:idx val="11"/>
            <c:bubble3D val="0"/>
            <c:spPr>
              <a:solidFill>
                <a:srgbClr val="D19C10"/>
              </a:solidFill>
              <a:ln w="19050">
                <a:solidFill>
                  <a:schemeClr val="lt1"/>
                </a:solidFill>
              </a:ln>
              <a:effectLst/>
            </c:spPr>
            <c:extLst>
              <c:ext xmlns:c16="http://schemas.microsoft.com/office/drawing/2014/chart" uri="{C3380CC4-5D6E-409C-BE32-E72D297353CC}">
                <c16:uniqueId val="{00000017-7AF1-4E98-B36C-D740EB7FD25F}"/>
              </c:ext>
            </c:extLst>
          </c:dPt>
          <c:cat>
            <c:strRef>
              <c:f>'DEPENSES PAR FONCTIONS  (2)'!$A$3:$A$14</c:f>
              <c:strCache>
                <c:ptCount val="12"/>
                <c:pt idx="0">
                  <c:v>ADMINISTRATIF</c:v>
                </c:pt>
                <c:pt idx="1">
                  <c:v>SOCIAL</c:v>
                </c:pt>
                <c:pt idx="2">
                  <c:v>DECHETS</c:v>
                </c:pt>
                <c:pt idx="3">
                  <c:v>SPORT</c:v>
                </c:pt>
                <c:pt idx="4">
                  <c:v>TOURISME - VELODROME</c:v>
                </c:pt>
                <c:pt idx="5">
                  <c:v>ENERGIE</c:v>
                </c:pt>
                <c:pt idx="6">
                  <c:v>AMENAGEMENT DE L'ESPACE</c:v>
                </c:pt>
                <c:pt idx="7">
                  <c:v>AUTRE OPERATION</c:v>
                </c:pt>
                <c:pt idx="8">
                  <c:v>CSE</c:v>
                </c:pt>
                <c:pt idx="9">
                  <c:v>AJ Enfants SAILLANS</c:v>
                </c:pt>
                <c:pt idx="10">
                  <c:v>SCHEMA CYCLABLE</c:v>
                </c:pt>
                <c:pt idx="11">
                  <c:v>BUDGETS ANNEXES</c:v>
                </c:pt>
              </c:strCache>
            </c:strRef>
          </c:cat>
          <c:val>
            <c:numRef>
              <c:f>'DEPENSES PAR FONCTIONS  (2)'!$B$3:$B$14</c:f>
              <c:numCache>
                <c:formatCode>#,##0.00</c:formatCode>
                <c:ptCount val="12"/>
                <c:pt idx="0">
                  <c:v>59370.96</c:v>
                </c:pt>
                <c:pt idx="1">
                  <c:v>341367.26</c:v>
                </c:pt>
                <c:pt idx="2">
                  <c:v>396420.67</c:v>
                </c:pt>
                <c:pt idx="3">
                  <c:v>402283.58</c:v>
                </c:pt>
                <c:pt idx="4">
                  <c:v>207846.91</c:v>
                </c:pt>
                <c:pt idx="5">
                  <c:v>66116</c:v>
                </c:pt>
                <c:pt idx="6">
                  <c:v>262179.25</c:v>
                </c:pt>
                <c:pt idx="7">
                  <c:v>13845.06</c:v>
                </c:pt>
                <c:pt idx="8">
                  <c:v>215120.05</c:v>
                </c:pt>
                <c:pt idx="9">
                  <c:v>610585.19999999995</c:v>
                </c:pt>
                <c:pt idx="10">
                  <c:v>0</c:v>
                </c:pt>
                <c:pt idx="11">
                  <c:v>2110054.73</c:v>
                </c:pt>
              </c:numCache>
            </c:numRef>
          </c:val>
          <c:extLst>
            <c:ext xmlns:c16="http://schemas.microsoft.com/office/drawing/2014/chart" uri="{C3380CC4-5D6E-409C-BE32-E72D297353CC}">
              <c16:uniqueId val="{00000018-7AF1-4E98-B36C-D740EB7FD25F}"/>
            </c:ext>
          </c:extLst>
        </c:ser>
        <c:ser>
          <c:idx val="2"/>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1A-7AF1-4E98-B36C-D740EB7FD25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C-7AF1-4E98-B36C-D740EB7FD25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E-7AF1-4E98-B36C-D740EB7FD25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20-7AF1-4E98-B36C-D740EB7FD25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22-7AF1-4E98-B36C-D740EB7FD25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24-7AF1-4E98-B36C-D740EB7FD25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26-7AF1-4E98-B36C-D740EB7FD25F}"/>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28-7AF1-4E98-B36C-D740EB7FD25F}"/>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2A-7AF1-4E98-B36C-D740EB7FD25F}"/>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2C-7AF1-4E98-B36C-D740EB7FD25F}"/>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2E-7AF1-4E98-B36C-D740EB7FD25F}"/>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30-7AF1-4E98-B36C-D740EB7FD25F}"/>
              </c:ext>
            </c:extLst>
          </c:dPt>
          <c:cat>
            <c:strRef>
              <c:f>'DEPENSES PAR FONCTIONS  (2)'!$A$3:$A$14</c:f>
              <c:strCache>
                <c:ptCount val="12"/>
                <c:pt idx="0">
                  <c:v>ADMINISTRATIF</c:v>
                </c:pt>
                <c:pt idx="1">
                  <c:v>SOCIAL</c:v>
                </c:pt>
                <c:pt idx="2">
                  <c:v>DECHETS</c:v>
                </c:pt>
                <c:pt idx="3">
                  <c:v>SPORT</c:v>
                </c:pt>
                <c:pt idx="4">
                  <c:v>TOURISME - VELODROME</c:v>
                </c:pt>
                <c:pt idx="5">
                  <c:v>ENERGIE</c:v>
                </c:pt>
                <c:pt idx="6">
                  <c:v>AMENAGEMENT DE L'ESPACE</c:v>
                </c:pt>
                <c:pt idx="7">
                  <c:v>AUTRE OPERATION</c:v>
                </c:pt>
                <c:pt idx="8">
                  <c:v>CSE</c:v>
                </c:pt>
                <c:pt idx="9">
                  <c:v>AJ Enfants SAILLANS</c:v>
                </c:pt>
                <c:pt idx="10">
                  <c:v>SCHEMA CYCLABLE</c:v>
                </c:pt>
                <c:pt idx="11">
                  <c:v>BUDGETS ANNEXES</c:v>
                </c:pt>
              </c:strCache>
            </c:strRef>
          </c:cat>
          <c:val>
            <c:numRef>
              <c:f>'DEPENSES PAR FONCTIONS  (2)'!$C$3:$C$14</c:f>
              <c:numCache>
                <c:formatCode>0%</c:formatCode>
                <c:ptCount val="12"/>
                <c:pt idx="0">
                  <c:v>1.2672050478588203E-2</c:v>
                </c:pt>
                <c:pt idx="1">
                  <c:v>7.2860926460635689E-2</c:v>
                </c:pt>
                <c:pt idx="2">
                  <c:v>8.4611445410277278E-2</c:v>
                </c:pt>
                <c:pt idx="3">
                  <c:v>8.5862816307285164E-2</c:v>
                </c:pt>
                <c:pt idx="4">
                  <c:v>4.4362539115732319E-2</c:v>
                </c:pt>
                <c:pt idx="5">
                  <c:v>1.4111701906830167E-2</c:v>
                </c:pt>
                <c:pt idx="6">
                  <c:v>5.5959153943921335E-2</c:v>
                </c:pt>
                <c:pt idx="7">
                  <c:v>2.9550692661712455E-3</c:v>
                </c:pt>
                <c:pt idx="8" formatCode="#,##0.00">
                  <c:v>4.5914907432125368E-2</c:v>
                </c:pt>
                <c:pt idx="9" formatCode="#,##0.00">
                  <c:v>0.13032240805738821</c:v>
                </c:pt>
                <c:pt idx="11">
                  <c:v>0.45036698162104505</c:v>
                </c:pt>
              </c:numCache>
            </c:numRef>
          </c:val>
          <c:extLst>
            <c:ext xmlns:c16="http://schemas.microsoft.com/office/drawing/2014/chart" uri="{C3380CC4-5D6E-409C-BE32-E72D297353CC}">
              <c16:uniqueId val="{00000031-7AF1-4E98-B36C-D740EB7FD25F}"/>
            </c:ext>
          </c:extLst>
        </c:ser>
        <c:ser>
          <c:idx val="0"/>
          <c:order val="2"/>
          <c:tx>
            <c:strRef>
              <c:f>'DEPENSES PAR FONCTIONS '!$B$2</c:f>
              <c:strCache>
                <c:ptCount val="1"/>
                <c:pt idx="0">
                  <c:v>CA2022 PROVISOIR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33-7AF1-4E98-B36C-D740EB7FD25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35-7AF1-4E98-B36C-D740EB7FD25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37-7AF1-4E98-B36C-D740EB7FD25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39-7AF1-4E98-B36C-D740EB7FD25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3B-7AF1-4E98-B36C-D740EB7FD25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3D-7AF1-4E98-B36C-D740EB7FD25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3F-7AF1-4E98-B36C-D740EB7FD25F}"/>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41-7AF1-4E98-B36C-D740EB7FD25F}"/>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43-7AF1-4E98-B36C-D740EB7FD25F}"/>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45-7AF1-4E98-B36C-D740EB7FD25F}"/>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47-7AF1-4E98-B36C-D740EB7FD25F}"/>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49-7AF1-4E98-B36C-D740EB7FD25F}"/>
              </c:ext>
            </c:extLst>
          </c:dPt>
          <c:cat>
            <c:strRef>
              <c:f>'DEPENSES PAR FONCTIONS '!$A$3:$A$14</c:f>
              <c:strCache>
                <c:ptCount val="12"/>
                <c:pt idx="0">
                  <c:v>ADMINISTRATIF</c:v>
                </c:pt>
                <c:pt idx="1">
                  <c:v>SOCIAL</c:v>
                </c:pt>
                <c:pt idx="2">
                  <c:v>DECHETS</c:v>
                </c:pt>
                <c:pt idx="3">
                  <c:v>SPORT</c:v>
                </c:pt>
                <c:pt idx="4">
                  <c:v>TOURISME - VELODROME</c:v>
                </c:pt>
                <c:pt idx="5">
                  <c:v>ENERGIE</c:v>
                </c:pt>
                <c:pt idx="6">
                  <c:v>AMENAGEMENT DE L'ESPACE</c:v>
                </c:pt>
                <c:pt idx="7">
                  <c:v>AUTRE OPERATION</c:v>
                </c:pt>
                <c:pt idx="8">
                  <c:v>CSE</c:v>
                </c:pt>
                <c:pt idx="9">
                  <c:v>AJ Enfants SAILLANS</c:v>
                </c:pt>
                <c:pt idx="10">
                  <c:v>SCHEMA CYCLABLE</c:v>
                </c:pt>
                <c:pt idx="11">
                  <c:v>BUDGETS ANNEXES</c:v>
                </c:pt>
              </c:strCache>
            </c:strRef>
          </c:cat>
          <c:val>
            <c:numRef>
              <c:f>'DEPENSES PAR FONCTIONS '!$B$3:$B$14</c:f>
              <c:numCache>
                <c:formatCode>#,##0.00</c:formatCode>
                <c:ptCount val="12"/>
                <c:pt idx="0">
                  <c:v>59370.96</c:v>
                </c:pt>
                <c:pt idx="1">
                  <c:v>341367.26</c:v>
                </c:pt>
                <c:pt idx="2">
                  <c:v>396420.67</c:v>
                </c:pt>
                <c:pt idx="3">
                  <c:v>402283.58</c:v>
                </c:pt>
                <c:pt idx="4">
                  <c:v>207846.91</c:v>
                </c:pt>
                <c:pt idx="5">
                  <c:v>66116</c:v>
                </c:pt>
                <c:pt idx="6">
                  <c:v>262179.25</c:v>
                </c:pt>
                <c:pt idx="7">
                  <c:v>13845.06</c:v>
                </c:pt>
                <c:pt idx="8">
                  <c:v>215120.05</c:v>
                </c:pt>
                <c:pt idx="9">
                  <c:v>610585.19999999995</c:v>
                </c:pt>
                <c:pt idx="10">
                  <c:v>0</c:v>
                </c:pt>
                <c:pt idx="11">
                  <c:v>2110054.73</c:v>
                </c:pt>
              </c:numCache>
            </c:numRef>
          </c:val>
          <c:extLst>
            <c:ext xmlns:c16="http://schemas.microsoft.com/office/drawing/2014/chart" uri="{C3380CC4-5D6E-409C-BE32-E72D297353CC}">
              <c16:uniqueId val="{0000004A-7AF1-4E98-B36C-D740EB7FD25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81449006763073E-2"/>
          <c:y val="0.21086411666951188"/>
          <c:w val="0.41271100989537207"/>
          <c:h val="0.46470085316964815"/>
        </c:manualLayout>
      </c:layout>
      <c:pieChart>
        <c:varyColors val="1"/>
        <c:ser>
          <c:idx val="1"/>
          <c:order val="0"/>
          <c:tx>
            <c:strRef>
              <c:f>'RECETTES PAR FONCTIONS '!$B$2</c:f>
              <c:strCache>
                <c:ptCount val="1"/>
                <c:pt idx="0">
                  <c:v>CA2022 PROVISOIR</c:v>
                </c:pt>
              </c:strCache>
            </c:strRef>
          </c:tx>
          <c:dPt>
            <c:idx val="0"/>
            <c:bubble3D val="0"/>
            <c:spPr>
              <a:solidFill>
                <a:srgbClr val="00596C"/>
              </a:solidFill>
              <a:ln w="19050">
                <a:solidFill>
                  <a:schemeClr val="lt1"/>
                </a:solidFill>
              </a:ln>
              <a:effectLst/>
            </c:spPr>
            <c:extLst>
              <c:ext xmlns:c16="http://schemas.microsoft.com/office/drawing/2014/chart" uri="{C3380CC4-5D6E-409C-BE32-E72D297353CC}">
                <c16:uniqueId val="{00000001-87D3-428A-90AC-48C3F02CA263}"/>
              </c:ext>
            </c:extLst>
          </c:dPt>
          <c:dPt>
            <c:idx val="1"/>
            <c:bubble3D val="0"/>
            <c:spPr>
              <a:solidFill>
                <a:srgbClr val="FF6699"/>
              </a:solidFill>
              <a:ln w="19050">
                <a:solidFill>
                  <a:schemeClr val="lt1"/>
                </a:solidFill>
              </a:ln>
              <a:effectLst/>
            </c:spPr>
            <c:extLst>
              <c:ext xmlns:c16="http://schemas.microsoft.com/office/drawing/2014/chart" uri="{C3380CC4-5D6E-409C-BE32-E72D297353CC}">
                <c16:uniqueId val="{00000003-87D3-428A-90AC-48C3F02CA263}"/>
              </c:ext>
            </c:extLst>
          </c:dPt>
          <c:dPt>
            <c:idx val="2"/>
            <c:bubble3D val="0"/>
            <c:spPr>
              <a:solidFill>
                <a:srgbClr val="9ABD37"/>
              </a:solidFill>
              <a:ln w="19050">
                <a:solidFill>
                  <a:schemeClr val="lt1"/>
                </a:solidFill>
              </a:ln>
              <a:effectLst/>
            </c:spPr>
            <c:extLst>
              <c:ext xmlns:c16="http://schemas.microsoft.com/office/drawing/2014/chart" uri="{C3380CC4-5D6E-409C-BE32-E72D297353CC}">
                <c16:uniqueId val="{00000005-87D3-428A-90AC-48C3F02CA263}"/>
              </c:ext>
            </c:extLst>
          </c:dPt>
          <c:dPt>
            <c:idx val="3"/>
            <c:bubble3D val="0"/>
            <c:spPr>
              <a:solidFill>
                <a:srgbClr val="0096B6"/>
              </a:solidFill>
              <a:ln w="19050">
                <a:solidFill>
                  <a:schemeClr val="lt1"/>
                </a:solidFill>
              </a:ln>
              <a:effectLst/>
            </c:spPr>
            <c:extLst>
              <c:ext xmlns:c16="http://schemas.microsoft.com/office/drawing/2014/chart" uri="{C3380CC4-5D6E-409C-BE32-E72D297353CC}">
                <c16:uniqueId val="{00000007-87D3-428A-90AC-48C3F02CA263}"/>
              </c:ext>
            </c:extLst>
          </c:dPt>
          <c:dPt>
            <c:idx val="4"/>
            <c:bubble3D val="0"/>
            <c:spPr>
              <a:solidFill>
                <a:srgbClr val="9900FF"/>
              </a:solidFill>
              <a:ln w="19050">
                <a:solidFill>
                  <a:schemeClr val="lt1"/>
                </a:solidFill>
              </a:ln>
              <a:effectLst/>
            </c:spPr>
            <c:extLst>
              <c:ext xmlns:c16="http://schemas.microsoft.com/office/drawing/2014/chart" uri="{C3380CC4-5D6E-409C-BE32-E72D297353CC}">
                <c16:uniqueId val="{00000009-87D3-428A-90AC-48C3F02CA263}"/>
              </c:ext>
            </c:extLst>
          </c:dPt>
          <c:dPt>
            <c:idx val="5"/>
            <c:bubble3D val="0"/>
            <c:spPr>
              <a:solidFill>
                <a:srgbClr val="F79646"/>
              </a:solidFill>
              <a:ln w="19050">
                <a:solidFill>
                  <a:schemeClr val="lt1"/>
                </a:solidFill>
              </a:ln>
              <a:effectLst/>
            </c:spPr>
            <c:extLst>
              <c:ext xmlns:c16="http://schemas.microsoft.com/office/drawing/2014/chart" uri="{C3380CC4-5D6E-409C-BE32-E72D297353CC}">
                <c16:uniqueId val="{0000000B-87D3-428A-90AC-48C3F02CA263}"/>
              </c:ext>
            </c:extLst>
          </c:dPt>
          <c:dPt>
            <c:idx val="6"/>
            <c:bubble3D val="0"/>
            <c:spPr>
              <a:solidFill>
                <a:srgbClr val="2C4D75"/>
              </a:solidFill>
              <a:ln w="19050">
                <a:solidFill>
                  <a:schemeClr val="lt1"/>
                </a:solidFill>
              </a:ln>
              <a:effectLst/>
            </c:spPr>
            <c:extLst>
              <c:ext xmlns:c16="http://schemas.microsoft.com/office/drawing/2014/chart" uri="{C3380CC4-5D6E-409C-BE32-E72D297353CC}">
                <c16:uniqueId val="{0000000D-87D3-428A-90AC-48C3F02CA263}"/>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87D3-428A-90AC-48C3F02CA263}"/>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87D3-428A-90AC-48C3F02CA263}"/>
              </c:ext>
            </c:extLst>
          </c:dPt>
          <c:dPt>
            <c:idx val="9"/>
            <c:bubble3D val="0"/>
            <c:spPr>
              <a:solidFill>
                <a:srgbClr val="4D3B62"/>
              </a:solidFill>
              <a:ln w="19050">
                <a:solidFill>
                  <a:schemeClr val="lt1"/>
                </a:solidFill>
              </a:ln>
              <a:effectLst/>
            </c:spPr>
            <c:extLst>
              <c:ext xmlns:c16="http://schemas.microsoft.com/office/drawing/2014/chart" uri="{C3380CC4-5D6E-409C-BE32-E72D297353CC}">
                <c16:uniqueId val="{00000013-87D3-428A-90AC-48C3F02CA263}"/>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87D3-428A-90AC-48C3F02CA263}"/>
              </c:ext>
            </c:extLst>
          </c:dPt>
          <c:dPt>
            <c:idx val="11"/>
            <c:bubble3D val="0"/>
            <c:spPr>
              <a:solidFill>
                <a:srgbClr val="D19C10"/>
              </a:solidFill>
              <a:ln w="19050">
                <a:solidFill>
                  <a:schemeClr val="lt1"/>
                </a:solidFill>
              </a:ln>
              <a:effectLst/>
            </c:spPr>
            <c:extLst>
              <c:ext xmlns:c16="http://schemas.microsoft.com/office/drawing/2014/chart" uri="{C3380CC4-5D6E-409C-BE32-E72D297353CC}">
                <c16:uniqueId val="{00000017-87D3-428A-90AC-48C3F02CA263}"/>
              </c:ext>
            </c:extLst>
          </c:dPt>
          <c:dLbls>
            <c:delete val="1"/>
          </c:dLbls>
          <c:cat>
            <c:strRef>
              <c:f>'RECETTES PAR FONCTIONS '!$A$3:$A$14</c:f>
              <c:strCache>
                <c:ptCount val="12"/>
                <c:pt idx="0">
                  <c:v>ADMINISTRATIF</c:v>
                </c:pt>
                <c:pt idx="1">
                  <c:v>SOCIAL</c:v>
                </c:pt>
                <c:pt idx="2">
                  <c:v>DECHETS</c:v>
                </c:pt>
                <c:pt idx="3">
                  <c:v>SPORT</c:v>
                </c:pt>
                <c:pt idx="4">
                  <c:v>TOURISME - VELODROME</c:v>
                </c:pt>
                <c:pt idx="5">
                  <c:v>ENERGIE</c:v>
                </c:pt>
                <c:pt idx="6">
                  <c:v>AMENAGEMENT DE L'ESPACE</c:v>
                </c:pt>
                <c:pt idx="7">
                  <c:v>AUTRE OPERATION</c:v>
                </c:pt>
                <c:pt idx="8">
                  <c:v>CSE</c:v>
                </c:pt>
                <c:pt idx="9">
                  <c:v>AJ Enfants SAILLANS</c:v>
                </c:pt>
                <c:pt idx="10">
                  <c:v>SCHEMA CYCLABLE</c:v>
                </c:pt>
                <c:pt idx="11">
                  <c:v>BUDGETS ANNEXES</c:v>
                </c:pt>
              </c:strCache>
            </c:strRef>
          </c:cat>
          <c:val>
            <c:numRef>
              <c:f>'RECETTES PAR FONCTIONS '!$B$3:$B$14</c:f>
              <c:numCache>
                <c:formatCode>#,##0.00</c:formatCode>
                <c:ptCount val="12"/>
                <c:pt idx="0">
                  <c:v>81157.27</c:v>
                </c:pt>
                <c:pt idx="1">
                  <c:v>219525.38</c:v>
                </c:pt>
                <c:pt idx="2">
                  <c:v>439536.82</c:v>
                </c:pt>
                <c:pt idx="3">
                  <c:v>287150.7</c:v>
                </c:pt>
                <c:pt idx="4">
                  <c:v>122656.49</c:v>
                </c:pt>
                <c:pt idx="5">
                  <c:v>19280.490000000002</c:v>
                </c:pt>
                <c:pt idx="6">
                  <c:v>765000</c:v>
                </c:pt>
                <c:pt idx="7">
                  <c:v>22318.639999999999</c:v>
                </c:pt>
                <c:pt idx="8">
                  <c:v>35288.29</c:v>
                </c:pt>
                <c:pt idx="9">
                  <c:v>672699</c:v>
                </c:pt>
                <c:pt idx="10">
                  <c:v>0</c:v>
                </c:pt>
                <c:pt idx="11">
                  <c:v>1313873.1000000001</c:v>
                </c:pt>
              </c:numCache>
            </c:numRef>
          </c:val>
          <c:extLst>
            <c:ext xmlns:c16="http://schemas.microsoft.com/office/drawing/2014/chart" uri="{C3380CC4-5D6E-409C-BE32-E72D297353CC}">
              <c16:uniqueId val="{00000018-87D3-428A-90AC-48C3F02CA263}"/>
            </c:ext>
          </c:extLst>
        </c:ser>
        <c:ser>
          <c:idx val="0"/>
          <c:order val="1"/>
          <c:tx>
            <c:strRef>
              <c:f>'RECETTES PAR FONCTIONS '!$B$2</c:f>
              <c:strCache>
                <c:ptCount val="1"/>
                <c:pt idx="0">
                  <c:v>CA2022 PROVISOIR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A-87D3-428A-90AC-48C3F02CA26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C-87D3-428A-90AC-48C3F02CA26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E-87D3-428A-90AC-48C3F02CA26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20-87D3-428A-90AC-48C3F02CA26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22-87D3-428A-90AC-48C3F02CA26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24-87D3-428A-90AC-48C3F02CA263}"/>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26-87D3-428A-90AC-48C3F02CA263}"/>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28-87D3-428A-90AC-48C3F02CA263}"/>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2A-87D3-428A-90AC-48C3F02CA263}"/>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2C-87D3-428A-90AC-48C3F02CA263}"/>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2E-87D3-428A-90AC-48C3F02CA263}"/>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30-87D3-428A-90AC-48C3F02CA26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'RECETTES PAR FONCTIONS '!$A$3:$A$14</c:f>
              <c:strCache>
                <c:ptCount val="12"/>
                <c:pt idx="0">
                  <c:v>ADMINISTRATIF</c:v>
                </c:pt>
                <c:pt idx="1">
                  <c:v>SOCIAL</c:v>
                </c:pt>
                <c:pt idx="2">
                  <c:v>DECHETS</c:v>
                </c:pt>
                <c:pt idx="3">
                  <c:v>SPORT</c:v>
                </c:pt>
                <c:pt idx="4">
                  <c:v>TOURISME - VELODROME</c:v>
                </c:pt>
                <c:pt idx="5">
                  <c:v>ENERGIE</c:v>
                </c:pt>
                <c:pt idx="6">
                  <c:v>AMENAGEMENT DE L'ESPACE</c:v>
                </c:pt>
                <c:pt idx="7">
                  <c:v>AUTRE OPERATION</c:v>
                </c:pt>
                <c:pt idx="8">
                  <c:v>CSE</c:v>
                </c:pt>
                <c:pt idx="9">
                  <c:v>AJ Enfants SAILLANS</c:v>
                </c:pt>
                <c:pt idx="10">
                  <c:v>SCHEMA CYCLABLE</c:v>
                </c:pt>
                <c:pt idx="11">
                  <c:v>BUDGETS ANNEXES</c:v>
                </c:pt>
              </c:strCache>
            </c:strRef>
          </c:cat>
          <c:val>
            <c:numRef>
              <c:f>'RECETTES PAR FONCTIONS '!$B$3:$B$14</c:f>
              <c:numCache>
                <c:formatCode>#,##0.00</c:formatCode>
                <c:ptCount val="12"/>
                <c:pt idx="0">
                  <c:v>81157.27</c:v>
                </c:pt>
                <c:pt idx="1">
                  <c:v>219525.38</c:v>
                </c:pt>
                <c:pt idx="2">
                  <c:v>439536.82</c:v>
                </c:pt>
                <c:pt idx="3">
                  <c:v>287150.7</c:v>
                </c:pt>
                <c:pt idx="4">
                  <c:v>122656.49</c:v>
                </c:pt>
                <c:pt idx="5">
                  <c:v>19280.490000000002</c:v>
                </c:pt>
                <c:pt idx="6">
                  <c:v>765000</c:v>
                </c:pt>
                <c:pt idx="7">
                  <c:v>22318.639999999999</c:v>
                </c:pt>
                <c:pt idx="8">
                  <c:v>35288.29</c:v>
                </c:pt>
                <c:pt idx="9">
                  <c:v>672699</c:v>
                </c:pt>
                <c:pt idx="10">
                  <c:v>0</c:v>
                </c:pt>
                <c:pt idx="11">
                  <c:v>1313873.1000000001</c:v>
                </c:pt>
              </c:numCache>
            </c:numRef>
          </c:val>
          <c:extLst>
            <c:ext xmlns:c16="http://schemas.microsoft.com/office/drawing/2014/chart" uri="{C3380CC4-5D6E-409C-BE32-E72D297353CC}">
              <c16:uniqueId val="{00000031-87D3-428A-90AC-48C3F02CA263}"/>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0.47851280600961821"/>
          <c:y val="0.11804230644201236"/>
          <c:w val="0.24227341628365548"/>
          <c:h val="0.7645501974049208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Lato" panose="020F0502020204030203"/>
              <a:ea typeface="+mn-ea"/>
              <a:cs typeface="+mn-cs"/>
            </a:defRPr>
          </a:pPr>
          <a:endParaRPr lang="fr-FR"/>
        </a:p>
      </c:txPr>
    </c:legend>
    <c:plotVisOnly val="1"/>
    <c:dispBlanksAs val="gap"/>
    <c:showDLblsOverMax val="0"/>
    <c:extLst/>
  </c:chart>
  <c:spPr>
    <a:noFill/>
    <a:ln>
      <a:noFill/>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111111111111109E-2"/>
          <c:y val="0.12951407115777194"/>
          <c:w val="0.93888888888888888"/>
          <c:h val="0.59236840186643336"/>
        </c:manualLayout>
      </c:layout>
      <c:lineChart>
        <c:grouping val="standard"/>
        <c:varyColors val="0"/>
        <c:ser>
          <c:idx val="1"/>
          <c:order val="1"/>
          <c:tx>
            <c:strRef>
              <c:f>dette!$A$26</c:f>
              <c:strCache>
                <c:ptCount val="1"/>
                <c:pt idx="0">
                  <c:v>annuités</c:v>
                </c:pt>
              </c:strCache>
            </c:strRef>
          </c:tx>
          <c:spPr>
            <a:ln w="31750" cap="rnd">
              <a:solidFill>
                <a:schemeClr val="accent2"/>
              </a:solidFill>
              <a:round/>
            </a:ln>
            <a:effectLst/>
          </c:spPr>
          <c:marker>
            <c:symbol val="circle"/>
            <c:size val="17"/>
            <c:spPr>
              <a:solidFill>
                <a:schemeClr val="accent2"/>
              </a:solidFill>
              <a:ln>
                <a:noFill/>
              </a:ln>
              <a:effectLst/>
            </c:spPr>
          </c:marker>
          <c:dLbls>
            <c:dLbl>
              <c:idx val="1"/>
              <c:layout>
                <c:manualLayout>
                  <c:x val="-6.0808101012121432E-2"/>
                  <c:y val="-8.50632104611181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786-4E0A-BEED-247F4127622F}"/>
                </c:ext>
              </c:extLst>
            </c:dLbl>
            <c:dLbl>
              <c:idx val="2"/>
              <c:layout>
                <c:manualLayout>
                  <c:x val="-5.2789622396583094E-2"/>
                  <c:y val="-5.37241329228113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786-4E0A-BEED-247F4127622F}"/>
                </c:ext>
              </c:extLst>
            </c:dLbl>
            <c:dLbl>
              <c:idx val="3"/>
              <c:layout>
                <c:manualLayout>
                  <c:x val="-5.2789622396583094E-2"/>
                  <c:y val="-8.05861993842170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786-4E0A-BEED-247F4127622F}"/>
                </c:ext>
              </c:extLst>
            </c:dLbl>
            <c:dLbl>
              <c:idx val="4"/>
              <c:layout>
                <c:manualLayout>
                  <c:x val="-6.561918818144441E-2"/>
                  <c:y val="-8.05861993842170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786-4E0A-BEED-247F4127622F}"/>
                </c:ext>
              </c:extLst>
            </c:dLbl>
            <c:dLbl>
              <c:idx val="5"/>
              <c:layout>
                <c:manualLayout>
                  <c:x val="-6.2411796735229078E-2"/>
                  <c:y val="-7.16321772304151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786-4E0A-BEED-247F4127622F}"/>
                </c:ext>
              </c:extLst>
            </c:dLbl>
            <c:dLbl>
              <c:idx val="6"/>
              <c:layout>
                <c:manualLayout>
                  <c:x val="-6.0808101012121529E-2"/>
                  <c:y val="-7.16321772304152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786-4E0A-BEED-247F4127622F}"/>
                </c:ext>
              </c:extLst>
            </c:dLbl>
            <c:dLbl>
              <c:idx val="7"/>
              <c:layout>
                <c:manualLayout>
                  <c:x val="-5.599701384279842E-2"/>
                  <c:y val="-6.26781550766132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786-4E0A-BEED-247F4127622F}"/>
                </c:ext>
              </c:extLst>
            </c:dLbl>
            <c:dLbl>
              <c:idx val="8"/>
              <c:layout>
                <c:manualLayout>
                  <c:x val="-5.1185926673475546E-2"/>
                  <c:y val="-6.71551661535143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786-4E0A-BEED-247F4127622F}"/>
                </c:ext>
              </c:extLst>
            </c:dLbl>
            <c:dLbl>
              <c:idx val="9"/>
              <c:layout>
                <c:manualLayout>
                  <c:x val="-5.1185926673475546E-2"/>
                  <c:y val="-6.71551661535143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786-4E0A-BEED-247F4127622F}"/>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Lato" panose="020F0502020204030203" pitchFamily="34" charset="0"/>
                    <a:ea typeface="Lato" panose="020F0502020204030203" pitchFamily="34" charset="0"/>
                    <a:cs typeface="Lato" panose="020F0502020204030203" pitchFamily="34"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dette!$B$24:$K$24</c:f>
              <c:numCache>
                <c:formatCode>General</c:formatCode>
                <c:ptCount val="10"/>
                <c:pt idx="1">
                  <c:v>2014</c:v>
                </c:pt>
                <c:pt idx="2">
                  <c:v>2015</c:v>
                </c:pt>
                <c:pt idx="3">
                  <c:v>2016</c:v>
                </c:pt>
                <c:pt idx="4">
                  <c:v>2017</c:v>
                </c:pt>
                <c:pt idx="5">
                  <c:v>2018</c:v>
                </c:pt>
                <c:pt idx="6">
                  <c:v>2019</c:v>
                </c:pt>
                <c:pt idx="7">
                  <c:v>2020</c:v>
                </c:pt>
                <c:pt idx="8">
                  <c:v>2021</c:v>
                </c:pt>
                <c:pt idx="9">
                  <c:v>2022</c:v>
                </c:pt>
              </c:numCache>
            </c:numRef>
          </c:cat>
          <c:val>
            <c:numRef>
              <c:f>dette!$B$26:$K$26</c:f>
              <c:numCache>
                <c:formatCode>#,##0.00</c:formatCode>
                <c:ptCount val="10"/>
                <c:pt idx="1">
                  <c:v>260852</c:v>
                </c:pt>
                <c:pt idx="2">
                  <c:v>298815</c:v>
                </c:pt>
                <c:pt idx="3">
                  <c:v>309173</c:v>
                </c:pt>
                <c:pt idx="4">
                  <c:v>411819</c:v>
                </c:pt>
                <c:pt idx="5">
                  <c:v>555537</c:v>
                </c:pt>
                <c:pt idx="6">
                  <c:v>419951.78</c:v>
                </c:pt>
                <c:pt idx="7">
                  <c:v>513787.89</c:v>
                </c:pt>
                <c:pt idx="8">
                  <c:v>496179.07</c:v>
                </c:pt>
                <c:pt idx="9">
                  <c:v>496448.94</c:v>
                </c:pt>
              </c:numCache>
            </c:numRef>
          </c:val>
          <c:smooth val="0"/>
          <c:extLst>
            <c:ext xmlns:c16="http://schemas.microsoft.com/office/drawing/2014/chart" uri="{C3380CC4-5D6E-409C-BE32-E72D297353CC}">
              <c16:uniqueId val="{00000009-0786-4E0A-BEED-247F4127622F}"/>
            </c:ext>
          </c:extLst>
        </c:ser>
        <c:dLbls>
          <c:dLblPos val="ctr"/>
          <c:showLegendKey val="0"/>
          <c:showVal val="1"/>
          <c:showCatName val="0"/>
          <c:showSerName val="0"/>
          <c:showPercent val="0"/>
          <c:showBubbleSize val="0"/>
        </c:dLbls>
        <c:marker val="1"/>
        <c:smooth val="0"/>
        <c:axId val="229037304"/>
        <c:axId val="229037688"/>
      </c:lineChart>
      <c:lineChart>
        <c:grouping val="standard"/>
        <c:varyColors val="0"/>
        <c:ser>
          <c:idx val="0"/>
          <c:order val="0"/>
          <c:tx>
            <c:strRef>
              <c:f>dette!$A$25</c:f>
              <c:strCache>
                <c:ptCount val="1"/>
                <c:pt idx="0">
                  <c:v>capital restant du</c:v>
                </c:pt>
              </c:strCache>
            </c:strRef>
          </c:tx>
          <c:spPr>
            <a:ln w="31750" cap="rnd">
              <a:solidFill>
                <a:schemeClr val="accent1"/>
              </a:solidFill>
              <a:round/>
            </a:ln>
            <a:effectLst/>
          </c:spPr>
          <c:marker>
            <c:symbol val="circle"/>
            <c:size val="17"/>
            <c:spPr>
              <a:solidFill>
                <a:schemeClr val="accent1"/>
              </a:solidFill>
              <a:ln>
                <a:noFill/>
              </a:ln>
              <a:effectLst/>
            </c:spPr>
          </c:marker>
          <c:dLbls>
            <c:dLbl>
              <c:idx val="1"/>
              <c:layout>
                <c:manualLayout>
                  <c:x val="-6.1285295196186286E-2"/>
                  <c:y val="-7.16321772304152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786-4E0A-BEED-247F4127622F}"/>
                </c:ext>
              </c:extLst>
            </c:dLbl>
            <c:dLbl>
              <c:idx val="2"/>
              <c:layout>
                <c:manualLayout>
                  <c:x val="-6.1285295196186286E-2"/>
                  <c:y val="-6.71551661535143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786-4E0A-BEED-247F4127622F}"/>
                </c:ext>
              </c:extLst>
            </c:dLbl>
            <c:dLbl>
              <c:idx val="3"/>
              <c:layout>
                <c:manualLayout>
                  <c:x val="-8.2133339596585947E-2"/>
                  <c:y val="-7.61091883073161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786-4E0A-BEED-247F4127622F}"/>
                </c:ext>
              </c:extLst>
            </c:dLbl>
            <c:dLbl>
              <c:idx val="4"/>
              <c:layout>
                <c:manualLayout>
                  <c:x val="-6.2888990919293952E-2"/>
                  <c:y val="-6.26781550766132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786-4E0A-BEED-247F4127622F}"/>
                </c:ext>
              </c:extLst>
            </c:dLbl>
            <c:dLbl>
              <c:idx val="5"/>
              <c:layout>
                <c:manualLayout>
                  <c:x val="-5.8077903749970954E-2"/>
                  <c:y val="-8.50632104611180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786-4E0A-BEED-247F4127622F}"/>
                </c:ext>
              </c:extLst>
            </c:dLbl>
            <c:dLbl>
              <c:idx val="6"/>
              <c:layout>
                <c:manualLayout>
                  <c:x val="-6.6096382365509285E-2"/>
                  <c:y val="-8.50632104611180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786-4E0A-BEED-247F4127622F}"/>
                </c:ext>
              </c:extLst>
            </c:dLbl>
            <c:dLbl>
              <c:idx val="7"/>
              <c:layout>
                <c:manualLayout>
                  <c:x val="-6.4492686642401612E-2"/>
                  <c:y val="-5.37241329228114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786-4E0A-BEED-247F4127622F}"/>
                </c:ext>
              </c:extLst>
            </c:dLbl>
            <c:dLbl>
              <c:idx val="8"/>
              <c:layout>
                <c:manualLayout>
                  <c:x val="-6.1285295196186286E-2"/>
                  <c:y val="-9.849424369182088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0786-4E0A-BEED-247F4127622F}"/>
                </c:ext>
              </c:extLst>
            </c:dLbl>
            <c:dLbl>
              <c:idx val="9"/>
              <c:layout>
                <c:manualLayout>
                  <c:x val="-6.1285295196186404E-2"/>
                  <c:y val="-4.92471218459104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0786-4E0A-BEED-247F4127622F}"/>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Lato" panose="020F0502020204030203" pitchFamily="34" charset="0"/>
                    <a:ea typeface="Lato" panose="020F0502020204030203" pitchFamily="34" charset="0"/>
                    <a:cs typeface="Lato" panose="020F0502020204030203" pitchFamily="34"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dette!$B$24:$K$24</c:f>
              <c:numCache>
                <c:formatCode>General</c:formatCode>
                <c:ptCount val="10"/>
                <c:pt idx="1">
                  <c:v>2014</c:v>
                </c:pt>
                <c:pt idx="2">
                  <c:v>2015</c:v>
                </c:pt>
                <c:pt idx="3">
                  <c:v>2016</c:v>
                </c:pt>
                <c:pt idx="4">
                  <c:v>2017</c:v>
                </c:pt>
                <c:pt idx="5">
                  <c:v>2018</c:v>
                </c:pt>
                <c:pt idx="6">
                  <c:v>2019</c:v>
                </c:pt>
                <c:pt idx="7">
                  <c:v>2020</c:v>
                </c:pt>
                <c:pt idx="8">
                  <c:v>2021</c:v>
                </c:pt>
                <c:pt idx="9">
                  <c:v>2022</c:v>
                </c:pt>
              </c:numCache>
            </c:numRef>
          </c:cat>
          <c:val>
            <c:numRef>
              <c:f>dette!$B$25:$K$25</c:f>
              <c:numCache>
                <c:formatCode>#,##0.00</c:formatCode>
                <c:ptCount val="10"/>
                <c:pt idx="1">
                  <c:v>2012282</c:v>
                </c:pt>
                <c:pt idx="2">
                  <c:v>1789827</c:v>
                </c:pt>
                <c:pt idx="3">
                  <c:v>2880024</c:v>
                </c:pt>
                <c:pt idx="4">
                  <c:v>4562242</c:v>
                </c:pt>
                <c:pt idx="5">
                  <c:v>4091135</c:v>
                </c:pt>
                <c:pt idx="6">
                  <c:v>3789098</c:v>
                </c:pt>
                <c:pt idx="7">
                  <c:v>4425154.96</c:v>
                </c:pt>
                <c:pt idx="8">
                  <c:v>3997887.97</c:v>
                </c:pt>
                <c:pt idx="9">
                  <c:v>5109618.07</c:v>
                </c:pt>
              </c:numCache>
            </c:numRef>
          </c:val>
          <c:smooth val="0"/>
          <c:extLst>
            <c:ext xmlns:c16="http://schemas.microsoft.com/office/drawing/2014/chart" uri="{C3380CC4-5D6E-409C-BE32-E72D297353CC}">
              <c16:uniqueId val="{00000013-0786-4E0A-BEED-247F4127622F}"/>
            </c:ext>
          </c:extLst>
        </c:ser>
        <c:dLbls>
          <c:showLegendKey val="0"/>
          <c:showVal val="0"/>
          <c:showCatName val="0"/>
          <c:showSerName val="0"/>
          <c:showPercent val="0"/>
          <c:showBubbleSize val="0"/>
        </c:dLbls>
        <c:marker val="1"/>
        <c:smooth val="0"/>
        <c:axId val="1659200928"/>
        <c:axId val="1659213824"/>
      </c:lineChart>
      <c:catAx>
        <c:axId val="22903730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Lato" panose="020F0502020204030203" pitchFamily="34" charset="0"/>
                <a:ea typeface="Lato" panose="020F0502020204030203" pitchFamily="34" charset="0"/>
                <a:cs typeface="Lato" panose="020F0502020204030203" pitchFamily="34" charset="0"/>
              </a:defRPr>
            </a:pPr>
            <a:endParaRPr lang="fr-FR"/>
          </a:p>
        </c:txPr>
        <c:crossAx val="229037688"/>
        <c:crosses val="autoZero"/>
        <c:auto val="1"/>
        <c:lblAlgn val="ctr"/>
        <c:lblOffset val="100"/>
        <c:noMultiLvlLbl val="0"/>
      </c:catAx>
      <c:valAx>
        <c:axId val="229037688"/>
        <c:scaling>
          <c:orientation val="minMax"/>
        </c:scaling>
        <c:delete val="1"/>
        <c:axPos val="l"/>
        <c:numFmt formatCode="#,##0.00" sourceLinked="1"/>
        <c:majorTickMark val="none"/>
        <c:minorTickMark val="none"/>
        <c:tickLblPos val="nextTo"/>
        <c:crossAx val="229037304"/>
        <c:crosses val="autoZero"/>
        <c:crossBetween val="between"/>
      </c:valAx>
      <c:valAx>
        <c:axId val="1659213824"/>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Lato" panose="020F0502020204030203" pitchFamily="34" charset="0"/>
                <a:ea typeface="Lato" panose="020F0502020204030203" pitchFamily="34" charset="0"/>
                <a:cs typeface="Lato" panose="020F0502020204030203" pitchFamily="34" charset="0"/>
              </a:defRPr>
            </a:pPr>
            <a:endParaRPr lang="fr-FR"/>
          </a:p>
        </c:txPr>
        <c:crossAx val="1659200928"/>
        <c:crosses val="max"/>
        <c:crossBetween val="between"/>
      </c:valAx>
      <c:catAx>
        <c:axId val="1659200928"/>
        <c:scaling>
          <c:orientation val="minMax"/>
        </c:scaling>
        <c:delete val="1"/>
        <c:axPos val="b"/>
        <c:numFmt formatCode="General" sourceLinked="1"/>
        <c:majorTickMark val="out"/>
        <c:minorTickMark val="none"/>
        <c:tickLblPos val="nextTo"/>
        <c:crossAx val="1659213824"/>
        <c:crosses val="autoZero"/>
        <c:auto val="1"/>
        <c:lblAlgn val="ctr"/>
        <c:lblOffset val="100"/>
        <c:noMultiLvlLbl val="0"/>
      </c:cat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Lato" panose="020F0502020204030203" pitchFamily="34" charset="0"/>
              <a:ea typeface="Lato" panose="020F0502020204030203" pitchFamily="34" charset="0"/>
              <a:cs typeface="Lato" panose="020F0502020204030203" pitchFamily="34" charset="0"/>
            </a:defRPr>
          </a:pPr>
          <a:endParaRPr lang="fr-FR"/>
        </a:p>
      </c:txPr>
    </c:legend>
    <c:plotVisOnly val="1"/>
    <c:dispBlanksAs val="gap"/>
    <c:showDLblsOverMax val="0"/>
  </c:chart>
  <c:spPr>
    <a:noFill/>
    <a:ln w="9525" cap="flat" cmpd="sng" algn="ctr">
      <a:noFill/>
      <a:round/>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06">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0C0BB922-A717-4290-A06B-E9591795B75F}" type="datetimeFigureOut">
              <a:rPr lang="fr-FR" smtClean="0"/>
              <a:t>28/02/2023</a:t>
            </a:fld>
            <a:endParaRPr lang="fr-FR"/>
          </a:p>
        </p:txBody>
      </p:sp>
      <p:sp>
        <p:nvSpPr>
          <p:cNvPr id="4" name="Espace réservé du pied de page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ADA463B8-BCAC-4FFF-934C-B8227EB72A6F}" type="slidenum">
              <a:rPr lang="fr-FR" smtClean="0"/>
              <a:t>‹N°›</a:t>
            </a:fld>
            <a:endParaRPr lang="fr-FR"/>
          </a:p>
        </p:txBody>
      </p:sp>
    </p:spTree>
    <p:extLst>
      <p:ext uri="{BB962C8B-B14F-4D97-AF65-F5344CB8AC3E}">
        <p14:creationId xmlns:p14="http://schemas.microsoft.com/office/powerpoint/2010/main" val="3228394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C3E05AA-D028-4133-8929-4DB6FA293C72}" type="datetimeFigureOut">
              <a:rPr lang="fr-FR" smtClean="0"/>
              <a:t>28/02/2023</a:t>
            </a:fld>
            <a:endParaRPr lang="fr-FR"/>
          </a:p>
        </p:txBody>
      </p:sp>
      <p:sp>
        <p:nvSpPr>
          <p:cNvPr id="4" name="Espace réservé de l'image des diapositives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C8A8A28-516F-4666-927D-C187AABF84C1}" type="slidenum">
              <a:rPr lang="fr-FR" smtClean="0"/>
              <a:t>‹N°›</a:t>
            </a:fld>
            <a:endParaRPr lang="fr-FR"/>
          </a:p>
        </p:txBody>
      </p:sp>
    </p:spTree>
    <p:extLst>
      <p:ext uri="{BB962C8B-B14F-4D97-AF65-F5344CB8AC3E}">
        <p14:creationId xmlns:p14="http://schemas.microsoft.com/office/powerpoint/2010/main" val="4038919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8A8A28-516F-4666-927D-C187AABF84C1}" type="slidenum">
              <a:rPr lang="fr-FR" smtClean="0"/>
              <a:t>1</a:t>
            </a:fld>
            <a:endParaRPr lang="fr-FR"/>
          </a:p>
        </p:txBody>
      </p:sp>
    </p:spTree>
    <p:extLst>
      <p:ext uri="{BB962C8B-B14F-4D97-AF65-F5344CB8AC3E}">
        <p14:creationId xmlns:p14="http://schemas.microsoft.com/office/powerpoint/2010/main" val="2094166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8A8A28-516F-4666-927D-C187AABF84C1}" type="slidenum">
              <a:rPr lang="fr-FR" smtClean="0"/>
              <a:t>14</a:t>
            </a:fld>
            <a:endParaRPr lang="fr-FR"/>
          </a:p>
        </p:txBody>
      </p:sp>
    </p:spTree>
    <p:extLst>
      <p:ext uri="{BB962C8B-B14F-4D97-AF65-F5344CB8AC3E}">
        <p14:creationId xmlns:p14="http://schemas.microsoft.com/office/powerpoint/2010/main" val="2986668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8A8A28-516F-4666-927D-C187AABF84C1}" type="slidenum">
              <a:rPr lang="fr-FR" smtClean="0"/>
              <a:t>17</a:t>
            </a:fld>
            <a:endParaRPr lang="fr-FR"/>
          </a:p>
        </p:txBody>
      </p:sp>
    </p:spTree>
    <p:extLst>
      <p:ext uri="{BB962C8B-B14F-4D97-AF65-F5344CB8AC3E}">
        <p14:creationId xmlns:p14="http://schemas.microsoft.com/office/powerpoint/2010/main" val="185250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8A8A28-516F-4666-927D-C187AABF84C1}" type="slidenum">
              <a:rPr lang="fr-FR" smtClean="0"/>
              <a:t>30</a:t>
            </a:fld>
            <a:endParaRPr lang="fr-FR"/>
          </a:p>
        </p:txBody>
      </p:sp>
    </p:spTree>
    <p:extLst>
      <p:ext uri="{BB962C8B-B14F-4D97-AF65-F5344CB8AC3E}">
        <p14:creationId xmlns:p14="http://schemas.microsoft.com/office/powerpoint/2010/main" val="1643470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8A8A28-516F-4666-927D-C187AABF84C1}" type="slidenum">
              <a:rPr lang="fr-FR" smtClean="0"/>
              <a:t>33</a:t>
            </a:fld>
            <a:endParaRPr lang="fr-FR"/>
          </a:p>
        </p:txBody>
      </p:sp>
    </p:spTree>
    <p:extLst>
      <p:ext uri="{BB962C8B-B14F-4D97-AF65-F5344CB8AC3E}">
        <p14:creationId xmlns:p14="http://schemas.microsoft.com/office/powerpoint/2010/main" val="968292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8A8A28-516F-4666-927D-C187AABF84C1}" type="slidenum">
              <a:rPr lang="fr-FR" smtClean="0"/>
              <a:t>36</a:t>
            </a:fld>
            <a:endParaRPr lang="fr-FR"/>
          </a:p>
        </p:txBody>
      </p:sp>
    </p:spTree>
    <p:extLst>
      <p:ext uri="{BB962C8B-B14F-4D97-AF65-F5344CB8AC3E}">
        <p14:creationId xmlns:p14="http://schemas.microsoft.com/office/powerpoint/2010/main" val="3329465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8A8A28-516F-4666-927D-C187AABF84C1}" type="slidenum">
              <a:rPr lang="fr-FR" smtClean="0"/>
              <a:t>40</a:t>
            </a:fld>
            <a:endParaRPr lang="fr-FR"/>
          </a:p>
        </p:txBody>
      </p:sp>
    </p:spTree>
    <p:extLst>
      <p:ext uri="{BB962C8B-B14F-4D97-AF65-F5344CB8AC3E}">
        <p14:creationId xmlns:p14="http://schemas.microsoft.com/office/powerpoint/2010/main" val="2053453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8A8A28-516F-4666-927D-C187AABF84C1}" type="slidenum">
              <a:rPr lang="fr-FR" smtClean="0"/>
              <a:t>43</a:t>
            </a:fld>
            <a:endParaRPr lang="fr-FR"/>
          </a:p>
        </p:txBody>
      </p:sp>
    </p:spTree>
    <p:extLst>
      <p:ext uri="{BB962C8B-B14F-4D97-AF65-F5344CB8AC3E}">
        <p14:creationId xmlns:p14="http://schemas.microsoft.com/office/powerpoint/2010/main" val="1207421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8A8A28-516F-4666-927D-C187AABF84C1}" type="slidenum">
              <a:rPr lang="fr-FR" smtClean="0"/>
              <a:t>46</a:t>
            </a:fld>
            <a:endParaRPr lang="fr-FR"/>
          </a:p>
        </p:txBody>
      </p:sp>
    </p:spTree>
    <p:extLst>
      <p:ext uri="{BB962C8B-B14F-4D97-AF65-F5344CB8AC3E}">
        <p14:creationId xmlns:p14="http://schemas.microsoft.com/office/powerpoint/2010/main" val="1746420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8A8A28-516F-4666-927D-C187AABF84C1}" type="slidenum">
              <a:rPr lang="fr-FR" smtClean="0"/>
              <a:t>50</a:t>
            </a:fld>
            <a:endParaRPr lang="fr-FR"/>
          </a:p>
        </p:txBody>
      </p:sp>
    </p:spTree>
    <p:extLst>
      <p:ext uri="{BB962C8B-B14F-4D97-AF65-F5344CB8AC3E}">
        <p14:creationId xmlns:p14="http://schemas.microsoft.com/office/powerpoint/2010/main" val="2383129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8A8A28-516F-4666-927D-C187AABF84C1}" type="slidenum">
              <a:rPr lang="fr-FR" smtClean="0"/>
              <a:t>51</a:t>
            </a:fld>
            <a:endParaRPr lang="fr-FR"/>
          </a:p>
        </p:txBody>
      </p:sp>
    </p:spTree>
    <p:extLst>
      <p:ext uri="{BB962C8B-B14F-4D97-AF65-F5344CB8AC3E}">
        <p14:creationId xmlns:p14="http://schemas.microsoft.com/office/powerpoint/2010/main" val="887106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8A8A28-516F-4666-927D-C187AABF84C1}" type="slidenum">
              <a:rPr lang="fr-FR" smtClean="0"/>
              <a:t>2</a:t>
            </a:fld>
            <a:endParaRPr lang="fr-FR"/>
          </a:p>
        </p:txBody>
      </p:sp>
    </p:spTree>
    <p:extLst>
      <p:ext uri="{BB962C8B-B14F-4D97-AF65-F5344CB8AC3E}">
        <p14:creationId xmlns:p14="http://schemas.microsoft.com/office/powerpoint/2010/main" val="636519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8A8A28-516F-4666-927D-C187AABF84C1}" type="slidenum">
              <a:rPr lang="fr-FR" smtClean="0"/>
              <a:t>52</a:t>
            </a:fld>
            <a:endParaRPr lang="fr-FR"/>
          </a:p>
        </p:txBody>
      </p:sp>
    </p:spTree>
    <p:extLst>
      <p:ext uri="{BB962C8B-B14F-4D97-AF65-F5344CB8AC3E}">
        <p14:creationId xmlns:p14="http://schemas.microsoft.com/office/powerpoint/2010/main" val="1741202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8A8A28-516F-4666-927D-C187AABF84C1}" type="slidenum">
              <a:rPr lang="fr-FR" smtClean="0"/>
              <a:t>53</a:t>
            </a:fld>
            <a:endParaRPr lang="fr-FR"/>
          </a:p>
        </p:txBody>
      </p:sp>
    </p:spTree>
    <p:extLst>
      <p:ext uri="{BB962C8B-B14F-4D97-AF65-F5344CB8AC3E}">
        <p14:creationId xmlns:p14="http://schemas.microsoft.com/office/powerpoint/2010/main" val="1147610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8A8A28-516F-4666-927D-C187AABF84C1}" type="slidenum">
              <a:rPr lang="fr-FR" smtClean="0"/>
              <a:t>54</a:t>
            </a:fld>
            <a:endParaRPr lang="fr-FR"/>
          </a:p>
        </p:txBody>
      </p:sp>
    </p:spTree>
    <p:extLst>
      <p:ext uri="{BB962C8B-B14F-4D97-AF65-F5344CB8AC3E}">
        <p14:creationId xmlns:p14="http://schemas.microsoft.com/office/powerpoint/2010/main" val="19060755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8A8A28-516F-4666-927D-C187AABF84C1}" type="slidenum">
              <a:rPr lang="fr-FR" smtClean="0"/>
              <a:t>56</a:t>
            </a:fld>
            <a:endParaRPr lang="fr-FR"/>
          </a:p>
        </p:txBody>
      </p:sp>
    </p:spTree>
    <p:extLst>
      <p:ext uri="{BB962C8B-B14F-4D97-AF65-F5344CB8AC3E}">
        <p14:creationId xmlns:p14="http://schemas.microsoft.com/office/powerpoint/2010/main" val="3362078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8A8A28-516F-4666-927D-C187AABF84C1}" type="slidenum">
              <a:rPr lang="fr-FR" smtClean="0"/>
              <a:t>57</a:t>
            </a:fld>
            <a:endParaRPr lang="fr-FR"/>
          </a:p>
        </p:txBody>
      </p:sp>
    </p:spTree>
    <p:extLst>
      <p:ext uri="{BB962C8B-B14F-4D97-AF65-F5344CB8AC3E}">
        <p14:creationId xmlns:p14="http://schemas.microsoft.com/office/powerpoint/2010/main" val="1901739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8A8A28-516F-4666-927D-C187AABF84C1}" type="slidenum">
              <a:rPr lang="fr-FR" smtClean="0"/>
              <a:t>58</a:t>
            </a:fld>
            <a:endParaRPr lang="fr-FR"/>
          </a:p>
        </p:txBody>
      </p:sp>
    </p:spTree>
    <p:extLst>
      <p:ext uri="{BB962C8B-B14F-4D97-AF65-F5344CB8AC3E}">
        <p14:creationId xmlns:p14="http://schemas.microsoft.com/office/powerpoint/2010/main" val="5771293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8A8A28-516F-4666-927D-C187AABF84C1}" type="slidenum">
              <a:rPr lang="fr-FR" smtClean="0"/>
              <a:t>59</a:t>
            </a:fld>
            <a:endParaRPr lang="fr-FR"/>
          </a:p>
        </p:txBody>
      </p:sp>
    </p:spTree>
    <p:extLst>
      <p:ext uri="{BB962C8B-B14F-4D97-AF65-F5344CB8AC3E}">
        <p14:creationId xmlns:p14="http://schemas.microsoft.com/office/powerpoint/2010/main" val="2802377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8A8A28-516F-4666-927D-C187AABF84C1}" type="slidenum">
              <a:rPr lang="fr-FR" smtClean="0"/>
              <a:t>62</a:t>
            </a:fld>
            <a:endParaRPr lang="fr-FR"/>
          </a:p>
        </p:txBody>
      </p:sp>
    </p:spTree>
    <p:extLst>
      <p:ext uri="{BB962C8B-B14F-4D97-AF65-F5344CB8AC3E}">
        <p14:creationId xmlns:p14="http://schemas.microsoft.com/office/powerpoint/2010/main" val="4126131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8A8A28-516F-4666-927D-C187AABF84C1}" type="slidenum">
              <a:rPr lang="fr-FR" smtClean="0"/>
              <a:t>3</a:t>
            </a:fld>
            <a:endParaRPr lang="fr-FR"/>
          </a:p>
        </p:txBody>
      </p:sp>
    </p:spTree>
    <p:extLst>
      <p:ext uri="{BB962C8B-B14F-4D97-AF65-F5344CB8AC3E}">
        <p14:creationId xmlns:p14="http://schemas.microsoft.com/office/powerpoint/2010/main" val="1296269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8A8A28-516F-4666-927D-C187AABF84C1}" type="slidenum">
              <a:rPr lang="fr-FR" smtClean="0"/>
              <a:t>5</a:t>
            </a:fld>
            <a:endParaRPr lang="fr-FR"/>
          </a:p>
        </p:txBody>
      </p:sp>
    </p:spTree>
    <p:extLst>
      <p:ext uri="{BB962C8B-B14F-4D97-AF65-F5344CB8AC3E}">
        <p14:creationId xmlns:p14="http://schemas.microsoft.com/office/powerpoint/2010/main" val="2480349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8A8A28-516F-4666-927D-C187AABF84C1}" type="slidenum">
              <a:rPr lang="fr-FR" smtClean="0"/>
              <a:t>9</a:t>
            </a:fld>
            <a:endParaRPr lang="fr-FR"/>
          </a:p>
        </p:txBody>
      </p:sp>
    </p:spTree>
    <p:extLst>
      <p:ext uri="{BB962C8B-B14F-4D97-AF65-F5344CB8AC3E}">
        <p14:creationId xmlns:p14="http://schemas.microsoft.com/office/powerpoint/2010/main" val="3802655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8A8A28-516F-4666-927D-C187AABF84C1}" type="slidenum">
              <a:rPr lang="fr-FR" smtClean="0"/>
              <a:t>10</a:t>
            </a:fld>
            <a:endParaRPr lang="fr-FR"/>
          </a:p>
        </p:txBody>
      </p:sp>
    </p:spTree>
    <p:extLst>
      <p:ext uri="{BB962C8B-B14F-4D97-AF65-F5344CB8AC3E}">
        <p14:creationId xmlns:p14="http://schemas.microsoft.com/office/powerpoint/2010/main" val="1407689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8A8A28-516F-4666-927D-C187AABF84C1}" type="slidenum">
              <a:rPr lang="fr-FR" smtClean="0"/>
              <a:t>11</a:t>
            </a:fld>
            <a:endParaRPr lang="fr-FR"/>
          </a:p>
        </p:txBody>
      </p:sp>
    </p:spTree>
    <p:extLst>
      <p:ext uri="{BB962C8B-B14F-4D97-AF65-F5344CB8AC3E}">
        <p14:creationId xmlns:p14="http://schemas.microsoft.com/office/powerpoint/2010/main" val="2432916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8A8A28-516F-4666-927D-C187AABF84C1}" type="slidenum">
              <a:rPr lang="fr-FR" smtClean="0"/>
              <a:t>12</a:t>
            </a:fld>
            <a:endParaRPr lang="fr-FR"/>
          </a:p>
        </p:txBody>
      </p:sp>
    </p:spTree>
    <p:extLst>
      <p:ext uri="{BB962C8B-B14F-4D97-AF65-F5344CB8AC3E}">
        <p14:creationId xmlns:p14="http://schemas.microsoft.com/office/powerpoint/2010/main" val="636519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8A8A28-516F-4666-927D-C187AABF84C1}" type="slidenum">
              <a:rPr lang="fr-FR" smtClean="0"/>
              <a:t>13</a:t>
            </a:fld>
            <a:endParaRPr lang="fr-FR"/>
          </a:p>
        </p:txBody>
      </p:sp>
    </p:spTree>
    <p:extLst>
      <p:ext uri="{BB962C8B-B14F-4D97-AF65-F5344CB8AC3E}">
        <p14:creationId xmlns:p14="http://schemas.microsoft.com/office/powerpoint/2010/main" val="4226622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EE159E36-4AF0-46EB-925F-F48453B434E1}" type="datetimeFigureOut">
              <a:rPr lang="fr-FR" smtClean="0"/>
              <a:t>28/02/2023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022ECF6-30CE-4DF6-AF28-D92AFC933706}" type="slidenum">
              <a:rPr lang="fr-FR" smtClean="0"/>
              <a:t>‹N°›</a:t>
            </a:fld>
            <a:endParaRPr lang="fr-FR"/>
          </a:p>
        </p:txBody>
      </p:sp>
    </p:spTree>
    <p:extLst>
      <p:ext uri="{BB962C8B-B14F-4D97-AF65-F5344CB8AC3E}">
        <p14:creationId xmlns:p14="http://schemas.microsoft.com/office/powerpoint/2010/main" val="2377077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E159E36-4AF0-46EB-925F-F48453B434E1}" type="datetimeFigureOut">
              <a:rPr lang="fr-FR" smtClean="0"/>
              <a:t>28/02/2023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022ECF6-30CE-4DF6-AF28-D92AFC933706}" type="slidenum">
              <a:rPr lang="fr-FR" smtClean="0"/>
              <a:t>‹N°›</a:t>
            </a:fld>
            <a:endParaRPr lang="fr-FR"/>
          </a:p>
        </p:txBody>
      </p:sp>
    </p:spTree>
    <p:extLst>
      <p:ext uri="{BB962C8B-B14F-4D97-AF65-F5344CB8AC3E}">
        <p14:creationId xmlns:p14="http://schemas.microsoft.com/office/powerpoint/2010/main" val="431258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E159E36-4AF0-46EB-925F-F48453B434E1}" type="datetimeFigureOut">
              <a:rPr lang="fr-FR" smtClean="0"/>
              <a:t>28/02/2023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022ECF6-30CE-4DF6-AF28-D92AFC933706}" type="slidenum">
              <a:rPr lang="fr-FR" smtClean="0"/>
              <a:t>‹N°›</a:t>
            </a:fld>
            <a:endParaRPr lang="fr-FR"/>
          </a:p>
        </p:txBody>
      </p:sp>
    </p:spTree>
    <p:extLst>
      <p:ext uri="{BB962C8B-B14F-4D97-AF65-F5344CB8AC3E}">
        <p14:creationId xmlns:p14="http://schemas.microsoft.com/office/powerpoint/2010/main" val="1348570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sposition personnalisée">
    <p:spTree>
      <p:nvGrpSpPr>
        <p:cNvPr id="1" name=""/>
        <p:cNvGrpSpPr/>
        <p:nvPr/>
      </p:nvGrpSpPr>
      <p:grpSpPr>
        <a:xfrm>
          <a:off x="0" y="0"/>
          <a:ext cx="0" cy="0"/>
          <a:chOff x="0" y="0"/>
          <a:chExt cx="0" cy="0"/>
        </a:xfrm>
      </p:grpSpPr>
      <p:pic>
        <p:nvPicPr>
          <p:cNvPr id="13" name="Picture 5" descr="Z:\C3PS\Links\trame_fond-10.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510" y="2780928"/>
            <a:ext cx="9144000" cy="27391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Z:\C3PS\Links\bloc_fd_gris.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3995936" cy="18135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Z:\C3PS\Links\vague_bleu.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6000" y="5917566"/>
            <a:ext cx="9159999" cy="94043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Z:\C3PS\Links\logo_c3ps.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47359" y="5445224"/>
            <a:ext cx="1365354" cy="865639"/>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p:cNvSpPr txBox="1"/>
          <p:nvPr userDrawn="1"/>
        </p:nvSpPr>
        <p:spPr>
          <a:xfrm>
            <a:off x="179512" y="260648"/>
            <a:ext cx="3312368" cy="810478"/>
          </a:xfrm>
          <a:prstGeom prst="rect">
            <a:avLst/>
          </a:prstGeom>
          <a:noFill/>
        </p:spPr>
        <p:txBody>
          <a:bodyPr wrap="square" rtlCol="0">
            <a:spAutoFit/>
          </a:bodyPr>
          <a:lstStyle/>
          <a:p>
            <a:pPr marL="342900" indent="-342900">
              <a:lnSpc>
                <a:spcPts val="2800"/>
              </a:lnSpc>
              <a:buFont typeface="+mj-lt"/>
              <a:buAutoNum type="arabicPeriod"/>
            </a:pPr>
            <a:r>
              <a:rPr lang="fr-FR" sz="3000" b="1" dirty="0">
                <a:solidFill>
                  <a:srgbClr val="1D89AF"/>
                </a:solidFill>
                <a:latin typeface="Co Text" panose="020B0503060202020204" pitchFamily="34" charset="0"/>
              </a:rPr>
              <a:t>Titre de la </a:t>
            </a:r>
            <a:br>
              <a:rPr lang="fr-FR" sz="3000" b="1" dirty="0">
                <a:solidFill>
                  <a:srgbClr val="1D89AF"/>
                </a:solidFill>
                <a:latin typeface="Co Text" panose="020B0503060202020204" pitchFamily="34" charset="0"/>
              </a:rPr>
            </a:br>
            <a:r>
              <a:rPr lang="fr-FR" sz="3000" b="1" dirty="0">
                <a:solidFill>
                  <a:srgbClr val="1D89AF"/>
                </a:solidFill>
                <a:latin typeface="Co Text" panose="020B0503060202020204" pitchFamily="34" charset="0"/>
              </a:rPr>
              <a:t>sous-rubrique</a:t>
            </a:r>
          </a:p>
        </p:txBody>
      </p:sp>
      <p:sp>
        <p:nvSpPr>
          <p:cNvPr id="18" name="ZoneTexte 17"/>
          <p:cNvSpPr txBox="1"/>
          <p:nvPr userDrawn="1"/>
        </p:nvSpPr>
        <p:spPr>
          <a:xfrm>
            <a:off x="4278474" y="6388414"/>
            <a:ext cx="648072" cy="276999"/>
          </a:xfrm>
          <a:prstGeom prst="rect">
            <a:avLst/>
          </a:prstGeom>
          <a:noFill/>
        </p:spPr>
        <p:txBody>
          <a:bodyPr wrap="square" rtlCol="0">
            <a:spAutoFit/>
          </a:bodyPr>
          <a:lstStyle/>
          <a:p>
            <a:r>
              <a:rPr lang="fr-FR" sz="1200" dirty="0">
                <a:solidFill>
                  <a:schemeClr val="bg1"/>
                </a:solidFill>
                <a:latin typeface="Co Text" panose="020B0503060202020204" pitchFamily="34" charset="0"/>
              </a:rPr>
              <a:t>P xx</a:t>
            </a:r>
          </a:p>
        </p:txBody>
      </p:sp>
      <p:sp>
        <p:nvSpPr>
          <p:cNvPr id="19" name="ZoneTexte 18"/>
          <p:cNvSpPr txBox="1"/>
          <p:nvPr userDrawn="1"/>
        </p:nvSpPr>
        <p:spPr>
          <a:xfrm>
            <a:off x="4445919" y="2567666"/>
            <a:ext cx="3744416" cy="1754326"/>
          </a:xfrm>
          <a:prstGeom prst="rect">
            <a:avLst/>
          </a:prstGeom>
          <a:noFill/>
        </p:spPr>
        <p:txBody>
          <a:bodyPr wrap="square" rtlCol="0">
            <a:spAutoFit/>
          </a:bodyPr>
          <a:lstStyle/>
          <a:p>
            <a:r>
              <a:rPr lang="fr-FR" baseline="30000" dirty="0">
                <a:latin typeface="Gill Sans MT" panose="020B0502020104020203" pitchFamily="34" charset="0"/>
              </a:rPr>
              <a:t>Bea </a:t>
            </a:r>
            <a:r>
              <a:rPr lang="fr-FR" baseline="30000" dirty="0" err="1">
                <a:latin typeface="Gill Sans MT" panose="020B0502020104020203" pitchFamily="34" charset="0"/>
              </a:rPr>
              <a:t>nobit</a:t>
            </a:r>
            <a:r>
              <a:rPr lang="fr-FR" baseline="30000" dirty="0">
                <a:latin typeface="Gill Sans MT" panose="020B0502020104020203" pitchFamily="34" charset="0"/>
              </a:rPr>
              <a:t> </a:t>
            </a:r>
            <a:r>
              <a:rPr lang="fr-FR" baseline="30000" dirty="0" err="1">
                <a:latin typeface="Gill Sans MT" panose="020B0502020104020203" pitchFamily="34" charset="0"/>
              </a:rPr>
              <a:t>recatest</a:t>
            </a:r>
            <a:r>
              <a:rPr lang="fr-FR" baseline="30000" dirty="0">
                <a:latin typeface="Gill Sans MT" panose="020B0502020104020203" pitchFamily="34" charset="0"/>
              </a:rPr>
              <a:t> quo et de et </a:t>
            </a:r>
            <a:r>
              <a:rPr lang="fr-FR" baseline="30000" dirty="0" err="1">
                <a:latin typeface="Gill Sans MT" panose="020B0502020104020203" pitchFamily="34" charset="0"/>
              </a:rPr>
              <a:t>quias</a:t>
            </a:r>
            <a:r>
              <a:rPr lang="fr-FR" baseline="30000" dirty="0">
                <a:latin typeface="Gill Sans MT" panose="020B0502020104020203" pitchFamily="34" charset="0"/>
              </a:rPr>
              <a:t> </a:t>
            </a:r>
            <a:r>
              <a:rPr lang="fr-FR" baseline="30000" dirty="0" err="1">
                <a:latin typeface="Gill Sans MT" panose="020B0502020104020203" pitchFamily="34" charset="0"/>
              </a:rPr>
              <a:t>utas</a:t>
            </a:r>
            <a:r>
              <a:rPr lang="fr-FR" baseline="30000" dirty="0">
                <a:latin typeface="Gill Sans MT" panose="020B0502020104020203" pitchFamily="34" charset="0"/>
              </a:rPr>
              <a:t> ad </a:t>
            </a:r>
            <a:r>
              <a:rPr lang="fr-FR" baseline="30000" dirty="0" err="1">
                <a:latin typeface="Gill Sans MT" panose="020B0502020104020203" pitchFamily="34" charset="0"/>
              </a:rPr>
              <a:t>explibusapid</a:t>
            </a:r>
            <a:r>
              <a:rPr lang="fr-FR" baseline="30000" dirty="0">
                <a:latin typeface="Gill Sans MT" panose="020B0502020104020203" pitchFamily="34" charset="0"/>
              </a:rPr>
              <a:t> </a:t>
            </a:r>
            <a:r>
              <a:rPr lang="fr-FR" baseline="30000" dirty="0" err="1">
                <a:latin typeface="Gill Sans MT" panose="020B0502020104020203" pitchFamily="34" charset="0"/>
              </a:rPr>
              <a:t>maximet</a:t>
            </a:r>
            <a:r>
              <a:rPr lang="fr-FR" baseline="30000" dirty="0">
                <a:latin typeface="Gill Sans MT" panose="020B0502020104020203" pitchFamily="34" charset="0"/>
              </a:rPr>
              <a:t> </a:t>
            </a:r>
            <a:r>
              <a:rPr lang="fr-FR" baseline="30000" dirty="0" err="1">
                <a:latin typeface="Gill Sans MT" panose="020B0502020104020203" pitchFamily="34" charset="0"/>
              </a:rPr>
              <a:t>apit</a:t>
            </a:r>
            <a:r>
              <a:rPr lang="fr-FR" baseline="30000" dirty="0">
                <a:latin typeface="Gill Sans MT" panose="020B0502020104020203" pitchFamily="34" charset="0"/>
              </a:rPr>
              <a:t>, </a:t>
            </a:r>
            <a:r>
              <a:rPr lang="fr-FR" baseline="30000" dirty="0" err="1">
                <a:latin typeface="Gill Sans MT" panose="020B0502020104020203" pitchFamily="34" charset="0"/>
              </a:rPr>
              <a:t>sequodit</a:t>
            </a:r>
            <a:r>
              <a:rPr lang="fr-FR" baseline="30000" dirty="0">
                <a:latin typeface="Gill Sans MT" panose="020B0502020104020203" pitchFamily="34" charset="0"/>
              </a:rPr>
              <a:t> </a:t>
            </a:r>
            <a:r>
              <a:rPr lang="fr-FR" baseline="30000" dirty="0" err="1">
                <a:latin typeface="Gill Sans MT" panose="020B0502020104020203" pitchFamily="34" charset="0"/>
              </a:rPr>
              <a:t>quaspero</a:t>
            </a:r>
            <a:r>
              <a:rPr lang="fr-FR" baseline="30000" dirty="0">
                <a:latin typeface="Gill Sans MT" panose="020B0502020104020203" pitchFamily="34" charset="0"/>
              </a:rPr>
              <a:t> </a:t>
            </a:r>
            <a:r>
              <a:rPr lang="fr-FR" baseline="30000" dirty="0" err="1">
                <a:latin typeface="Gill Sans MT" panose="020B0502020104020203" pitchFamily="34" charset="0"/>
              </a:rPr>
              <a:t>doluptiusam</a:t>
            </a:r>
            <a:r>
              <a:rPr lang="fr-FR" baseline="30000" dirty="0">
                <a:latin typeface="Gill Sans MT" panose="020B0502020104020203" pitchFamily="34" charset="0"/>
              </a:rPr>
              <a:t>, </a:t>
            </a:r>
            <a:r>
              <a:rPr lang="fr-FR" baseline="30000" dirty="0" err="1">
                <a:latin typeface="Gill Sans MT" panose="020B0502020104020203" pitchFamily="34" charset="0"/>
              </a:rPr>
              <a:t>auta</a:t>
            </a:r>
            <a:r>
              <a:rPr lang="fr-FR" baseline="30000" dirty="0">
                <a:latin typeface="Gill Sans MT" panose="020B0502020104020203" pitchFamily="34" charset="0"/>
              </a:rPr>
              <a:t> </a:t>
            </a:r>
            <a:r>
              <a:rPr lang="fr-FR" baseline="30000" dirty="0" err="1">
                <a:latin typeface="Gill Sans MT" panose="020B0502020104020203" pitchFamily="34" charset="0"/>
              </a:rPr>
              <a:t>eiuntorita</a:t>
            </a:r>
            <a:r>
              <a:rPr lang="fr-FR" baseline="30000" dirty="0">
                <a:latin typeface="Gill Sans MT" panose="020B0502020104020203" pitchFamily="34" charset="0"/>
              </a:rPr>
              <a:t> </a:t>
            </a:r>
            <a:r>
              <a:rPr lang="fr-FR" baseline="30000" dirty="0" err="1">
                <a:latin typeface="Gill Sans MT" panose="020B0502020104020203" pitchFamily="34" charset="0"/>
              </a:rPr>
              <a:t>doluptaectem</a:t>
            </a:r>
            <a:r>
              <a:rPr lang="fr-FR" baseline="30000" dirty="0">
                <a:latin typeface="Gill Sans MT" panose="020B0502020104020203" pitchFamily="34" charset="0"/>
              </a:rPr>
              <a:t> </a:t>
            </a:r>
            <a:r>
              <a:rPr lang="fr-FR" baseline="30000" dirty="0" err="1">
                <a:latin typeface="Gill Sans MT" panose="020B0502020104020203" pitchFamily="34" charset="0"/>
              </a:rPr>
              <a:t>aut</a:t>
            </a:r>
            <a:r>
              <a:rPr lang="fr-FR" baseline="30000" dirty="0">
                <a:latin typeface="Gill Sans MT" panose="020B0502020104020203" pitchFamily="34" charset="0"/>
              </a:rPr>
              <a:t> </a:t>
            </a:r>
            <a:r>
              <a:rPr lang="fr-FR" baseline="30000" dirty="0" err="1">
                <a:latin typeface="Gill Sans MT" panose="020B0502020104020203" pitchFamily="34" charset="0"/>
              </a:rPr>
              <a:t>maximus</a:t>
            </a:r>
            <a:r>
              <a:rPr lang="fr-FR" baseline="30000" dirty="0">
                <a:latin typeface="Gill Sans MT" panose="020B0502020104020203" pitchFamily="34" charset="0"/>
              </a:rPr>
              <a:t> </a:t>
            </a:r>
            <a:r>
              <a:rPr lang="fr-FR" baseline="30000" dirty="0" err="1">
                <a:latin typeface="Gill Sans MT" panose="020B0502020104020203" pitchFamily="34" charset="0"/>
              </a:rPr>
              <a:t>quis</a:t>
            </a:r>
            <a:endParaRPr lang="fr-FR" baseline="30000" dirty="0">
              <a:latin typeface="Gill Sans MT" panose="020B0502020104020203" pitchFamily="34" charset="0"/>
            </a:endParaRPr>
          </a:p>
          <a:p>
            <a:r>
              <a:rPr lang="fr-FR" baseline="30000" dirty="0">
                <a:latin typeface="Gill Sans MT" panose="020B0502020104020203" pitchFamily="34" charset="0"/>
              </a:rPr>
              <a:t>Bea </a:t>
            </a:r>
            <a:r>
              <a:rPr lang="fr-FR" baseline="30000" dirty="0" err="1">
                <a:latin typeface="Gill Sans MT" panose="020B0502020104020203" pitchFamily="34" charset="0"/>
              </a:rPr>
              <a:t>nobit</a:t>
            </a:r>
            <a:r>
              <a:rPr lang="fr-FR" baseline="30000" dirty="0">
                <a:latin typeface="Gill Sans MT" panose="020B0502020104020203" pitchFamily="34" charset="0"/>
              </a:rPr>
              <a:t> </a:t>
            </a:r>
            <a:r>
              <a:rPr lang="fr-FR" baseline="30000" dirty="0" err="1">
                <a:latin typeface="Gill Sans MT" panose="020B0502020104020203" pitchFamily="34" charset="0"/>
              </a:rPr>
              <a:t>recatest</a:t>
            </a:r>
            <a:r>
              <a:rPr lang="fr-FR" baseline="30000" dirty="0">
                <a:latin typeface="Gill Sans MT" panose="020B0502020104020203" pitchFamily="34" charset="0"/>
              </a:rPr>
              <a:t> quo et de et </a:t>
            </a:r>
            <a:r>
              <a:rPr lang="fr-FR" baseline="30000" dirty="0" err="1">
                <a:latin typeface="Gill Sans MT" panose="020B0502020104020203" pitchFamily="34" charset="0"/>
              </a:rPr>
              <a:t>quias</a:t>
            </a:r>
            <a:r>
              <a:rPr lang="fr-FR" baseline="30000" dirty="0">
                <a:latin typeface="Gill Sans MT" panose="020B0502020104020203" pitchFamily="34" charset="0"/>
              </a:rPr>
              <a:t> </a:t>
            </a:r>
            <a:r>
              <a:rPr lang="fr-FR" baseline="30000" dirty="0" err="1">
                <a:latin typeface="Gill Sans MT" panose="020B0502020104020203" pitchFamily="34" charset="0"/>
              </a:rPr>
              <a:t>utas</a:t>
            </a:r>
            <a:r>
              <a:rPr lang="fr-FR" baseline="30000" dirty="0">
                <a:latin typeface="Gill Sans MT" panose="020B0502020104020203" pitchFamily="34" charset="0"/>
              </a:rPr>
              <a:t> ad </a:t>
            </a:r>
            <a:r>
              <a:rPr lang="fr-FR" baseline="30000" dirty="0" err="1">
                <a:latin typeface="Gill Sans MT" panose="020B0502020104020203" pitchFamily="34" charset="0"/>
              </a:rPr>
              <a:t>explibusapid</a:t>
            </a:r>
            <a:r>
              <a:rPr lang="fr-FR" baseline="30000" dirty="0">
                <a:latin typeface="Gill Sans MT" panose="020B0502020104020203" pitchFamily="34" charset="0"/>
              </a:rPr>
              <a:t> </a:t>
            </a:r>
            <a:r>
              <a:rPr lang="fr-FR" baseline="30000" dirty="0" err="1">
                <a:latin typeface="Gill Sans MT" panose="020B0502020104020203" pitchFamily="34" charset="0"/>
              </a:rPr>
              <a:t>maximet</a:t>
            </a:r>
            <a:r>
              <a:rPr lang="fr-FR" baseline="30000" dirty="0">
                <a:latin typeface="Gill Sans MT" panose="020B0502020104020203" pitchFamily="34" charset="0"/>
              </a:rPr>
              <a:t> </a:t>
            </a:r>
            <a:r>
              <a:rPr lang="fr-FR" baseline="30000" dirty="0" err="1">
                <a:latin typeface="Gill Sans MT" panose="020B0502020104020203" pitchFamily="34" charset="0"/>
              </a:rPr>
              <a:t>apit</a:t>
            </a:r>
            <a:r>
              <a:rPr lang="fr-FR" baseline="30000" dirty="0">
                <a:latin typeface="Gill Sans MT" panose="020B0502020104020203" pitchFamily="34" charset="0"/>
              </a:rPr>
              <a:t>, </a:t>
            </a:r>
            <a:r>
              <a:rPr lang="fr-FR" baseline="30000" dirty="0" err="1">
                <a:latin typeface="Gill Sans MT" panose="020B0502020104020203" pitchFamily="34" charset="0"/>
              </a:rPr>
              <a:t>sequodit</a:t>
            </a:r>
            <a:r>
              <a:rPr lang="fr-FR" baseline="30000" dirty="0">
                <a:latin typeface="Gill Sans MT" panose="020B0502020104020203" pitchFamily="34" charset="0"/>
              </a:rPr>
              <a:t> </a:t>
            </a:r>
            <a:r>
              <a:rPr lang="fr-FR" baseline="30000" dirty="0" err="1">
                <a:latin typeface="Gill Sans MT" panose="020B0502020104020203" pitchFamily="34" charset="0"/>
              </a:rPr>
              <a:t>quaspero</a:t>
            </a:r>
            <a:r>
              <a:rPr lang="fr-FR" baseline="30000" dirty="0">
                <a:latin typeface="Gill Sans MT" panose="020B0502020104020203" pitchFamily="34" charset="0"/>
              </a:rPr>
              <a:t> </a:t>
            </a:r>
            <a:r>
              <a:rPr lang="fr-FR" baseline="30000" dirty="0" err="1">
                <a:latin typeface="Gill Sans MT" panose="020B0502020104020203" pitchFamily="34" charset="0"/>
              </a:rPr>
              <a:t>doluptiusam</a:t>
            </a:r>
            <a:r>
              <a:rPr lang="fr-FR" baseline="30000" dirty="0">
                <a:latin typeface="Gill Sans MT" panose="020B0502020104020203" pitchFamily="34" charset="0"/>
              </a:rPr>
              <a:t>, </a:t>
            </a:r>
            <a:r>
              <a:rPr lang="fr-FR" baseline="30000" dirty="0" err="1">
                <a:latin typeface="Gill Sans MT" panose="020B0502020104020203" pitchFamily="34" charset="0"/>
              </a:rPr>
              <a:t>auta</a:t>
            </a:r>
            <a:r>
              <a:rPr lang="fr-FR" baseline="30000" dirty="0">
                <a:latin typeface="Gill Sans MT" panose="020B0502020104020203" pitchFamily="34" charset="0"/>
              </a:rPr>
              <a:t> </a:t>
            </a:r>
            <a:r>
              <a:rPr lang="fr-FR" baseline="30000" dirty="0" err="1">
                <a:latin typeface="Gill Sans MT" panose="020B0502020104020203" pitchFamily="34" charset="0"/>
              </a:rPr>
              <a:t>eiuntorita</a:t>
            </a:r>
            <a:r>
              <a:rPr lang="fr-FR" baseline="30000" dirty="0">
                <a:latin typeface="Gill Sans MT" panose="020B0502020104020203" pitchFamily="34" charset="0"/>
              </a:rPr>
              <a:t> </a:t>
            </a:r>
            <a:r>
              <a:rPr lang="fr-FR" baseline="30000" dirty="0" err="1">
                <a:latin typeface="Gill Sans MT" panose="020B0502020104020203" pitchFamily="34" charset="0"/>
              </a:rPr>
              <a:t>doluptaectem</a:t>
            </a:r>
            <a:r>
              <a:rPr lang="fr-FR" baseline="30000" dirty="0">
                <a:latin typeface="Gill Sans MT" panose="020B0502020104020203" pitchFamily="34" charset="0"/>
              </a:rPr>
              <a:t> </a:t>
            </a:r>
            <a:r>
              <a:rPr lang="fr-FR" baseline="30000" dirty="0" err="1">
                <a:latin typeface="Gill Sans MT" panose="020B0502020104020203" pitchFamily="34" charset="0"/>
              </a:rPr>
              <a:t>aut</a:t>
            </a:r>
            <a:r>
              <a:rPr lang="fr-FR" baseline="30000" dirty="0">
                <a:latin typeface="Gill Sans MT" panose="020B0502020104020203" pitchFamily="34" charset="0"/>
              </a:rPr>
              <a:t> </a:t>
            </a:r>
            <a:r>
              <a:rPr lang="fr-FR" baseline="30000" dirty="0" err="1">
                <a:latin typeface="Gill Sans MT" panose="020B0502020104020203" pitchFamily="34" charset="0"/>
              </a:rPr>
              <a:t>maximus</a:t>
            </a:r>
            <a:r>
              <a:rPr lang="fr-FR" baseline="30000" dirty="0">
                <a:latin typeface="Gill Sans MT" panose="020B0502020104020203" pitchFamily="34" charset="0"/>
              </a:rPr>
              <a:t> </a:t>
            </a:r>
            <a:r>
              <a:rPr lang="fr-FR" baseline="30000" dirty="0" err="1">
                <a:latin typeface="Gill Sans MT" panose="020B0502020104020203" pitchFamily="34" charset="0"/>
              </a:rPr>
              <a:t>quis</a:t>
            </a:r>
            <a:endParaRPr lang="fr-FR" baseline="30000" dirty="0">
              <a:latin typeface="Gill Sans MT" panose="020B0502020104020203" pitchFamily="34" charset="0"/>
            </a:endParaRPr>
          </a:p>
          <a:p>
            <a:r>
              <a:rPr lang="fr-FR" baseline="30000" dirty="0">
                <a:latin typeface="Gill Sans MT" panose="020B0502020104020203" pitchFamily="34" charset="0"/>
              </a:rPr>
              <a:t>Bea </a:t>
            </a:r>
            <a:r>
              <a:rPr lang="fr-FR" baseline="30000" dirty="0" err="1">
                <a:latin typeface="Gill Sans MT" panose="020B0502020104020203" pitchFamily="34" charset="0"/>
              </a:rPr>
              <a:t>nobit</a:t>
            </a:r>
            <a:r>
              <a:rPr lang="fr-FR" baseline="30000" dirty="0">
                <a:latin typeface="Gill Sans MT" panose="020B0502020104020203" pitchFamily="34" charset="0"/>
              </a:rPr>
              <a:t> </a:t>
            </a:r>
            <a:r>
              <a:rPr lang="fr-FR" baseline="30000" dirty="0" err="1">
                <a:latin typeface="Gill Sans MT" panose="020B0502020104020203" pitchFamily="34" charset="0"/>
              </a:rPr>
              <a:t>recatest</a:t>
            </a:r>
            <a:r>
              <a:rPr lang="fr-FR" baseline="30000" dirty="0">
                <a:latin typeface="Gill Sans MT" panose="020B0502020104020203" pitchFamily="34" charset="0"/>
              </a:rPr>
              <a:t> quo et de et </a:t>
            </a:r>
            <a:r>
              <a:rPr lang="fr-FR" baseline="30000" dirty="0" err="1">
                <a:latin typeface="Gill Sans MT" panose="020B0502020104020203" pitchFamily="34" charset="0"/>
              </a:rPr>
              <a:t>quias</a:t>
            </a:r>
            <a:r>
              <a:rPr lang="fr-FR" baseline="30000" dirty="0">
                <a:latin typeface="Gill Sans MT" panose="020B0502020104020203" pitchFamily="34" charset="0"/>
              </a:rPr>
              <a:t> </a:t>
            </a:r>
            <a:r>
              <a:rPr lang="fr-FR" baseline="30000" dirty="0" err="1">
                <a:latin typeface="Gill Sans MT" panose="020B0502020104020203" pitchFamily="34" charset="0"/>
              </a:rPr>
              <a:t>utas</a:t>
            </a:r>
            <a:r>
              <a:rPr lang="fr-FR" baseline="30000" dirty="0">
                <a:latin typeface="Gill Sans MT" panose="020B0502020104020203" pitchFamily="34" charset="0"/>
              </a:rPr>
              <a:t> ad </a:t>
            </a:r>
            <a:r>
              <a:rPr lang="fr-FR" baseline="30000" dirty="0" err="1">
                <a:latin typeface="Gill Sans MT" panose="020B0502020104020203" pitchFamily="34" charset="0"/>
              </a:rPr>
              <a:t>explibusapid</a:t>
            </a:r>
            <a:r>
              <a:rPr lang="fr-FR" baseline="30000" dirty="0">
                <a:latin typeface="Gill Sans MT" panose="020B0502020104020203" pitchFamily="34" charset="0"/>
              </a:rPr>
              <a:t> </a:t>
            </a:r>
            <a:r>
              <a:rPr lang="fr-FR" baseline="30000" dirty="0" err="1">
                <a:latin typeface="Gill Sans MT" panose="020B0502020104020203" pitchFamily="34" charset="0"/>
              </a:rPr>
              <a:t>maximet</a:t>
            </a:r>
            <a:r>
              <a:rPr lang="fr-FR" baseline="30000" dirty="0">
                <a:latin typeface="Gill Sans MT" panose="020B0502020104020203" pitchFamily="34" charset="0"/>
              </a:rPr>
              <a:t> </a:t>
            </a:r>
            <a:r>
              <a:rPr lang="fr-FR" baseline="30000" dirty="0" err="1">
                <a:latin typeface="Gill Sans MT" panose="020B0502020104020203" pitchFamily="34" charset="0"/>
              </a:rPr>
              <a:t>apit</a:t>
            </a:r>
            <a:r>
              <a:rPr lang="fr-FR" baseline="30000" dirty="0">
                <a:latin typeface="Gill Sans MT" panose="020B0502020104020203" pitchFamily="34" charset="0"/>
              </a:rPr>
              <a:t>, </a:t>
            </a:r>
            <a:r>
              <a:rPr lang="fr-FR" baseline="30000" dirty="0" err="1">
                <a:latin typeface="Gill Sans MT" panose="020B0502020104020203" pitchFamily="34" charset="0"/>
              </a:rPr>
              <a:t>sequodit</a:t>
            </a:r>
            <a:r>
              <a:rPr lang="fr-FR" baseline="30000" dirty="0">
                <a:latin typeface="Gill Sans MT" panose="020B0502020104020203" pitchFamily="34" charset="0"/>
              </a:rPr>
              <a:t> </a:t>
            </a:r>
            <a:r>
              <a:rPr lang="fr-FR" baseline="30000" dirty="0" err="1">
                <a:latin typeface="Gill Sans MT" panose="020B0502020104020203" pitchFamily="34" charset="0"/>
              </a:rPr>
              <a:t>quaspero</a:t>
            </a:r>
            <a:r>
              <a:rPr lang="fr-FR" baseline="30000" dirty="0">
                <a:latin typeface="Gill Sans MT" panose="020B0502020104020203" pitchFamily="34" charset="0"/>
              </a:rPr>
              <a:t> </a:t>
            </a:r>
            <a:r>
              <a:rPr lang="fr-FR" baseline="30000" dirty="0" err="1">
                <a:latin typeface="Gill Sans MT" panose="020B0502020104020203" pitchFamily="34" charset="0"/>
              </a:rPr>
              <a:t>doluptiusam</a:t>
            </a:r>
            <a:r>
              <a:rPr lang="fr-FR" baseline="30000" dirty="0">
                <a:latin typeface="Gill Sans MT" panose="020B0502020104020203" pitchFamily="34" charset="0"/>
              </a:rPr>
              <a:t>, </a:t>
            </a:r>
            <a:r>
              <a:rPr lang="fr-FR" baseline="30000" dirty="0" err="1">
                <a:latin typeface="Gill Sans MT" panose="020B0502020104020203" pitchFamily="34" charset="0"/>
              </a:rPr>
              <a:t>auta</a:t>
            </a:r>
            <a:r>
              <a:rPr lang="fr-FR" baseline="30000" dirty="0">
                <a:latin typeface="Gill Sans MT" panose="020B0502020104020203" pitchFamily="34" charset="0"/>
              </a:rPr>
              <a:t> </a:t>
            </a:r>
            <a:r>
              <a:rPr lang="fr-FR" baseline="30000" dirty="0" err="1">
                <a:latin typeface="Gill Sans MT" panose="020B0502020104020203" pitchFamily="34" charset="0"/>
              </a:rPr>
              <a:t>eiuntorita</a:t>
            </a:r>
            <a:r>
              <a:rPr lang="fr-FR" baseline="30000" dirty="0">
                <a:latin typeface="Gill Sans MT" panose="020B0502020104020203" pitchFamily="34" charset="0"/>
              </a:rPr>
              <a:t> </a:t>
            </a:r>
            <a:r>
              <a:rPr lang="fr-FR" baseline="30000" dirty="0" err="1">
                <a:latin typeface="Gill Sans MT" panose="020B0502020104020203" pitchFamily="34" charset="0"/>
              </a:rPr>
              <a:t>doluptaectem</a:t>
            </a:r>
            <a:r>
              <a:rPr lang="fr-FR" baseline="30000" dirty="0">
                <a:latin typeface="Gill Sans MT" panose="020B0502020104020203" pitchFamily="34" charset="0"/>
              </a:rPr>
              <a:t> </a:t>
            </a:r>
            <a:r>
              <a:rPr lang="fr-FR" baseline="30000" dirty="0" err="1">
                <a:latin typeface="Gill Sans MT" panose="020B0502020104020203" pitchFamily="34" charset="0"/>
              </a:rPr>
              <a:t>aut</a:t>
            </a:r>
            <a:r>
              <a:rPr lang="fr-FR" baseline="30000" dirty="0">
                <a:latin typeface="Gill Sans MT" panose="020B0502020104020203" pitchFamily="34" charset="0"/>
              </a:rPr>
              <a:t> </a:t>
            </a:r>
            <a:r>
              <a:rPr lang="fr-FR" baseline="30000" dirty="0" err="1">
                <a:latin typeface="Gill Sans MT" panose="020B0502020104020203" pitchFamily="34" charset="0"/>
              </a:rPr>
              <a:t>maximus</a:t>
            </a:r>
            <a:r>
              <a:rPr lang="fr-FR" baseline="30000" dirty="0">
                <a:latin typeface="Gill Sans MT" panose="020B0502020104020203" pitchFamily="34" charset="0"/>
              </a:rPr>
              <a:t> </a:t>
            </a:r>
            <a:r>
              <a:rPr lang="fr-FR" baseline="30000" dirty="0" err="1">
                <a:latin typeface="Gill Sans MT" panose="020B0502020104020203" pitchFamily="34" charset="0"/>
              </a:rPr>
              <a:t>quis</a:t>
            </a:r>
            <a:endParaRPr lang="fr-FR" baseline="30000" dirty="0">
              <a:latin typeface="Gill Sans MT" panose="020B0502020104020203" pitchFamily="34" charset="0"/>
            </a:endParaRPr>
          </a:p>
        </p:txBody>
      </p:sp>
    </p:spTree>
    <p:extLst>
      <p:ext uri="{BB962C8B-B14F-4D97-AF65-F5344CB8AC3E}">
        <p14:creationId xmlns:p14="http://schemas.microsoft.com/office/powerpoint/2010/main" val="64993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lgn="l">
              <a:defRPr b="1">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dirty="0"/>
              <a:t>Titre diapo 1 </a:t>
            </a:r>
          </a:p>
        </p:txBody>
      </p:sp>
      <p:sp>
        <p:nvSpPr>
          <p:cNvPr id="3" name="Espace réservé du contenu 2"/>
          <p:cNvSpPr>
            <a:spLocks noGrp="1"/>
          </p:cNvSpPr>
          <p:nvPr>
            <p:ph idx="1"/>
          </p:nvPr>
        </p:nvSpPr>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p:txBody>
          <a:bodyPr/>
          <a:lstStyle/>
          <a:p>
            <a:fld id="{EE159E36-4AF0-46EB-925F-F48453B434E1}" type="datetimeFigureOut">
              <a:rPr lang="fr-FR" smtClean="0"/>
              <a:t>28/02/2023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022ECF6-30CE-4DF6-AF28-D92AFC933706}" type="slidenum">
              <a:rPr lang="fr-FR" smtClean="0"/>
              <a:t>‹N°›</a:t>
            </a:fld>
            <a:endParaRPr lang="fr-FR"/>
          </a:p>
        </p:txBody>
      </p:sp>
    </p:spTree>
    <p:extLst>
      <p:ext uri="{BB962C8B-B14F-4D97-AF65-F5344CB8AC3E}">
        <p14:creationId xmlns:p14="http://schemas.microsoft.com/office/powerpoint/2010/main" val="2618668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EE159E36-4AF0-46EB-925F-F48453B434E1}" type="datetimeFigureOut">
              <a:rPr lang="fr-FR" smtClean="0"/>
              <a:t>28/02/2023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022ECF6-30CE-4DF6-AF28-D92AFC933706}" type="slidenum">
              <a:rPr lang="fr-FR" smtClean="0"/>
              <a:t>‹N°›</a:t>
            </a:fld>
            <a:endParaRPr lang="fr-FR"/>
          </a:p>
        </p:txBody>
      </p:sp>
    </p:spTree>
    <p:extLst>
      <p:ext uri="{BB962C8B-B14F-4D97-AF65-F5344CB8AC3E}">
        <p14:creationId xmlns:p14="http://schemas.microsoft.com/office/powerpoint/2010/main" val="1868239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EE159E36-4AF0-46EB-925F-F48453B434E1}" type="datetimeFigureOut">
              <a:rPr lang="fr-FR" smtClean="0"/>
              <a:t>28/02/2023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022ECF6-30CE-4DF6-AF28-D92AFC933706}" type="slidenum">
              <a:rPr lang="fr-FR" smtClean="0"/>
              <a:t>‹N°›</a:t>
            </a:fld>
            <a:endParaRPr lang="fr-FR"/>
          </a:p>
        </p:txBody>
      </p:sp>
    </p:spTree>
    <p:extLst>
      <p:ext uri="{BB962C8B-B14F-4D97-AF65-F5344CB8AC3E}">
        <p14:creationId xmlns:p14="http://schemas.microsoft.com/office/powerpoint/2010/main" val="1570993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EE159E36-4AF0-46EB-925F-F48453B434E1}" type="datetimeFigureOut">
              <a:rPr lang="fr-FR" smtClean="0"/>
              <a:t>28/02/2023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C022ECF6-30CE-4DF6-AF28-D92AFC933706}" type="slidenum">
              <a:rPr lang="fr-FR" smtClean="0"/>
              <a:t>‹N°›</a:t>
            </a:fld>
            <a:endParaRPr lang="fr-FR"/>
          </a:p>
        </p:txBody>
      </p:sp>
    </p:spTree>
    <p:extLst>
      <p:ext uri="{BB962C8B-B14F-4D97-AF65-F5344CB8AC3E}">
        <p14:creationId xmlns:p14="http://schemas.microsoft.com/office/powerpoint/2010/main" val="2507295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EE159E36-4AF0-46EB-925F-F48453B434E1}" type="datetimeFigureOut">
              <a:rPr lang="fr-FR" smtClean="0"/>
              <a:t>28/02/2023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C022ECF6-30CE-4DF6-AF28-D92AFC933706}" type="slidenum">
              <a:rPr lang="fr-FR" smtClean="0"/>
              <a:t>‹N°›</a:t>
            </a:fld>
            <a:endParaRPr lang="fr-FR"/>
          </a:p>
        </p:txBody>
      </p:sp>
    </p:spTree>
    <p:extLst>
      <p:ext uri="{BB962C8B-B14F-4D97-AF65-F5344CB8AC3E}">
        <p14:creationId xmlns:p14="http://schemas.microsoft.com/office/powerpoint/2010/main" val="1079248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E159E36-4AF0-46EB-925F-F48453B434E1}" type="datetimeFigureOut">
              <a:rPr lang="fr-FR" smtClean="0"/>
              <a:t>28/02/2023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C022ECF6-30CE-4DF6-AF28-D92AFC933706}" type="slidenum">
              <a:rPr lang="fr-FR" smtClean="0"/>
              <a:t>‹N°›</a:t>
            </a:fld>
            <a:endParaRPr lang="fr-FR"/>
          </a:p>
        </p:txBody>
      </p:sp>
    </p:spTree>
    <p:extLst>
      <p:ext uri="{BB962C8B-B14F-4D97-AF65-F5344CB8AC3E}">
        <p14:creationId xmlns:p14="http://schemas.microsoft.com/office/powerpoint/2010/main" val="2262868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EE159E36-4AF0-46EB-925F-F48453B434E1}" type="datetimeFigureOut">
              <a:rPr lang="fr-FR" smtClean="0"/>
              <a:t>28/02/2023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022ECF6-30CE-4DF6-AF28-D92AFC933706}" type="slidenum">
              <a:rPr lang="fr-FR" smtClean="0"/>
              <a:t>‹N°›</a:t>
            </a:fld>
            <a:endParaRPr lang="fr-FR"/>
          </a:p>
        </p:txBody>
      </p:sp>
    </p:spTree>
    <p:extLst>
      <p:ext uri="{BB962C8B-B14F-4D97-AF65-F5344CB8AC3E}">
        <p14:creationId xmlns:p14="http://schemas.microsoft.com/office/powerpoint/2010/main" val="918222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EE159E36-4AF0-46EB-925F-F48453B434E1}" type="datetimeFigureOut">
              <a:rPr lang="fr-FR" smtClean="0"/>
              <a:t>28/02/2023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022ECF6-30CE-4DF6-AF28-D92AFC933706}" type="slidenum">
              <a:rPr lang="fr-FR" smtClean="0"/>
              <a:t>‹N°›</a:t>
            </a:fld>
            <a:endParaRPr lang="fr-FR"/>
          </a:p>
        </p:txBody>
      </p:sp>
    </p:spTree>
    <p:extLst>
      <p:ext uri="{BB962C8B-B14F-4D97-AF65-F5344CB8AC3E}">
        <p14:creationId xmlns:p14="http://schemas.microsoft.com/office/powerpoint/2010/main" val="559520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159E36-4AF0-46EB-925F-F48453B434E1}" type="datetimeFigureOut">
              <a:rPr lang="fr-FR" smtClean="0"/>
              <a:t>28/02/2023</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22ECF6-30CE-4DF6-AF28-D92AFC933706}" type="slidenum">
              <a:rPr lang="fr-FR" smtClean="0"/>
              <a:t>‹N°›</a:t>
            </a:fld>
            <a:endParaRPr lang="fr-FR"/>
          </a:p>
        </p:txBody>
      </p:sp>
    </p:spTree>
    <p:extLst>
      <p:ext uri="{BB962C8B-B14F-4D97-AF65-F5344CB8AC3E}">
        <p14:creationId xmlns:p14="http://schemas.microsoft.com/office/powerpoint/2010/main" val="9493655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chart" Target="../charts/chart8.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G"/><Relationship Id="rId4" Type="http://schemas.openxmlformats.org/officeDocument/2006/relationships/image" Target="../media/image8.jpeg"/><Relationship Id="rId9"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jpeg"/></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png"/><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F86F229-B5F2-0E78-6FE8-4791DFA55E76}"/>
              </a:ext>
            </a:extLst>
          </p:cNvPr>
          <p:cNvPicPr>
            <a:picLocks noChangeAspect="1"/>
          </p:cNvPicPr>
          <p:nvPr/>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96552" y="0"/>
            <a:ext cx="9561579" cy="6759611"/>
          </a:xfrm>
          <a:prstGeom prst="rect">
            <a:avLst/>
          </a:prstGeom>
        </p:spPr>
      </p:pic>
      <p:sp>
        <p:nvSpPr>
          <p:cNvPr id="53" name="Titre 1"/>
          <p:cNvSpPr txBox="1">
            <a:spLocks/>
          </p:cNvSpPr>
          <p:nvPr/>
        </p:nvSpPr>
        <p:spPr>
          <a:xfrm>
            <a:off x="188407" y="4044327"/>
            <a:ext cx="8391660" cy="95437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4800" dirty="0">
                <a:solidFill>
                  <a:srgbClr val="00596C"/>
                </a:solidFill>
                <a:latin typeface="Interstate" pitchFamily="50" charset="0"/>
              </a:rPr>
              <a:t>RAPPORT </a:t>
            </a:r>
          </a:p>
          <a:p>
            <a:pPr algn="l"/>
            <a:r>
              <a:rPr lang="fr-FR" sz="4800" dirty="0">
                <a:solidFill>
                  <a:srgbClr val="00596C"/>
                </a:solidFill>
                <a:latin typeface="Interstate" pitchFamily="50" charset="0"/>
              </a:rPr>
              <a:t>D’ACTIVITÉ</a:t>
            </a:r>
          </a:p>
        </p:txBody>
      </p:sp>
      <p:sp>
        <p:nvSpPr>
          <p:cNvPr id="59" name="Titre 1"/>
          <p:cNvSpPr txBox="1">
            <a:spLocks/>
          </p:cNvSpPr>
          <p:nvPr/>
        </p:nvSpPr>
        <p:spPr>
          <a:xfrm>
            <a:off x="144218" y="5209818"/>
            <a:ext cx="3710136" cy="83407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8800" b="1" cap="all" dirty="0">
                <a:solidFill>
                  <a:srgbClr val="D29F13"/>
                </a:solidFill>
                <a:latin typeface="Interstate" pitchFamily="50" charset="0"/>
              </a:rPr>
              <a:t>2022</a:t>
            </a:r>
          </a:p>
        </p:txBody>
      </p:sp>
      <p:sp>
        <p:nvSpPr>
          <p:cNvPr id="7" name="Rectangle 6">
            <a:extLst>
              <a:ext uri="{FF2B5EF4-FFF2-40B4-BE49-F238E27FC236}">
                <a16:creationId xmlns:a16="http://schemas.microsoft.com/office/drawing/2014/main" id="{D5F2B7BA-3ACB-38E7-2482-157FFB4F371D}"/>
              </a:ext>
            </a:extLst>
          </p:cNvPr>
          <p:cNvSpPr/>
          <p:nvPr/>
        </p:nvSpPr>
        <p:spPr>
          <a:xfrm>
            <a:off x="179512" y="6012577"/>
            <a:ext cx="5832648" cy="584775"/>
          </a:xfrm>
          <a:prstGeom prst="rect">
            <a:avLst/>
          </a:prstGeom>
        </p:spPr>
        <p:txBody>
          <a:bodyPr wrap="square">
            <a:spAutoFit/>
          </a:bodyPr>
          <a:lstStyle/>
          <a:p>
            <a:pPr algn="just"/>
            <a:r>
              <a:rPr lang="fr-FR" sz="1600" baseline="30000" dirty="0">
                <a:latin typeface="Lato" panose="020F0502020204030203" pitchFamily="34" charset="0"/>
                <a:ea typeface="Lato" panose="020F0502020204030203" pitchFamily="34" charset="0"/>
                <a:cs typeface="Lato" panose="020F0502020204030203" pitchFamily="34" charset="0"/>
              </a:rPr>
              <a:t>AOUSTE SUR SYE - AUBENASSON - AUREL - CHASTEL  ARNAUD - CREST – ESPENEL LA CHAUDIÈRE - MIRABEL ET BLACONS - PIÉGROS LA CLASTRE - RIMON ET SAVEL SAILLANS - SAINT BENOIT EN DIOIS - SAINT SAUVEUR EN DIOIS - VERCHENY - VÉRONNE</a:t>
            </a:r>
          </a:p>
        </p:txBody>
      </p:sp>
      <p:pic>
        <p:nvPicPr>
          <p:cNvPr id="8" name="Image 7">
            <a:extLst>
              <a:ext uri="{FF2B5EF4-FFF2-40B4-BE49-F238E27FC236}">
                <a16:creationId xmlns:a16="http://schemas.microsoft.com/office/drawing/2014/main" id="{9E04A6CB-A473-7FD6-94BA-652FFC6BA1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
            <a:ext cx="3059832" cy="2164091"/>
          </a:xfrm>
          <a:prstGeom prst="rect">
            <a:avLst/>
          </a:prstGeom>
        </p:spPr>
      </p:pic>
      <p:cxnSp>
        <p:nvCxnSpPr>
          <p:cNvPr id="3" name="Connecteur droit 2">
            <a:extLst>
              <a:ext uri="{FF2B5EF4-FFF2-40B4-BE49-F238E27FC236}">
                <a16:creationId xmlns:a16="http://schemas.microsoft.com/office/drawing/2014/main" id="{FABAD2C4-74B2-798E-2B5D-4344284688E9}"/>
              </a:ext>
            </a:extLst>
          </p:cNvPr>
          <p:cNvCxnSpPr>
            <a:cxnSpLocks/>
          </p:cNvCxnSpPr>
          <p:nvPr/>
        </p:nvCxnSpPr>
        <p:spPr>
          <a:xfrm>
            <a:off x="323528" y="5877272"/>
            <a:ext cx="5544616" cy="0"/>
          </a:xfrm>
          <a:prstGeom prst="line">
            <a:avLst/>
          </a:prstGeom>
          <a:ln w="1143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9898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3F446039-7D79-437C-B671-0487A435EF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493"/>
          <a:stretch/>
        </p:blipFill>
        <p:spPr>
          <a:xfrm flipH="1">
            <a:off x="3923928" y="-330"/>
            <a:ext cx="5220072" cy="6273647"/>
          </a:xfrm>
          <a:prstGeom prst="rect">
            <a:avLst/>
          </a:prstGeom>
        </p:spPr>
      </p:pic>
      <p:sp>
        <p:nvSpPr>
          <p:cNvPr id="8" name="Titre 1">
            <a:extLst>
              <a:ext uri="{FF2B5EF4-FFF2-40B4-BE49-F238E27FC236}">
                <a16:creationId xmlns:a16="http://schemas.microsoft.com/office/drawing/2014/main" id="{E3883C62-E294-EE33-E703-06B05282AF43}"/>
              </a:ext>
            </a:extLst>
          </p:cNvPr>
          <p:cNvSpPr txBox="1">
            <a:spLocks/>
          </p:cNvSpPr>
          <p:nvPr/>
        </p:nvSpPr>
        <p:spPr>
          <a:xfrm>
            <a:off x="107504" y="296698"/>
            <a:ext cx="6696744" cy="634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3200" b="1" cap="all" dirty="0">
                <a:solidFill>
                  <a:srgbClr val="00596C"/>
                </a:solidFill>
                <a:latin typeface="Interstate" pitchFamily="50" charset="0"/>
                <a:ea typeface="Tahoma" panose="020B0604030504040204" pitchFamily="34" charset="0"/>
                <a:cs typeface="Tahoma" panose="020B0604030504040204" pitchFamily="34" charset="0"/>
              </a:rPr>
              <a:t>Les ressources humaines</a:t>
            </a:r>
          </a:p>
        </p:txBody>
      </p:sp>
      <p:cxnSp>
        <p:nvCxnSpPr>
          <p:cNvPr id="10" name="Connecteur droit 9">
            <a:extLst>
              <a:ext uri="{FF2B5EF4-FFF2-40B4-BE49-F238E27FC236}">
                <a16:creationId xmlns:a16="http://schemas.microsoft.com/office/drawing/2014/main" id="{F4E4C8D1-A71E-C6B0-0DD4-A81C3627C845}"/>
              </a:ext>
            </a:extLst>
          </p:cNvPr>
          <p:cNvCxnSpPr>
            <a:cxnSpLocks/>
          </p:cNvCxnSpPr>
          <p:nvPr/>
        </p:nvCxnSpPr>
        <p:spPr>
          <a:xfrm>
            <a:off x="273651" y="916531"/>
            <a:ext cx="5898267"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 coins arrondis 19">
            <a:extLst>
              <a:ext uri="{FF2B5EF4-FFF2-40B4-BE49-F238E27FC236}">
                <a16:creationId xmlns:a16="http://schemas.microsoft.com/office/drawing/2014/main" id="{7C528470-C3D6-00F4-14E1-EC57E24E3643}"/>
              </a:ext>
            </a:extLst>
          </p:cNvPr>
          <p:cNvSpPr/>
          <p:nvPr/>
        </p:nvSpPr>
        <p:spPr>
          <a:xfrm>
            <a:off x="273651" y="4180440"/>
            <a:ext cx="8546821" cy="2056872"/>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1" name="Connecteur droit 20">
            <a:extLst>
              <a:ext uri="{FF2B5EF4-FFF2-40B4-BE49-F238E27FC236}">
                <a16:creationId xmlns:a16="http://schemas.microsoft.com/office/drawing/2014/main" id="{CBB8B51B-E465-00A6-BD4F-0E1BCCC14217}"/>
              </a:ext>
            </a:extLst>
          </p:cNvPr>
          <p:cNvCxnSpPr>
            <a:cxnSpLocks/>
          </p:cNvCxnSpPr>
          <p:nvPr/>
        </p:nvCxnSpPr>
        <p:spPr>
          <a:xfrm flipV="1">
            <a:off x="601244" y="4311233"/>
            <a:ext cx="8075212" cy="13221"/>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25" name="Titre 1">
            <a:extLst>
              <a:ext uri="{FF2B5EF4-FFF2-40B4-BE49-F238E27FC236}">
                <a16:creationId xmlns:a16="http://schemas.microsoft.com/office/drawing/2014/main" id="{D899C733-B56C-7C8E-5D43-8C41F3B4AD57}"/>
              </a:ext>
            </a:extLst>
          </p:cNvPr>
          <p:cNvSpPr txBox="1">
            <a:spLocks/>
          </p:cNvSpPr>
          <p:nvPr/>
        </p:nvSpPr>
        <p:spPr>
          <a:xfrm>
            <a:off x="440093" y="3676382"/>
            <a:ext cx="5731825" cy="634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2800" b="1" cap="all" dirty="0">
                <a:solidFill>
                  <a:srgbClr val="D29F13"/>
                </a:solidFill>
                <a:latin typeface="Interstate" pitchFamily="50" charset="0"/>
                <a:ea typeface="Tahoma" panose="020B0604030504040204" pitchFamily="34" charset="0"/>
                <a:cs typeface="Tahoma" panose="020B0604030504040204" pitchFamily="34" charset="0"/>
              </a:rPr>
              <a:t>En 2022</a:t>
            </a:r>
          </a:p>
        </p:txBody>
      </p:sp>
      <p:cxnSp>
        <p:nvCxnSpPr>
          <p:cNvPr id="28" name="Connecteur droit 27">
            <a:extLst>
              <a:ext uri="{FF2B5EF4-FFF2-40B4-BE49-F238E27FC236}">
                <a16:creationId xmlns:a16="http://schemas.microsoft.com/office/drawing/2014/main" id="{FDD7165D-87CC-DFEF-9966-DD231AD7381C}"/>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5" name="Espace réservé du contenu 7">
            <a:extLst>
              <a:ext uri="{FF2B5EF4-FFF2-40B4-BE49-F238E27FC236}">
                <a16:creationId xmlns:a16="http://schemas.microsoft.com/office/drawing/2014/main" id="{CA013BAF-A21A-5C9D-5693-9370D749B928}"/>
              </a:ext>
            </a:extLst>
          </p:cNvPr>
          <p:cNvGraphicFramePr>
            <a:graphicFrameLocks noGrp="1"/>
          </p:cNvGraphicFramePr>
          <p:nvPr>
            <p:ph idx="1"/>
            <p:extLst>
              <p:ext uri="{D42A27DB-BD31-4B8C-83A1-F6EECF244321}">
                <p14:modId xmlns:p14="http://schemas.microsoft.com/office/powerpoint/2010/main" val="835129012"/>
              </p:ext>
            </p:extLst>
          </p:nvPr>
        </p:nvGraphicFramePr>
        <p:xfrm>
          <a:off x="273651" y="1250834"/>
          <a:ext cx="3374464" cy="265728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Graphique 6">
            <a:extLst>
              <a:ext uri="{FF2B5EF4-FFF2-40B4-BE49-F238E27FC236}">
                <a16:creationId xmlns:a16="http://schemas.microsoft.com/office/drawing/2014/main" id="{DC5A9767-F8C8-1627-C8A4-CE68B926870A}"/>
              </a:ext>
            </a:extLst>
          </p:cNvPr>
          <p:cNvGraphicFramePr>
            <a:graphicFrameLocks/>
          </p:cNvGraphicFramePr>
          <p:nvPr>
            <p:extLst>
              <p:ext uri="{D42A27DB-BD31-4B8C-83A1-F6EECF244321}">
                <p14:modId xmlns:p14="http://schemas.microsoft.com/office/powerpoint/2010/main" val="2304860672"/>
              </p:ext>
            </p:extLst>
          </p:nvPr>
        </p:nvGraphicFramePr>
        <p:xfrm>
          <a:off x="3942580" y="1069755"/>
          <a:ext cx="4517852" cy="3223344"/>
        </p:xfrm>
        <a:graphic>
          <a:graphicData uri="http://schemas.openxmlformats.org/drawingml/2006/chart">
            <c:chart xmlns:c="http://schemas.openxmlformats.org/drawingml/2006/chart" xmlns:r="http://schemas.openxmlformats.org/officeDocument/2006/relationships" r:id="rId5"/>
          </a:graphicData>
        </a:graphic>
      </p:graphicFrame>
      <p:sp>
        <p:nvSpPr>
          <p:cNvPr id="9" name="ZoneTexte 8">
            <a:extLst>
              <a:ext uri="{FF2B5EF4-FFF2-40B4-BE49-F238E27FC236}">
                <a16:creationId xmlns:a16="http://schemas.microsoft.com/office/drawing/2014/main" id="{6B77CD4F-C5EC-8617-009D-E5ACD6EDE628}"/>
              </a:ext>
            </a:extLst>
          </p:cNvPr>
          <p:cNvSpPr txBox="1"/>
          <p:nvPr/>
        </p:nvSpPr>
        <p:spPr>
          <a:xfrm>
            <a:off x="35495" y="4442916"/>
            <a:ext cx="8640961" cy="2154436"/>
          </a:xfrm>
          <a:prstGeom prst="rect">
            <a:avLst/>
          </a:prstGeom>
          <a:noFill/>
        </p:spPr>
        <p:txBody>
          <a:bodyPr wrap="square">
            <a:spAutoFit/>
          </a:bodyPr>
          <a:lstStyle/>
          <a:p>
            <a:pPr marL="742950" lvl="1" indent="-285750" algn="just">
              <a:spcAft>
                <a:spcPts val="600"/>
              </a:spcAft>
              <a:buClr>
                <a:srgbClr val="D29F13"/>
              </a:buClr>
              <a:buFont typeface="Arial" panose="020B0604020202020204" pitchFamily="34" charset="0"/>
              <a:buChar char="•"/>
              <a:tabLst>
                <a:tab pos="4140835" algn="l"/>
              </a:tabLst>
            </a:pPr>
            <a:r>
              <a:rPr lang="fr-FR" sz="1600" b="1" dirty="0">
                <a:solidFill>
                  <a:srgbClr val="D29F13"/>
                </a:solidFill>
                <a:latin typeface="Lato" panose="020F0502020204030203" pitchFamily="34" charset="0"/>
                <a:ea typeface="Lato" panose="020F0502020204030203" pitchFamily="34" charset="0"/>
                <a:cs typeface="Lato" panose="020F0502020204030203" pitchFamily="34" charset="0"/>
              </a:rPr>
              <a:t>56 %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des agents sont fonctionnaires (soit 55 fonctionnaires et 43 contractuels).</a:t>
            </a:r>
          </a:p>
          <a:p>
            <a:pPr marL="742950" lvl="1" indent="-285750" algn="just">
              <a:spcAft>
                <a:spcPts val="600"/>
              </a:spcAft>
              <a:buClr>
                <a:srgbClr val="D29F13"/>
              </a:buClr>
              <a:buFont typeface="Arial" panose="020B0604020202020204" pitchFamily="34" charset="0"/>
              <a:buChar char="•"/>
              <a:tabLst>
                <a:tab pos="4140835" algn="l"/>
              </a:tabLst>
            </a:pPr>
            <a:r>
              <a:rPr lang="fr-FR" altLang="fr-FR" sz="1600" b="1" dirty="0">
                <a:solidFill>
                  <a:srgbClr val="D29F13"/>
                </a:solidFill>
                <a:latin typeface="Lato" panose="020F0502020204030203" pitchFamily="34" charset="0"/>
                <a:ea typeface="Lato" panose="020F0502020204030203" pitchFamily="34" charset="0"/>
                <a:cs typeface="Lato" panose="020F0502020204030203" pitchFamily="34" charset="0"/>
              </a:rPr>
              <a:t>98 agents </a:t>
            </a:r>
            <a:r>
              <a:rPr lang="fr-FR" altLang="fr-FR" sz="1600" dirty="0">
                <a:solidFill>
                  <a:schemeClr val="bg1"/>
                </a:solidFill>
                <a:latin typeface="Lato" panose="020F0502020204030203" pitchFamily="34" charset="0"/>
                <a:ea typeface="Lato" panose="020F0502020204030203" pitchFamily="34" charset="0"/>
                <a:cs typeface="Lato" panose="020F0502020204030203" pitchFamily="34" charset="0"/>
              </a:rPr>
              <a:t>représentant 92.80 Equivalents Temps Plein (ETP). </a:t>
            </a:r>
          </a:p>
          <a:p>
            <a:pPr marL="742950" lvl="1" indent="-285750" algn="just">
              <a:spcAft>
                <a:spcPts val="600"/>
              </a:spcAft>
              <a:buClr>
                <a:srgbClr val="D29F13"/>
              </a:buClr>
              <a:buFont typeface="Arial" panose="020B0604020202020204" pitchFamily="34" charset="0"/>
              <a:buChar char="•"/>
              <a:tabLst>
                <a:tab pos="4140835" algn="l"/>
              </a:tabLst>
            </a:pPr>
            <a:r>
              <a:rPr lang="fr-FR" altLang="fr-FR" sz="1600" dirty="0">
                <a:solidFill>
                  <a:schemeClr val="bg1"/>
                </a:solidFill>
                <a:latin typeface="Lato" panose="020F0502020204030203" pitchFamily="34" charset="0"/>
                <a:ea typeface="Lato" panose="020F0502020204030203" pitchFamily="34" charset="0"/>
                <a:cs typeface="Lato" panose="020F0502020204030203" pitchFamily="34" charset="0"/>
              </a:rPr>
              <a:t>Les fonctionnaires (titulaires et stagiaires) représentent 51 ETP. </a:t>
            </a:r>
          </a:p>
          <a:p>
            <a:pPr marL="742950" lvl="1" indent="-285750" algn="just">
              <a:spcAft>
                <a:spcPts val="600"/>
              </a:spcAft>
              <a:buClr>
                <a:srgbClr val="D29F13"/>
              </a:buClr>
              <a:buFont typeface="Arial" panose="020B0604020202020204" pitchFamily="34" charset="0"/>
              <a:buChar char="•"/>
              <a:tabLst>
                <a:tab pos="4140835" algn="l"/>
              </a:tabLst>
            </a:pPr>
            <a:r>
              <a:rPr lang="fr-FR" sz="1600" b="1" dirty="0">
                <a:solidFill>
                  <a:srgbClr val="D29F13"/>
                </a:solidFill>
                <a:latin typeface="Lato" panose="020F0502020204030203" pitchFamily="34" charset="0"/>
                <a:ea typeface="Lato" panose="020F0502020204030203" pitchFamily="34" charset="0"/>
                <a:cs typeface="Lato" panose="020F0502020204030203" pitchFamily="34" charset="0"/>
              </a:rPr>
              <a:t>Plus de 1/3 des agents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sont dans la filière technique (cependant en forte baisse en comparaison avec 2021), suivi de près par la filière sociale (dont médico sociale). La filière administrative se maintient entre 20 et 25 % depuis plusieurs années. </a:t>
            </a:r>
          </a:p>
          <a:p>
            <a:pPr algn="just">
              <a:spcAft>
                <a:spcPts val="0"/>
              </a:spcAft>
              <a:tabLst>
                <a:tab pos="4140835" algn="l"/>
              </a:tabLst>
            </a:pPr>
            <a:endParaRPr lang="fr-FR" sz="1800" dirty="0">
              <a:effectLst/>
              <a:latin typeface="Gill Sans MT" panose="020B0502020104020203" pitchFamily="34" charset="0"/>
              <a:ea typeface="Calibri" panose="020F050202020403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E358F680-6E4A-E499-6ADA-A1BCAADB31A8}"/>
              </a:ext>
            </a:extLst>
          </p:cNvPr>
          <p:cNvSpPr txBox="1"/>
          <p:nvPr/>
        </p:nvSpPr>
        <p:spPr>
          <a:xfrm>
            <a:off x="5224110" y="2677560"/>
            <a:ext cx="2595429" cy="584775"/>
          </a:xfrm>
          <a:prstGeom prst="rect">
            <a:avLst/>
          </a:prstGeom>
          <a:noFill/>
        </p:spPr>
        <p:txBody>
          <a:bodyPr wrap="square" rtlCol="0">
            <a:spAutoFit/>
          </a:bodyPr>
          <a:lstStyle/>
          <a:p>
            <a:r>
              <a:rPr lang="fr-FR" sz="1400" b="1" i="0" u="none" strike="noStrike" kern="1200" cap="none" spc="0" baseline="0" dirty="0">
                <a:solidFill>
                  <a:schemeClr val="bg1"/>
                </a:solidFill>
                <a:latin typeface="Lato" panose="020F0502020204030203" pitchFamily="34" charset="0"/>
                <a:ea typeface="Lato" panose="020F0502020204030203" pitchFamily="34" charset="0"/>
                <a:cs typeface="Lato" panose="020F0502020204030203" pitchFamily="34" charset="0"/>
              </a:rPr>
              <a:t>Répartition par filière</a:t>
            </a:r>
          </a:p>
          <a:p>
            <a:endParaRPr lang="fr-FR" dirty="0"/>
          </a:p>
        </p:txBody>
      </p:sp>
      <p:sp>
        <p:nvSpPr>
          <p:cNvPr id="6" name="ZoneTexte 5">
            <a:extLst>
              <a:ext uri="{FF2B5EF4-FFF2-40B4-BE49-F238E27FC236}">
                <a16:creationId xmlns:a16="http://schemas.microsoft.com/office/drawing/2014/main" id="{FFD5FF86-9580-6D7A-CF3C-DCEE88A4334E}"/>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9 – Rapport d’activité 2022 – CCCPS Cœur de Drôme</a:t>
            </a:r>
          </a:p>
        </p:txBody>
      </p:sp>
    </p:spTree>
    <p:extLst>
      <p:ext uri="{BB962C8B-B14F-4D97-AF65-F5344CB8AC3E}">
        <p14:creationId xmlns:p14="http://schemas.microsoft.com/office/powerpoint/2010/main" val="2827722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3F446039-7D79-437C-B671-0487A435EF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493"/>
          <a:stretch/>
        </p:blipFill>
        <p:spPr>
          <a:xfrm flipH="1">
            <a:off x="3923928" y="-330"/>
            <a:ext cx="5220072" cy="6273647"/>
          </a:xfrm>
          <a:prstGeom prst="rect">
            <a:avLst/>
          </a:prstGeom>
        </p:spPr>
      </p:pic>
      <p:sp>
        <p:nvSpPr>
          <p:cNvPr id="8" name="Titre 1">
            <a:extLst>
              <a:ext uri="{FF2B5EF4-FFF2-40B4-BE49-F238E27FC236}">
                <a16:creationId xmlns:a16="http://schemas.microsoft.com/office/drawing/2014/main" id="{E3883C62-E294-EE33-E703-06B05282AF43}"/>
              </a:ext>
            </a:extLst>
          </p:cNvPr>
          <p:cNvSpPr txBox="1">
            <a:spLocks/>
          </p:cNvSpPr>
          <p:nvPr/>
        </p:nvSpPr>
        <p:spPr>
          <a:xfrm>
            <a:off x="107504" y="296698"/>
            <a:ext cx="6480720" cy="634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3200" b="1" cap="all" dirty="0">
                <a:solidFill>
                  <a:srgbClr val="00596C"/>
                </a:solidFill>
                <a:latin typeface="Interstate" pitchFamily="50" charset="0"/>
                <a:ea typeface="Tahoma" panose="020B0604030504040204" pitchFamily="34" charset="0"/>
                <a:cs typeface="Tahoma" panose="020B0604030504040204" pitchFamily="34" charset="0"/>
              </a:rPr>
              <a:t>Les ressources humaines</a:t>
            </a:r>
          </a:p>
        </p:txBody>
      </p:sp>
      <p:cxnSp>
        <p:nvCxnSpPr>
          <p:cNvPr id="10" name="Connecteur droit 9">
            <a:extLst>
              <a:ext uri="{FF2B5EF4-FFF2-40B4-BE49-F238E27FC236}">
                <a16:creationId xmlns:a16="http://schemas.microsoft.com/office/drawing/2014/main" id="{F4E4C8D1-A71E-C6B0-0DD4-A81C3627C845}"/>
              </a:ext>
            </a:extLst>
          </p:cNvPr>
          <p:cNvCxnSpPr>
            <a:cxnSpLocks/>
          </p:cNvCxnSpPr>
          <p:nvPr/>
        </p:nvCxnSpPr>
        <p:spPr>
          <a:xfrm>
            <a:off x="273651" y="916531"/>
            <a:ext cx="5810517"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FDD7165D-87CC-DFEF-9966-DD231AD7381C}"/>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4" name="Graphique 3">
            <a:extLst>
              <a:ext uri="{FF2B5EF4-FFF2-40B4-BE49-F238E27FC236}">
                <a16:creationId xmlns:a16="http://schemas.microsoft.com/office/drawing/2014/main" id="{F135373E-8292-75D5-3CC3-B97DAB7AFC49}"/>
              </a:ext>
            </a:extLst>
          </p:cNvPr>
          <p:cNvGraphicFramePr>
            <a:graphicFrameLocks/>
          </p:cNvGraphicFramePr>
          <p:nvPr>
            <p:extLst>
              <p:ext uri="{D42A27DB-BD31-4B8C-83A1-F6EECF244321}">
                <p14:modId xmlns:p14="http://schemas.microsoft.com/office/powerpoint/2010/main" val="3983283809"/>
              </p:ext>
            </p:extLst>
          </p:nvPr>
        </p:nvGraphicFramePr>
        <p:xfrm>
          <a:off x="223721" y="1052736"/>
          <a:ext cx="3970784" cy="3704604"/>
        </p:xfrm>
        <a:graphic>
          <a:graphicData uri="http://schemas.openxmlformats.org/drawingml/2006/chart">
            <c:chart xmlns:c="http://schemas.openxmlformats.org/drawingml/2006/chart" xmlns:r="http://schemas.openxmlformats.org/officeDocument/2006/relationships" r:id="rId4"/>
          </a:graphicData>
        </a:graphic>
      </p:graphicFrame>
      <p:sp>
        <p:nvSpPr>
          <p:cNvPr id="6" name="ZoneTexte 5">
            <a:extLst>
              <a:ext uri="{FF2B5EF4-FFF2-40B4-BE49-F238E27FC236}">
                <a16:creationId xmlns:a16="http://schemas.microsoft.com/office/drawing/2014/main" id="{69469A19-9AA6-C954-5883-88BBB279B222}"/>
              </a:ext>
            </a:extLst>
          </p:cNvPr>
          <p:cNvSpPr txBox="1"/>
          <p:nvPr/>
        </p:nvSpPr>
        <p:spPr>
          <a:xfrm>
            <a:off x="186072" y="4581128"/>
            <a:ext cx="3881871" cy="1323439"/>
          </a:xfrm>
          <a:prstGeom prst="rect">
            <a:avLst/>
          </a:prstGeom>
          <a:noFill/>
        </p:spPr>
        <p:txBody>
          <a:bodyPr wrap="square">
            <a:spAutoFit/>
          </a:bodyPr>
          <a:lstStyle/>
          <a:p>
            <a:pPr algn="just">
              <a:spcAft>
                <a:spcPts val="0"/>
              </a:spcAft>
            </a:pPr>
            <a:r>
              <a:rPr lang="fr-FR" sz="1600" dirty="0">
                <a:latin typeface="Lato" panose="020F0502020204030203" pitchFamily="34" charset="0"/>
                <a:ea typeface="Lato" panose="020F0502020204030203" pitchFamily="34" charset="0"/>
                <a:cs typeface="Lato" panose="020F0502020204030203" pitchFamily="34" charset="0"/>
              </a:rPr>
              <a:t>La présentation des 98 agents de la collectivité par sexe et par tranche d’âge au 31 décembre 2022 reflète une majorité de femmes également répartie dans les différentes tranches d’âge.</a:t>
            </a:r>
          </a:p>
        </p:txBody>
      </p:sp>
      <p:sp>
        <p:nvSpPr>
          <p:cNvPr id="11" name="Rectangle 10">
            <a:extLst>
              <a:ext uri="{FF2B5EF4-FFF2-40B4-BE49-F238E27FC236}">
                <a16:creationId xmlns:a16="http://schemas.microsoft.com/office/drawing/2014/main" id="{8B32CDC2-35F6-C08E-0A7F-E067FCA86712}"/>
              </a:ext>
            </a:extLst>
          </p:cNvPr>
          <p:cNvSpPr/>
          <p:nvPr/>
        </p:nvSpPr>
        <p:spPr>
          <a:xfrm>
            <a:off x="123925" y="1154838"/>
            <a:ext cx="2779928" cy="369332"/>
          </a:xfrm>
          <a:prstGeom prst="rect">
            <a:avLst/>
          </a:prstGeom>
        </p:spPr>
        <p:txBody>
          <a:bodyPr wrap="none">
            <a:spAutoFit/>
          </a:bodyPr>
          <a:lstStyle/>
          <a:p>
            <a:r>
              <a:rPr lang="fr-FR" b="1" dirty="0">
                <a:solidFill>
                  <a:srgbClr val="00596C"/>
                </a:solidFill>
                <a:latin typeface="Lato" panose="020F0502020204030203" pitchFamily="34" charset="0"/>
                <a:ea typeface="Lato" panose="020F0502020204030203" pitchFamily="34" charset="0"/>
                <a:cs typeface="Lato" panose="020F0502020204030203" pitchFamily="34" charset="0"/>
              </a:rPr>
              <a:t>Effectif par tranche d’âge</a:t>
            </a:r>
          </a:p>
        </p:txBody>
      </p:sp>
      <p:sp>
        <p:nvSpPr>
          <p:cNvPr id="12" name="Rectangle 11">
            <a:extLst>
              <a:ext uri="{FF2B5EF4-FFF2-40B4-BE49-F238E27FC236}">
                <a16:creationId xmlns:a16="http://schemas.microsoft.com/office/drawing/2014/main" id="{5EA3FC05-DC79-9B81-D95E-5024C413CCDD}"/>
              </a:ext>
            </a:extLst>
          </p:cNvPr>
          <p:cNvSpPr/>
          <p:nvPr/>
        </p:nvSpPr>
        <p:spPr>
          <a:xfrm>
            <a:off x="4499992" y="1154838"/>
            <a:ext cx="3537066" cy="369332"/>
          </a:xfrm>
          <a:prstGeom prst="rect">
            <a:avLst/>
          </a:prstGeom>
        </p:spPr>
        <p:txBody>
          <a:bodyPr wrap="square">
            <a:spAutoFit/>
          </a:bodyPr>
          <a:lstStyle/>
          <a:p>
            <a:r>
              <a:rPr lang="fr-FR" b="1" dirty="0">
                <a:solidFill>
                  <a:srgbClr val="00596C"/>
                </a:solidFill>
                <a:latin typeface="Lato" panose="020F0502020204030203" pitchFamily="34" charset="0"/>
                <a:ea typeface="Lato" panose="020F0502020204030203" pitchFamily="34" charset="0"/>
                <a:cs typeface="Lato" panose="020F0502020204030203" pitchFamily="34" charset="0"/>
              </a:rPr>
              <a:t>Type de formation effectuée</a:t>
            </a:r>
          </a:p>
        </p:txBody>
      </p:sp>
      <p:sp>
        <p:nvSpPr>
          <p:cNvPr id="13" name="Rectangle 12">
            <a:extLst>
              <a:ext uri="{FF2B5EF4-FFF2-40B4-BE49-F238E27FC236}">
                <a16:creationId xmlns:a16="http://schemas.microsoft.com/office/drawing/2014/main" id="{4E1D72FB-B33C-64DA-A04C-39EF2C24633F}"/>
              </a:ext>
            </a:extLst>
          </p:cNvPr>
          <p:cNvSpPr/>
          <p:nvPr/>
        </p:nvSpPr>
        <p:spPr>
          <a:xfrm>
            <a:off x="4377357" y="4278101"/>
            <a:ext cx="4572001" cy="2062103"/>
          </a:xfrm>
          <a:prstGeom prst="rect">
            <a:avLst/>
          </a:prstGeom>
        </p:spPr>
        <p:txBody>
          <a:bodyPr wrap="square">
            <a:spAutoFit/>
          </a:bodyPr>
          <a:lstStyle/>
          <a:p>
            <a:pPr algn="just">
              <a:spcAft>
                <a:spcPts val="0"/>
              </a:spcAft>
            </a:pPr>
            <a:r>
              <a:rPr lang="fr-FR" sz="1600" dirty="0">
                <a:latin typeface="Lato" panose="020F0502020204030203" pitchFamily="34" charset="0"/>
                <a:ea typeface="Lato" panose="020F0502020204030203" pitchFamily="34" charset="0"/>
                <a:cs typeface="Lato" panose="020F0502020204030203" pitchFamily="34" charset="0"/>
              </a:rPr>
              <a:t>En 2022, 72 agents ont effectué au moins une formation. Le développement des webinaires (formation en distanciel) entraîne une plus grande accessibilité à la formation. Au total,         1 161 heures de formation ont été suivies en 2022 (représentant env. 165 jours de 7h). La collectivité a accueilli une formation de 2 jours en intra suivie par 10 agents.</a:t>
            </a:r>
            <a:r>
              <a:rPr lang="fr-FR" sz="1600" strike="sngStrike" dirty="0">
                <a:latin typeface="Lato" panose="020F0502020204030203" pitchFamily="34" charset="0"/>
                <a:ea typeface="Lato" panose="020F0502020204030203" pitchFamily="34" charset="0"/>
                <a:cs typeface="Lato" panose="020F0502020204030203" pitchFamily="34" charset="0"/>
              </a:rPr>
              <a:t> </a:t>
            </a:r>
            <a:endParaRPr lang="fr-FR" sz="1600" strike="sngStrike" dirty="0">
              <a:effectLst/>
              <a:latin typeface="Lato" panose="020F0502020204030203" pitchFamily="34" charset="0"/>
              <a:ea typeface="Lato" panose="020F0502020204030203" pitchFamily="34" charset="0"/>
              <a:cs typeface="Lato" panose="020F0502020204030203" pitchFamily="34" charset="0"/>
            </a:endParaRPr>
          </a:p>
        </p:txBody>
      </p:sp>
      <p:graphicFrame>
        <p:nvGraphicFramePr>
          <p:cNvPr id="15" name="Graphique 14">
            <a:extLst>
              <a:ext uri="{FF2B5EF4-FFF2-40B4-BE49-F238E27FC236}">
                <a16:creationId xmlns:a16="http://schemas.microsoft.com/office/drawing/2014/main" id="{5F4146A3-3000-F4EE-F07B-92BA28E3E0D7}"/>
              </a:ext>
            </a:extLst>
          </p:cNvPr>
          <p:cNvGraphicFramePr>
            <a:graphicFrameLocks/>
          </p:cNvGraphicFramePr>
          <p:nvPr>
            <p:extLst>
              <p:ext uri="{D42A27DB-BD31-4B8C-83A1-F6EECF244321}">
                <p14:modId xmlns:p14="http://schemas.microsoft.com/office/powerpoint/2010/main" val="2637558052"/>
              </p:ext>
            </p:extLst>
          </p:nvPr>
        </p:nvGraphicFramePr>
        <p:xfrm>
          <a:off x="4427984" y="1412776"/>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2" name="ZoneTexte 1">
            <a:extLst>
              <a:ext uri="{FF2B5EF4-FFF2-40B4-BE49-F238E27FC236}">
                <a16:creationId xmlns:a16="http://schemas.microsoft.com/office/drawing/2014/main" id="{AB1D09C2-AD23-262A-3C52-3E18CF06A43D}"/>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10 – Rapport d’activité 2022 – CCCPS Cœur de Drôme</a:t>
            </a:r>
          </a:p>
        </p:txBody>
      </p:sp>
    </p:spTree>
    <p:extLst>
      <p:ext uri="{BB962C8B-B14F-4D97-AF65-F5344CB8AC3E}">
        <p14:creationId xmlns:p14="http://schemas.microsoft.com/office/powerpoint/2010/main" val="4023019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Graphique 18">
            <a:extLst>
              <a:ext uri="{FF2B5EF4-FFF2-40B4-BE49-F238E27FC236}">
                <a16:creationId xmlns:a16="http://schemas.microsoft.com/office/drawing/2014/main" id="{67B59D52-C53F-4A21-B4E5-F8D1344A2059}"/>
              </a:ext>
            </a:extLst>
          </p:cNvPr>
          <p:cNvGraphicFramePr>
            <a:graphicFrameLocks/>
          </p:cNvGraphicFramePr>
          <p:nvPr>
            <p:extLst>
              <p:ext uri="{D42A27DB-BD31-4B8C-83A1-F6EECF244321}">
                <p14:modId xmlns:p14="http://schemas.microsoft.com/office/powerpoint/2010/main" val="320180778"/>
              </p:ext>
            </p:extLst>
          </p:nvPr>
        </p:nvGraphicFramePr>
        <p:xfrm>
          <a:off x="-1872207" y="2348880"/>
          <a:ext cx="5220071" cy="3907886"/>
        </p:xfrm>
        <a:graphic>
          <a:graphicData uri="http://schemas.openxmlformats.org/drawingml/2006/chart">
            <c:chart xmlns:c="http://schemas.openxmlformats.org/drawingml/2006/chart" xmlns:r="http://schemas.openxmlformats.org/officeDocument/2006/relationships" r:id="rId3"/>
          </a:graphicData>
        </a:graphic>
      </p:graphicFrame>
      <p:pic>
        <p:nvPicPr>
          <p:cNvPr id="11" name="Image 10">
            <a:extLst>
              <a:ext uri="{FF2B5EF4-FFF2-40B4-BE49-F238E27FC236}">
                <a16:creationId xmlns:a16="http://schemas.microsoft.com/office/drawing/2014/main" id="{1F29561E-B73C-FB0D-7970-DE10AD69F0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493"/>
          <a:stretch/>
        </p:blipFill>
        <p:spPr>
          <a:xfrm flipH="1">
            <a:off x="3923928" y="-330"/>
            <a:ext cx="5220072" cy="6273647"/>
          </a:xfrm>
          <a:prstGeom prst="rect">
            <a:avLst/>
          </a:prstGeom>
        </p:spPr>
      </p:pic>
      <p:cxnSp>
        <p:nvCxnSpPr>
          <p:cNvPr id="18" name="Connecteur droit 17">
            <a:extLst>
              <a:ext uri="{FF2B5EF4-FFF2-40B4-BE49-F238E27FC236}">
                <a16:creationId xmlns:a16="http://schemas.microsoft.com/office/drawing/2014/main" id="{2334CC7D-F264-43C6-83B1-3E7BEE384D7B}"/>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CA477B67-5098-487D-34A6-1EAA94C1DB62}"/>
              </a:ext>
            </a:extLst>
          </p:cNvPr>
          <p:cNvSpPr txBox="1"/>
          <p:nvPr/>
        </p:nvSpPr>
        <p:spPr>
          <a:xfrm>
            <a:off x="270453" y="1124744"/>
            <a:ext cx="8345509" cy="1323439"/>
          </a:xfrm>
          <a:prstGeom prst="rect">
            <a:avLst/>
          </a:prstGeom>
          <a:noFill/>
        </p:spPr>
        <p:txBody>
          <a:bodyPr wrap="square" rtlCol="0">
            <a:spAutoFit/>
          </a:bodyPr>
          <a:lstStyle/>
          <a:p>
            <a:pPr algn="just"/>
            <a:r>
              <a:rPr lang="fr-FR" sz="1600" dirty="0">
                <a:latin typeface="Lato" panose="020F0502020204030203"/>
              </a:rPr>
              <a:t>Le budget de la communauté de communes est composé d’un </a:t>
            </a:r>
            <a:r>
              <a:rPr lang="fr-FR" sz="1600" b="1" dirty="0">
                <a:latin typeface="Lato" panose="020F0502020204030203"/>
              </a:rPr>
              <a:t>budget principal </a:t>
            </a:r>
            <a:r>
              <a:rPr lang="fr-FR" sz="1600" dirty="0">
                <a:latin typeface="Lato" panose="020F0502020204030203"/>
              </a:rPr>
              <a:t>et de</a:t>
            </a:r>
            <a:r>
              <a:rPr lang="fr-FR" sz="1600" b="1" dirty="0">
                <a:latin typeface="Lato" panose="020F0502020204030203"/>
              </a:rPr>
              <a:t> 5 budgets annexes </a:t>
            </a:r>
            <a:r>
              <a:rPr lang="fr-FR" sz="1600" dirty="0">
                <a:latin typeface="Lato" panose="020F0502020204030203"/>
              </a:rPr>
              <a:t>(station d’épuration, zone d’activité des Valernes, Eco parc du Pas de Lauzun, production d’énergies renouvelables et Service Public de la Performance Energétique de l’Habitat). Le budget annexe  « bureaux industriels et économiques » est un service HT dans le budget principal.</a:t>
            </a:r>
          </a:p>
        </p:txBody>
      </p:sp>
      <p:sp>
        <p:nvSpPr>
          <p:cNvPr id="5" name="Titre 1">
            <a:extLst>
              <a:ext uri="{FF2B5EF4-FFF2-40B4-BE49-F238E27FC236}">
                <a16:creationId xmlns:a16="http://schemas.microsoft.com/office/drawing/2014/main" id="{DB4D9731-4F89-650D-3034-E6126991F16C}"/>
              </a:ext>
            </a:extLst>
          </p:cNvPr>
          <p:cNvSpPr txBox="1">
            <a:spLocks/>
          </p:cNvSpPr>
          <p:nvPr/>
        </p:nvSpPr>
        <p:spPr>
          <a:xfrm>
            <a:off x="251520" y="203403"/>
            <a:ext cx="8229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3000" dirty="0">
                <a:solidFill>
                  <a:srgbClr val="00596C"/>
                </a:solidFill>
                <a:latin typeface="Interstate" pitchFamily="50" charset="0"/>
              </a:rPr>
              <a:t>FINANCES</a:t>
            </a:r>
            <a:r>
              <a:rPr lang="fr-FR" sz="3000" dirty="0">
                <a:solidFill>
                  <a:srgbClr val="00596C"/>
                </a:solidFill>
              </a:rPr>
              <a:t> </a:t>
            </a:r>
            <a:r>
              <a:rPr lang="fr-FR" sz="2000" dirty="0">
                <a:solidFill>
                  <a:srgbClr val="00596C"/>
                </a:solidFill>
              </a:rPr>
              <a:t>					</a:t>
            </a:r>
          </a:p>
        </p:txBody>
      </p:sp>
      <p:cxnSp>
        <p:nvCxnSpPr>
          <p:cNvPr id="8" name="Connecteur droit 7">
            <a:extLst>
              <a:ext uri="{FF2B5EF4-FFF2-40B4-BE49-F238E27FC236}">
                <a16:creationId xmlns:a16="http://schemas.microsoft.com/office/drawing/2014/main" id="{32D90430-7CE1-0D95-0904-FBD9B538367C}"/>
              </a:ext>
            </a:extLst>
          </p:cNvPr>
          <p:cNvCxnSpPr>
            <a:cxnSpLocks/>
          </p:cNvCxnSpPr>
          <p:nvPr/>
        </p:nvCxnSpPr>
        <p:spPr>
          <a:xfrm>
            <a:off x="416224" y="1052736"/>
            <a:ext cx="1923528"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E53E2F27-F53A-9293-5548-4B079E27B523}"/>
              </a:ext>
            </a:extLst>
          </p:cNvPr>
          <p:cNvSpPr txBox="1"/>
          <p:nvPr/>
        </p:nvSpPr>
        <p:spPr>
          <a:xfrm>
            <a:off x="-751065" y="5774302"/>
            <a:ext cx="4891017" cy="492443"/>
          </a:xfrm>
          <a:prstGeom prst="rect">
            <a:avLst/>
          </a:prstGeom>
          <a:noFill/>
        </p:spPr>
        <p:txBody>
          <a:bodyPr wrap="square" rtlCol="0">
            <a:spAutoFit/>
          </a:bodyPr>
          <a:lstStyle/>
          <a:p>
            <a:pPr algn="ctr"/>
            <a:r>
              <a:rPr lang="fr-FR" sz="1400" b="1" i="0" dirty="0">
                <a:solidFill>
                  <a:srgbClr val="00596C"/>
                </a:solidFill>
                <a:effectLst/>
                <a:latin typeface="Lato" panose="020F0502020204030203" pitchFamily="34" charset="0"/>
                <a:ea typeface="Lato" panose="020F0502020204030203" pitchFamily="34" charset="0"/>
                <a:cs typeface="Lato" panose="020F0502020204030203" pitchFamily="34" charset="0"/>
              </a:rPr>
              <a:t>Dépenses : 11 638 178 € </a:t>
            </a:r>
          </a:p>
          <a:p>
            <a:pPr algn="ctr"/>
            <a:r>
              <a:rPr lang="fr-FR" sz="1200" b="0" i="0" dirty="0">
                <a:effectLst/>
                <a:latin typeface="Lato" panose="020F0502020204030203" pitchFamily="34" charset="0"/>
                <a:ea typeface="Lato" panose="020F0502020204030203" pitchFamily="34" charset="0"/>
                <a:cs typeface="Lato" panose="020F0502020204030203" pitchFamily="34" charset="0"/>
              </a:rPr>
              <a:t>(dont 9 628 764 € pour le budget principal )</a:t>
            </a:r>
          </a:p>
        </p:txBody>
      </p:sp>
      <p:graphicFrame>
        <p:nvGraphicFramePr>
          <p:cNvPr id="15" name="Graphique 14">
            <a:extLst>
              <a:ext uri="{FF2B5EF4-FFF2-40B4-BE49-F238E27FC236}">
                <a16:creationId xmlns:a16="http://schemas.microsoft.com/office/drawing/2014/main" id="{0097203D-CF8E-40DD-A4C6-8F2D4F6E63AE}"/>
              </a:ext>
            </a:extLst>
          </p:cNvPr>
          <p:cNvGraphicFramePr>
            <a:graphicFrameLocks/>
          </p:cNvGraphicFramePr>
          <p:nvPr>
            <p:extLst>
              <p:ext uri="{D42A27DB-BD31-4B8C-83A1-F6EECF244321}">
                <p14:modId xmlns:p14="http://schemas.microsoft.com/office/powerpoint/2010/main" val="3430833410"/>
              </p:ext>
            </p:extLst>
          </p:nvPr>
        </p:nvGraphicFramePr>
        <p:xfrm>
          <a:off x="2411760" y="2079065"/>
          <a:ext cx="6132194" cy="4086239"/>
        </p:xfrm>
        <a:graphic>
          <a:graphicData uri="http://schemas.openxmlformats.org/drawingml/2006/chart">
            <c:chart xmlns:c="http://schemas.openxmlformats.org/drawingml/2006/chart" xmlns:r="http://schemas.openxmlformats.org/officeDocument/2006/relationships" r:id="rId5"/>
          </a:graphicData>
        </a:graphic>
      </p:graphicFrame>
      <p:sp>
        <p:nvSpPr>
          <p:cNvPr id="16" name="ZoneTexte 15">
            <a:extLst>
              <a:ext uri="{FF2B5EF4-FFF2-40B4-BE49-F238E27FC236}">
                <a16:creationId xmlns:a16="http://schemas.microsoft.com/office/drawing/2014/main" id="{AE759F3B-BC5A-E538-FF20-78E5F977E279}"/>
              </a:ext>
            </a:extLst>
          </p:cNvPr>
          <p:cNvSpPr txBox="1"/>
          <p:nvPr/>
        </p:nvSpPr>
        <p:spPr>
          <a:xfrm>
            <a:off x="3282088" y="5767731"/>
            <a:ext cx="3378144" cy="492443"/>
          </a:xfrm>
          <a:prstGeom prst="rect">
            <a:avLst/>
          </a:prstGeom>
          <a:noFill/>
        </p:spPr>
        <p:txBody>
          <a:bodyPr wrap="square" rtlCol="0">
            <a:spAutoFit/>
          </a:bodyPr>
          <a:lstStyle/>
          <a:p>
            <a:pPr algn="ctr"/>
            <a:r>
              <a:rPr lang="fr-FR" sz="1400" b="1" dirty="0">
                <a:solidFill>
                  <a:srgbClr val="00596C"/>
                </a:solidFill>
                <a:latin typeface="Lato" panose="020F0502020204030203" pitchFamily="34" charset="0"/>
                <a:ea typeface="Lato" panose="020F0502020204030203" pitchFamily="34" charset="0"/>
                <a:cs typeface="Lato" panose="020F0502020204030203" pitchFamily="34" charset="0"/>
              </a:rPr>
              <a:t>Recettes : 12 691 809 €</a:t>
            </a:r>
          </a:p>
          <a:p>
            <a:pPr algn="l"/>
            <a:r>
              <a:rPr lang="fr-FR" sz="1200" b="0" i="0" dirty="0">
                <a:effectLst/>
                <a:latin typeface="Lato" panose="020F0502020204030203" pitchFamily="34" charset="0"/>
                <a:ea typeface="Lato" panose="020F0502020204030203" pitchFamily="34" charset="0"/>
                <a:cs typeface="Lato" panose="020F0502020204030203" pitchFamily="34" charset="0"/>
              </a:rPr>
              <a:t> (dont 10 002 809 € pour le budget principal )</a:t>
            </a:r>
          </a:p>
        </p:txBody>
      </p:sp>
      <p:sp>
        <p:nvSpPr>
          <p:cNvPr id="17" name="ZoneTexte 16">
            <a:extLst>
              <a:ext uri="{FF2B5EF4-FFF2-40B4-BE49-F238E27FC236}">
                <a16:creationId xmlns:a16="http://schemas.microsoft.com/office/drawing/2014/main" id="{78CC283E-35DE-5BCF-167B-79B91CF0F235}"/>
              </a:ext>
            </a:extLst>
          </p:cNvPr>
          <p:cNvSpPr txBox="1"/>
          <p:nvPr/>
        </p:nvSpPr>
        <p:spPr>
          <a:xfrm>
            <a:off x="281874" y="2467132"/>
            <a:ext cx="4290126" cy="369332"/>
          </a:xfrm>
          <a:prstGeom prst="rect">
            <a:avLst/>
          </a:prstGeom>
          <a:noFill/>
        </p:spPr>
        <p:txBody>
          <a:bodyPr wrap="square" rtlCol="0">
            <a:spAutoFit/>
          </a:bodyPr>
          <a:lstStyle/>
          <a:p>
            <a:pPr algn="l"/>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BUDGET FONCTIONNEMENT</a:t>
            </a:r>
            <a:endParaRPr lang="fr-FR" b="1" i="0" dirty="0">
              <a:solidFill>
                <a:srgbClr val="D29F13"/>
              </a:solidFill>
              <a:effectLst/>
              <a:latin typeface="Lato" panose="020F0502020204030203" pitchFamily="34" charset="0"/>
              <a:ea typeface="Lato" panose="020F0502020204030203" pitchFamily="34" charset="0"/>
              <a:cs typeface="Lato" panose="020F0502020204030203" pitchFamily="34" charset="0"/>
            </a:endParaRPr>
          </a:p>
        </p:txBody>
      </p:sp>
      <p:sp>
        <p:nvSpPr>
          <p:cNvPr id="3" name="ZoneTexte 2">
            <a:extLst>
              <a:ext uri="{FF2B5EF4-FFF2-40B4-BE49-F238E27FC236}">
                <a16:creationId xmlns:a16="http://schemas.microsoft.com/office/drawing/2014/main" id="{1143EBB2-11C1-E3CF-DEF2-88385517438B}"/>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11 – Rapport d’activité 2022 – CCCPS Cœur de Drôme</a:t>
            </a:r>
          </a:p>
        </p:txBody>
      </p:sp>
    </p:spTree>
    <p:extLst>
      <p:ext uri="{BB962C8B-B14F-4D97-AF65-F5344CB8AC3E}">
        <p14:creationId xmlns:p14="http://schemas.microsoft.com/office/powerpoint/2010/main" val="1362721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aphique 8">
            <a:extLst>
              <a:ext uri="{FF2B5EF4-FFF2-40B4-BE49-F238E27FC236}">
                <a16:creationId xmlns:a16="http://schemas.microsoft.com/office/drawing/2014/main" id="{641EA525-5607-7C3A-18DA-B0DF6FB36D7C}"/>
              </a:ext>
            </a:extLst>
          </p:cNvPr>
          <p:cNvGraphicFramePr>
            <a:graphicFrameLocks/>
          </p:cNvGraphicFramePr>
          <p:nvPr>
            <p:extLst>
              <p:ext uri="{D42A27DB-BD31-4B8C-83A1-F6EECF244321}">
                <p14:modId xmlns:p14="http://schemas.microsoft.com/office/powerpoint/2010/main" val="1504114511"/>
              </p:ext>
            </p:extLst>
          </p:nvPr>
        </p:nvGraphicFramePr>
        <p:xfrm>
          <a:off x="-1980728" y="203747"/>
          <a:ext cx="6464569" cy="5976665"/>
        </p:xfrm>
        <a:graphic>
          <a:graphicData uri="http://schemas.openxmlformats.org/drawingml/2006/chart">
            <c:chart xmlns:c="http://schemas.openxmlformats.org/drawingml/2006/chart" xmlns:r="http://schemas.openxmlformats.org/officeDocument/2006/relationships" r:id="rId3"/>
          </a:graphicData>
        </a:graphic>
      </p:graphicFrame>
      <p:pic>
        <p:nvPicPr>
          <p:cNvPr id="11" name="Image 10">
            <a:extLst>
              <a:ext uri="{FF2B5EF4-FFF2-40B4-BE49-F238E27FC236}">
                <a16:creationId xmlns:a16="http://schemas.microsoft.com/office/drawing/2014/main" id="{1F29561E-B73C-FB0D-7970-DE10AD69F0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493"/>
          <a:stretch/>
        </p:blipFill>
        <p:spPr>
          <a:xfrm flipH="1">
            <a:off x="3923928" y="-330"/>
            <a:ext cx="5220072" cy="6273647"/>
          </a:xfrm>
          <a:prstGeom prst="rect">
            <a:avLst/>
          </a:prstGeom>
        </p:spPr>
      </p:pic>
      <p:graphicFrame>
        <p:nvGraphicFramePr>
          <p:cNvPr id="10" name="Graphique 9">
            <a:extLst>
              <a:ext uri="{FF2B5EF4-FFF2-40B4-BE49-F238E27FC236}">
                <a16:creationId xmlns:a16="http://schemas.microsoft.com/office/drawing/2014/main" id="{1E28450F-AF9A-910D-6D0D-A1D85F40EBD8}"/>
              </a:ext>
            </a:extLst>
          </p:cNvPr>
          <p:cNvGraphicFramePr>
            <a:graphicFrameLocks/>
          </p:cNvGraphicFramePr>
          <p:nvPr>
            <p:extLst>
              <p:ext uri="{D42A27DB-BD31-4B8C-83A1-F6EECF244321}">
                <p14:modId xmlns:p14="http://schemas.microsoft.com/office/powerpoint/2010/main" val="3722077518"/>
              </p:ext>
            </p:extLst>
          </p:nvPr>
        </p:nvGraphicFramePr>
        <p:xfrm>
          <a:off x="3238227" y="-27384"/>
          <a:ext cx="7860333" cy="6973737"/>
        </p:xfrm>
        <a:graphic>
          <a:graphicData uri="http://schemas.openxmlformats.org/drawingml/2006/chart">
            <c:chart xmlns:c="http://schemas.openxmlformats.org/drawingml/2006/chart" xmlns:r="http://schemas.openxmlformats.org/officeDocument/2006/relationships" r:id="rId5"/>
          </a:graphicData>
        </a:graphic>
      </p:graphicFrame>
      <p:cxnSp>
        <p:nvCxnSpPr>
          <p:cNvPr id="18" name="Connecteur droit 17">
            <a:extLst>
              <a:ext uri="{FF2B5EF4-FFF2-40B4-BE49-F238E27FC236}">
                <a16:creationId xmlns:a16="http://schemas.microsoft.com/office/drawing/2014/main" id="{2334CC7D-F264-43C6-83B1-3E7BEE384D7B}"/>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DB4D9731-4F89-650D-3034-E6126991F16C}"/>
              </a:ext>
            </a:extLst>
          </p:cNvPr>
          <p:cNvSpPr txBox="1">
            <a:spLocks/>
          </p:cNvSpPr>
          <p:nvPr/>
        </p:nvSpPr>
        <p:spPr>
          <a:xfrm>
            <a:off x="251520" y="203403"/>
            <a:ext cx="8229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3200" dirty="0">
                <a:solidFill>
                  <a:srgbClr val="00596C"/>
                </a:solidFill>
                <a:latin typeface="Interstate" pitchFamily="50" charset="0"/>
              </a:rPr>
              <a:t>FINANCES</a:t>
            </a:r>
            <a:r>
              <a:rPr lang="fr-FR" sz="3000" dirty="0">
                <a:solidFill>
                  <a:srgbClr val="00596C"/>
                </a:solidFill>
              </a:rPr>
              <a:t> </a:t>
            </a:r>
            <a:r>
              <a:rPr lang="fr-FR" sz="2000" dirty="0">
                <a:solidFill>
                  <a:srgbClr val="00596C"/>
                </a:solidFill>
              </a:rPr>
              <a:t>					</a:t>
            </a:r>
          </a:p>
        </p:txBody>
      </p:sp>
      <p:cxnSp>
        <p:nvCxnSpPr>
          <p:cNvPr id="8" name="Connecteur droit 7">
            <a:extLst>
              <a:ext uri="{FF2B5EF4-FFF2-40B4-BE49-F238E27FC236}">
                <a16:creationId xmlns:a16="http://schemas.microsoft.com/office/drawing/2014/main" id="{32D90430-7CE1-0D95-0904-FBD9B538367C}"/>
              </a:ext>
            </a:extLst>
          </p:cNvPr>
          <p:cNvCxnSpPr>
            <a:cxnSpLocks/>
          </p:cNvCxnSpPr>
          <p:nvPr/>
        </p:nvCxnSpPr>
        <p:spPr>
          <a:xfrm flipV="1">
            <a:off x="416224" y="1041525"/>
            <a:ext cx="2067544" cy="11211"/>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E53E2F27-F53A-9293-5548-4B079E27B523}"/>
              </a:ext>
            </a:extLst>
          </p:cNvPr>
          <p:cNvSpPr txBox="1"/>
          <p:nvPr/>
        </p:nvSpPr>
        <p:spPr>
          <a:xfrm>
            <a:off x="-618283" y="4797152"/>
            <a:ext cx="4891017" cy="492443"/>
          </a:xfrm>
          <a:prstGeom prst="rect">
            <a:avLst/>
          </a:prstGeom>
          <a:noFill/>
        </p:spPr>
        <p:txBody>
          <a:bodyPr wrap="square" rtlCol="0">
            <a:spAutoFit/>
          </a:bodyPr>
          <a:lstStyle/>
          <a:p>
            <a:pPr algn="ctr"/>
            <a:r>
              <a:rPr lang="fr-FR" sz="1400" b="1" i="0" dirty="0">
                <a:effectLst/>
                <a:latin typeface="Lato" panose="020F0502020204030203" pitchFamily="34" charset="0"/>
                <a:ea typeface="Lato" panose="020F0502020204030203" pitchFamily="34" charset="0"/>
                <a:cs typeface="Lato" panose="020F0502020204030203" pitchFamily="34" charset="0"/>
              </a:rPr>
              <a:t>Dépenses : 4 685 190 € </a:t>
            </a:r>
          </a:p>
          <a:p>
            <a:pPr algn="ctr"/>
            <a:r>
              <a:rPr lang="fr-FR" sz="1200" b="0" i="0" dirty="0">
                <a:effectLst/>
                <a:latin typeface="Lato" panose="020F0502020204030203" pitchFamily="34" charset="0"/>
                <a:ea typeface="Lato" panose="020F0502020204030203" pitchFamily="34" charset="0"/>
                <a:cs typeface="Lato" panose="020F0502020204030203" pitchFamily="34" charset="0"/>
              </a:rPr>
              <a:t>(dont 2 575 135  € pour le budget principal )</a:t>
            </a:r>
          </a:p>
        </p:txBody>
      </p:sp>
      <p:sp>
        <p:nvSpPr>
          <p:cNvPr id="16" name="ZoneTexte 15">
            <a:extLst>
              <a:ext uri="{FF2B5EF4-FFF2-40B4-BE49-F238E27FC236}">
                <a16:creationId xmlns:a16="http://schemas.microsoft.com/office/drawing/2014/main" id="{AE759F3B-BC5A-E538-FF20-78E5F977E279}"/>
              </a:ext>
            </a:extLst>
          </p:cNvPr>
          <p:cNvSpPr txBox="1"/>
          <p:nvPr/>
        </p:nvSpPr>
        <p:spPr>
          <a:xfrm>
            <a:off x="3635896" y="4797152"/>
            <a:ext cx="3378144" cy="492443"/>
          </a:xfrm>
          <a:prstGeom prst="rect">
            <a:avLst/>
          </a:prstGeom>
          <a:noFill/>
        </p:spPr>
        <p:txBody>
          <a:bodyPr wrap="square" rtlCol="0">
            <a:spAutoFit/>
          </a:bodyPr>
          <a:lstStyle/>
          <a:p>
            <a:pPr algn="ctr"/>
            <a:r>
              <a:rPr lang="fr-FR" sz="1400" b="1" i="0" dirty="0">
                <a:effectLst/>
                <a:latin typeface="Lato" panose="020F0502020204030203" pitchFamily="34" charset="0"/>
                <a:ea typeface="Lato" panose="020F0502020204030203" pitchFamily="34" charset="0"/>
                <a:cs typeface="Lato" panose="020F0502020204030203" pitchFamily="34" charset="0"/>
              </a:rPr>
              <a:t>Recettes : </a:t>
            </a:r>
            <a:r>
              <a:rPr lang="fr-FR" sz="1400" b="1" dirty="0">
                <a:latin typeface="Lato" panose="020F0502020204030203" pitchFamily="34" charset="0"/>
                <a:ea typeface="Lato" panose="020F0502020204030203" pitchFamily="34" charset="0"/>
                <a:cs typeface="Lato" panose="020F0502020204030203" pitchFamily="34" charset="0"/>
              </a:rPr>
              <a:t>3 978 486 </a:t>
            </a:r>
            <a:r>
              <a:rPr lang="fr-FR" sz="1400" b="1" i="0" dirty="0">
                <a:effectLst/>
                <a:latin typeface="Lato" panose="020F0502020204030203" pitchFamily="34" charset="0"/>
                <a:ea typeface="Lato" panose="020F0502020204030203" pitchFamily="34" charset="0"/>
                <a:cs typeface="Lato" panose="020F0502020204030203" pitchFamily="34" charset="0"/>
              </a:rPr>
              <a:t> € </a:t>
            </a:r>
          </a:p>
          <a:p>
            <a:pPr algn="ctr"/>
            <a:r>
              <a:rPr lang="fr-FR" sz="1200" b="0" i="0" dirty="0">
                <a:effectLst/>
                <a:latin typeface="Lato" panose="020F0502020204030203" pitchFamily="34" charset="0"/>
                <a:ea typeface="Lato" panose="020F0502020204030203" pitchFamily="34" charset="0"/>
                <a:cs typeface="Lato" panose="020F0502020204030203" pitchFamily="34" charset="0"/>
              </a:rPr>
              <a:t>(dont 2 664 613 € pour le budget principal )</a:t>
            </a:r>
          </a:p>
        </p:txBody>
      </p:sp>
      <p:sp>
        <p:nvSpPr>
          <p:cNvPr id="3" name="ZoneTexte 2">
            <a:extLst>
              <a:ext uri="{FF2B5EF4-FFF2-40B4-BE49-F238E27FC236}">
                <a16:creationId xmlns:a16="http://schemas.microsoft.com/office/drawing/2014/main" id="{54A8F000-B0BC-A87D-5180-8A73C55F5D5A}"/>
              </a:ext>
            </a:extLst>
          </p:cNvPr>
          <p:cNvSpPr txBox="1"/>
          <p:nvPr/>
        </p:nvSpPr>
        <p:spPr>
          <a:xfrm>
            <a:off x="277732" y="1041525"/>
            <a:ext cx="4290126" cy="369332"/>
          </a:xfrm>
          <a:prstGeom prst="rect">
            <a:avLst/>
          </a:prstGeom>
          <a:noFill/>
        </p:spPr>
        <p:txBody>
          <a:bodyPr wrap="square" rtlCol="0">
            <a:spAutoFit/>
          </a:bodyPr>
          <a:lstStyle/>
          <a:p>
            <a:pPr algn="l"/>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BUDGET INVESTISSEMENT</a:t>
            </a:r>
            <a:endParaRPr lang="fr-FR" b="1" i="0" dirty="0">
              <a:solidFill>
                <a:srgbClr val="D29F13"/>
              </a:solidFill>
              <a:effectLst/>
              <a:latin typeface="Lato" panose="020F0502020204030203" pitchFamily="34" charset="0"/>
              <a:ea typeface="Lato" panose="020F0502020204030203" pitchFamily="34" charset="0"/>
              <a:cs typeface="Lato" panose="020F0502020204030203" pitchFamily="34" charset="0"/>
            </a:endParaRPr>
          </a:p>
        </p:txBody>
      </p:sp>
      <p:sp>
        <p:nvSpPr>
          <p:cNvPr id="14" name="Rectangle : coins arrondis 13">
            <a:extLst>
              <a:ext uri="{FF2B5EF4-FFF2-40B4-BE49-F238E27FC236}">
                <a16:creationId xmlns:a16="http://schemas.microsoft.com/office/drawing/2014/main" id="{2CAE2C70-1E53-B5B5-E0BC-C972E6798D80}"/>
              </a:ext>
            </a:extLst>
          </p:cNvPr>
          <p:cNvSpPr/>
          <p:nvPr/>
        </p:nvSpPr>
        <p:spPr>
          <a:xfrm>
            <a:off x="251520" y="5325598"/>
            <a:ext cx="6480720" cy="911714"/>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1" name="Connecteur droit 20">
            <a:extLst>
              <a:ext uri="{FF2B5EF4-FFF2-40B4-BE49-F238E27FC236}">
                <a16:creationId xmlns:a16="http://schemas.microsoft.com/office/drawing/2014/main" id="{98916249-0C8F-CBEA-EAE6-EC0EEE5D7BE6}"/>
              </a:ext>
            </a:extLst>
          </p:cNvPr>
          <p:cNvCxnSpPr>
            <a:cxnSpLocks/>
          </p:cNvCxnSpPr>
          <p:nvPr/>
        </p:nvCxnSpPr>
        <p:spPr>
          <a:xfrm flipV="1">
            <a:off x="416224" y="5445224"/>
            <a:ext cx="6236289" cy="4096"/>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6042C703-65EC-283F-3D38-738FE740E92A}"/>
              </a:ext>
            </a:extLst>
          </p:cNvPr>
          <p:cNvSpPr txBox="1"/>
          <p:nvPr/>
        </p:nvSpPr>
        <p:spPr>
          <a:xfrm>
            <a:off x="346761" y="5445224"/>
            <a:ext cx="6236289" cy="830997"/>
          </a:xfrm>
          <a:prstGeom prst="rect">
            <a:avLst/>
          </a:prstGeom>
          <a:noFill/>
        </p:spPr>
        <p:txBody>
          <a:bodyPr wrap="square" rtlCol="0">
            <a:spAutoFit/>
          </a:bodyPr>
          <a:lstStyle/>
          <a:p>
            <a:pPr lvl="0" algn="just"/>
            <a:r>
              <a:rPr lang="fr-FR" sz="1600" dirty="0">
                <a:solidFill>
                  <a:schemeClr val="bg1"/>
                </a:solidFill>
                <a:latin typeface="Lato" panose="020F0502020204030203"/>
              </a:rPr>
              <a:t>Au service comptabilité, 2 910 mandats de paiement et 1 050 titres de recettes ont été émis soit une augmentation de 23 % par rapport à 2021. </a:t>
            </a:r>
          </a:p>
        </p:txBody>
      </p:sp>
      <p:sp>
        <p:nvSpPr>
          <p:cNvPr id="6" name="ZoneTexte 5">
            <a:extLst>
              <a:ext uri="{FF2B5EF4-FFF2-40B4-BE49-F238E27FC236}">
                <a16:creationId xmlns:a16="http://schemas.microsoft.com/office/drawing/2014/main" id="{AC4A2BDD-497F-0667-19CC-214C3ABBD09F}"/>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12 – Rapport d’activité 2022 – CCCPS Cœur de Drôme</a:t>
            </a:r>
          </a:p>
        </p:txBody>
      </p:sp>
    </p:spTree>
    <p:extLst>
      <p:ext uri="{BB962C8B-B14F-4D97-AF65-F5344CB8AC3E}">
        <p14:creationId xmlns:p14="http://schemas.microsoft.com/office/powerpoint/2010/main" val="3948352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1F29561E-B73C-FB0D-7970-DE10AD69F0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493"/>
          <a:stretch/>
        </p:blipFill>
        <p:spPr>
          <a:xfrm flipH="1">
            <a:off x="3923928" y="-330"/>
            <a:ext cx="5220072" cy="6273647"/>
          </a:xfrm>
          <a:prstGeom prst="rect">
            <a:avLst/>
          </a:prstGeom>
        </p:spPr>
      </p:pic>
      <p:cxnSp>
        <p:nvCxnSpPr>
          <p:cNvPr id="18" name="Connecteur droit 17">
            <a:extLst>
              <a:ext uri="{FF2B5EF4-FFF2-40B4-BE49-F238E27FC236}">
                <a16:creationId xmlns:a16="http://schemas.microsoft.com/office/drawing/2014/main" id="{2334CC7D-F264-43C6-83B1-3E7BEE384D7B}"/>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DB4D9731-4F89-650D-3034-E6126991F16C}"/>
              </a:ext>
            </a:extLst>
          </p:cNvPr>
          <p:cNvSpPr txBox="1">
            <a:spLocks/>
          </p:cNvSpPr>
          <p:nvPr/>
        </p:nvSpPr>
        <p:spPr>
          <a:xfrm>
            <a:off x="251520" y="203403"/>
            <a:ext cx="8229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3200" dirty="0">
                <a:solidFill>
                  <a:srgbClr val="00596C"/>
                </a:solidFill>
                <a:latin typeface="Interstate" pitchFamily="50" charset="0"/>
              </a:rPr>
              <a:t>L’ÉVOLUTION DE LA DETTE </a:t>
            </a:r>
          </a:p>
        </p:txBody>
      </p:sp>
      <p:cxnSp>
        <p:nvCxnSpPr>
          <p:cNvPr id="8" name="Connecteur droit 7">
            <a:extLst>
              <a:ext uri="{FF2B5EF4-FFF2-40B4-BE49-F238E27FC236}">
                <a16:creationId xmlns:a16="http://schemas.microsoft.com/office/drawing/2014/main" id="{32D90430-7CE1-0D95-0904-FBD9B538367C}"/>
              </a:ext>
            </a:extLst>
          </p:cNvPr>
          <p:cNvCxnSpPr>
            <a:cxnSpLocks/>
          </p:cNvCxnSpPr>
          <p:nvPr/>
        </p:nvCxnSpPr>
        <p:spPr>
          <a:xfrm>
            <a:off x="416224" y="1052736"/>
            <a:ext cx="5379912"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7" name="Graphique 6">
            <a:extLst>
              <a:ext uri="{FF2B5EF4-FFF2-40B4-BE49-F238E27FC236}">
                <a16:creationId xmlns:a16="http://schemas.microsoft.com/office/drawing/2014/main" id="{603D0653-4AA1-D572-25EB-4E347A19B9E5}"/>
              </a:ext>
            </a:extLst>
          </p:cNvPr>
          <p:cNvGraphicFramePr>
            <a:graphicFrameLocks/>
          </p:cNvGraphicFramePr>
          <p:nvPr>
            <p:extLst>
              <p:ext uri="{D42A27DB-BD31-4B8C-83A1-F6EECF244321}">
                <p14:modId xmlns:p14="http://schemas.microsoft.com/office/powerpoint/2010/main" val="2331416945"/>
              </p:ext>
            </p:extLst>
          </p:nvPr>
        </p:nvGraphicFramePr>
        <p:xfrm>
          <a:off x="251520" y="1285091"/>
          <a:ext cx="8784976" cy="3289269"/>
        </p:xfrm>
        <a:graphic>
          <a:graphicData uri="http://schemas.openxmlformats.org/drawingml/2006/chart">
            <c:chart xmlns:c="http://schemas.openxmlformats.org/drawingml/2006/chart" xmlns:r="http://schemas.openxmlformats.org/officeDocument/2006/relationships" r:id="rId4"/>
          </a:graphicData>
        </a:graphic>
      </p:graphicFrame>
      <p:sp>
        <p:nvSpPr>
          <p:cNvPr id="13" name="Rectangle 12">
            <a:extLst>
              <a:ext uri="{FF2B5EF4-FFF2-40B4-BE49-F238E27FC236}">
                <a16:creationId xmlns:a16="http://schemas.microsoft.com/office/drawing/2014/main" id="{45570FC3-AEEA-5B27-7910-5843CFEAD40B}"/>
              </a:ext>
            </a:extLst>
          </p:cNvPr>
          <p:cNvSpPr/>
          <p:nvPr/>
        </p:nvSpPr>
        <p:spPr>
          <a:xfrm>
            <a:off x="251520" y="4646375"/>
            <a:ext cx="8640960" cy="1700145"/>
          </a:xfrm>
          <a:prstGeom prst="rect">
            <a:avLst/>
          </a:prstGeom>
        </p:spPr>
        <p:txBody>
          <a:bodyPr wrap="square">
            <a:spAutoFit/>
          </a:bodyPr>
          <a:lstStyle/>
          <a:p>
            <a:pPr algn="just">
              <a:lnSpc>
                <a:spcPct val="115000"/>
              </a:lnSpc>
              <a:spcAft>
                <a:spcPts val="0"/>
              </a:spcAft>
            </a:pPr>
            <a:r>
              <a:rPr lang="fr-FR" sz="1600" dirty="0">
                <a:latin typeface="Lato" panose="020F0502020204030203"/>
                <a:ea typeface="Calibri" panose="020F0502020204030204" pitchFamily="34" charset="0"/>
                <a:cs typeface="Times New Roman" panose="02020603050405020304" pitchFamily="18" charset="0"/>
              </a:rPr>
              <a:t>Avec les nouveaux emprunts contractés en 2022 (ADN 2</a:t>
            </a:r>
            <a:r>
              <a:rPr lang="fr-FR" sz="1600" baseline="30000" dirty="0">
                <a:latin typeface="Lato" panose="020F0502020204030203"/>
                <a:ea typeface="Calibri" panose="020F0502020204030204" pitchFamily="34" charset="0"/>
                <a:cs typeface="Times New Roman" panose="02020603050405020304" pitchFamily="18" charset="0"/>
              </a:rPr>
              <a:t>ème</a:t>
            </a:r>
            <a:r>
              <a:rPr lang="fr-FR" sz="1600" dirty="0">
                <a:latin typeface="Lato" panose="020F0502020204030203"/>
                <a:ea typeface="Calibri" panose="020F0502020204030204" pitchFamily="34" charset="0"/>
                <a:cs typeface="Times New Roman" panose="02020603050405020304" pitchFamily="18" charset="0"/>
              </a:rPr>
              <a:t> tranche, matériel environnement et acquisition de l’EHPAD), la capacité de désendettement de la collectivité augmente légèrement en passant de 4,7 années à 6,7 années mais ce qui reste acceptable. De plus, dès 2024, l’encours de la dette retrouvera quasiment son niveau de l’année 2021, du fait du remboursement de la dette d’environ 500 000 euros par an .</a:t>
            </a:r>
          </a:p>
          <a:p>
            <a:pPr algn="just">
              <a:lnSpc>
                <a:spcPct val="115000"/>
              </a:lnSpc>
              <a:spcAft>
                <a:spcPts val="0"/>
              </a:spcAft>
            </a:pPr>
            <a:endParaRPr lang="fr-FR" sz="1200" dirty="0">
              <a:latin typeface="Lato" panose="020F0502020204030203"/>
              <a:ea typeface="Calibri" panose="020F0502020204030204" pitchFamily="34" charset="0"/>
              <a:cs typeface="Times New Roman" panose="02020603050405020304" pitchFamily="18" charset="0"/>
            </a:endParaRPr>
          </a:p>
        </p:txBody>
      </p:sp>
      <p:sp>
        <p:nvSpPr>
          <p:cNvPr id="2" name="ZoneTexte 1">
            <a:extLst>
              <a:ext uri="{FF2B5EF4-FFF2-40B4-BE49-F238E27FC236}">
                <a16:creationId xmlns:a16="http://schemas.microsoft.com/office/drawing/2014/main" id="{07ED9AEB-77D2-AB71-4029-E6D9B732920A}"/>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13– Rapport d’activité 2022 – CCCPS Cœur de Drôme</a:t>
            </a:r>
          </a:p>
        </p:txBody>
      </p:sp>
    </p:spTree>
    <p:extLst>
      <p:ext uri="{BB962C8B-B14F-4D97-AF65-F5344CB8AC3E}">
        <p14:creationId xmlns:p14="http://schemas.microsoft.com/office/powerpoint/2010/main" val="3590169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9B8BBDE-8879-C45D-5F10-5137339422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493"/>
          <a:stretch/>
        </p:blipFill>
        <p:spPr>
          <a:xfrm flipH="1">
            <a:off x="3923928" y="-330"/>
            <a:ext cx="5220072" cy="6273647"/>
          </a:xfrm>
          <a:prstGeom prst="rect">
            <a:avLst/>
          </a:prstGeom>
        </p:spPr>
      </p:pic>
      <p:sp>
        <p:nvSpPr>
          <p:cNvPr id="4" name="Titre 1">
            <a:extLst>
              <a:ext uri="{FF2B5EF4-FFF2-40B4-BE49-F238E27FC236}">
                <a16:creationId xmlns:a16="http://schemas.microsoft.com/office/drawing/2014/main" id="{8868D79B-B490-703C-55EB-A7598D534891}"/>
              </a:ext>
            </a:extLst>
          </p:cNvPr>
          <p:cNvSpPr txBox="1">
            <a:spLocks/>
          </p:cNvSpPr>
          <p:nvPr/>
        </p:nvSpPr>
        <p:spPr>
          <a:xfrm>
            <a:off x="251520" y="203403"/>
            <a:ext cx="8229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3200" dirty="0">
                <a:solidFill>
                  <a:srgbClr val="00596C"/>
                </a:solidFill>
                <a:latin typeface="Interstate" pitchFamily="50" charset="0"/>
              </a:rPr>
              <a:t>FISCALITÉ</a:t>
            </a:r>
            <a:r>
              <a:rPr lang="fr-FR" sz="3000" dirty="0">
                <a:solidFill>
                  <a:srgbClr val="00596C"/>
                </a:solidFill>
              </a:rPr>
              <a:t> </a:t>
            </a:r>
            <a:r>
              <a:rPr lang="fr-FR" sz="2000" dirty="0">
                <a:solidFill>
                  <a:srgbClr val="00596C"/>
                </a:solidFill>
              </a:rPr>
              <a:t>					</a:t>
            </a:r>
          </a:p>
        </p:txBody>
      </p:sp>
      <p:cxnSp>
        <p:nvCxnSpPr>
          <p:cNvPr id="5" name="Connecteur droit 4">
            <a:extLst>
              <a:ext uri="{FF2B5EF4-FFF2-40B4-BE49-F238E27FC236}">
                <a16:creationId xmlns:a16="http://schemas.microsoft.com/office/drawing/2014/main" id="{8F7BA6C0-4FAD-8933-D0F2-3F1C6496B7A6}"/>
              </a:ext>
            </a:extLst>
          </p:cNvPr>
          <p:cNvCxnSpPr>
            <a:cxnSpLocks/>
          </p:cNvCxnSpPr>
          <p:nvPr/>
        </p:nvCxnSpPr>
        <p:spPr>
          <a:xfrm>
            <a:off x="416224" y="1052736"/>
            <a:ext cx="2067544"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EAEF6D22-D9F7-AB78-B09E-7CD29E5FC4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914"/>
          <a:stretch/>
        </p:blipFill>
        <p:spPr>
          <a:xfrm>
            <a:off x="3606857" y="-36331"/>
            <a:ext cx="5538099" cy="6352232"/>
          </a:xfrm>
          <a:prstGeom prst="rect">
            <a:avLst/>
          </a:prstGeom>
        </p:spPr>
      </p:pic>
      <p:cxnSp>
        <p:nvCxnSpPr>
          <p:cNvPr id="12" name="Connecteur droit 11">
            <a:extLst>
              <a:ext uri="{FF2B5EF4-FFF2-40B4-BE49-F238E27FC236}">
                <a16:creationId xmlns:a16="http://schemas.microsoft.com/office/drawing/2014/main" id="{9C7DEA40-2A3E-6BA2-B79A-17C34D4484DD}"/>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grpSp>
        <p:nvGrpSpPr>
          <p:cNvPr id="22" name="Groupe 21">
            <a:extLst>
              <a:ext uri="{FF2B5EF4-FFF2-40B4-BE49-F238E27FC236}">
                <a16:creationId xmlns:a16="http://schemas.microsoft.com/office/drawing/2014/main" id="{9DE6F1FD-5201-075F-D70D-2FB51C6679A4}"/>
              </a:ext>
            </a:extLst>
          </p:cNvPr>
          <p:cNvGrpSpPr/>
          <p:nvPr/>
        </p:nvGrpSpPr>
        <p:grpSpPr>
          <a:xfrm>
            <a:off x="217690" y="3154189"/>
            <a:ext cx="5909671" cy="2219027"/>
            <a:chOff x="217690" y="3532315"/>
            <a:chExt cx="5909671" cy="2219027"/>
          </a:xfrm>
        </p:grpSpPr>
        <p:sp>
          <p:nvSpPr>
            <p:cNvPr id="14" name="Rectangle : coins arrondis 13">
              <a:extLst>
                <a:ext uri="{FF2B5EF4-FFF2-40B4-BE49-F238E27FC236}">
                  <a16:creationId xmlns:a16="http://schemas.microsoft.com/office/drawing/2014/main" id="{943B29E0-A8D1-525F-4EDB-7F33CFCAD7C6}"/>
                </a:ext>
              </a:extLst>
            </p:cNvPr>
            <p:cNvSpPr/>
            <p:nvPr/>
          </p:nvSpPr>
          <p:spPr>
            <a:xfrm>
              <a:off x="217690" y="4104641"/>
              <a:ext cx="5156222" cy="1646701"/>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 name="Connecteur droit 14">
              <a:extLst>
                <a:ext uri="{FF2B5EF4-FFF2-40B4-BE49-F238E27FC236}">
                  <a16:creationId xmlns:a16="http://schemas.microsoft.com/office/drawing/2014/main" id="{D964FE61-8BC4-2F96-944A-2F6601AA0849}"/>
                </a:ext>
              </a:extLst>
            </p:cNvPr>
            <p:cNvCxnSpPr>
              <a:cxnSpLocks/>
            </p:cNvCxnSpPr>
            <p:nvPr/>
          </p:nvCxnSpPr>
          <p:spPr>
            <a:xfrm>
              <a:off x="539552" y="4293096"/>
              <a:ext cx="4680520"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16" name="Titre 1">
              <a:extLst>
                <a:ext uri="{FF2B5EF4-FFF2-40B4-BE49-F238E27FC236}">
                  <a16:creationId xmlns:a16="http://schemas.microsoft.com/office/drawing/2014/main" id="{94B98937-479B-D3CC-53A2-029F84B57338}"/>
                </a:ext>
              </a:extLst>
            </p:cNvPr>
            <p:cNvSpPr txBox="1">
              <a:spLocks/>
            </p:cNvSpPr>
            <p:nvPr/>
          </p:nvSpPr>
          <p:spPr>
            <a:xfrm>
              <a:off x="395536" y="3532315"/>
              <a:ext cx="5731825" cy="634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800" b="1" cap="all" dirty="0">
                  <a:solidFill>
                    <a:srgbClr val="D29F13"/>
                  </a:solidFill>
                  <a:latin typeface="Lato" panose="020F0502020204030203" pitchFamily="34" charset="0"/>
                  <a:ea typeface="Lato" panose="020F0502020204030203" pitchFamily="34" charset="0"/>
                  <a:cs typeface="Lato" panose="020F0502020204030203" pitchFamily="34" charset="0"/>
                </a:rPr>
                <a:t>Taux D’IMPOSITION</a:t>
              </a:r>
            </a:p>
          </p:txBody>
        </p:sp>
      </p:grpSp>
      <p:sp>
        <p:nvSpPr>
          <p:cNvPr id="10" name="ZoneTexte 9">
            <a:extLst>
              <a:ext uri="{FF2B5EF4-FFF2-40B4-BE49-F238E27FC236}">
                <a16:creationId xmlns:a16="http://schemas.microsoft.com/office/drawing/2014/main" id="{0DEE8AD6-9C70-2644-47BD-53B437CD0CB6}"/>
              </a:ext>
            </a:extLst>
          </p:cNvPr>
          <p:cNvSpPr txBox="1"/>
          <p:nvPr/>
        </p:nvSpPr>
        <p:spPr>
          <a:xfrm>
            <a:off x="369450" y="3917955"/>
            <a:ext cx="6921972" cy="2031325"/>
          </a:xfrm>
          <a:prstGeom prst="rect">
            <a:avLst/>
          </a:prstGeom>
          <a:noFill/>
        </p:spPr>
        <p:txBody>
          <a:bodyPr wrap="square" rtlCol="0">
            <a:spAutoFit/>
          </a:bodyPr>
          <a:lstStyle/>
          <a:p>
            <a:pPr>
              <a:lnSpc>
                <a:spcPct val="125000"/>
              </a:lnSpc>
            </a:pPr>
            <a:r>
              <a:rPr lang="fr-FR" sz="2400" b="1" dirty="0">
                <a:solidFill>
                  <a:srgbClr val="D29F13"/>
                </a:solidFill>
                <a:latin typeface="Lato" panose="020F0502020204030203" pitchFamily="34" charset="0"/>
                <a:ea typeface="Lato" panose="020F0502020204030203" pitchFamily="34" charset="0"/>
                <a:cs typeface="Lato" panose="020F0502020204030203" pitchFamily="34" charset="0"/>
              </a:rPr>
              <a:t>4,10 % </a:t>
            </a:r>
            <a:r>
              <a:rPr lang="fr-FR" dirty="0">
                <a:solidFill>
                  <a:schemeClr val="bg1"/>
                </a:solidFill>
                <a:latin typeface="Lato" panose="020F0502020204030203" pitchFamily="34" charset="0"/>
                <a:ea typeface="Lato" panose="020F0502020204030203" pitchFamily="34" charset="0"/>
                <a:cs typeface="Lato" panose="020F0502020204030203" pitchFamily="34" charset="0"/>
              </a:rPr>
              <a:t>taxe foncière</a:t>
            </a:r>
          </a:p>
          <a:p>
            <a:pPr>
              <a:lnSpc>
                <a:spcPct val="125000"/>
              </a:lnSpc>
            </a:pPr>
            <a:r>
              <a:rPr lang="fr-FR" sz="2400" b="1" dirty="0">
                <a:solidFill>
                  <a:srgbClr val="D29F13"/>
                </a:solidFill>
                <a:latin typeface="Lato" panose="020F0502020204030203" pitchFamily="34" charset="0"/>
                <a:ea typeface="Lato" panose="020F0502020204030203" pitchFamily="34" charset="0"/>
                <a:cs typeface="Lato" panose="020F0502020204030203" pitchFamily="34" charset="0"/>
              </a:rPr>
              <a:t>10,71 %</a:t>
            </a:r>
            <a:r>
              <a:rPr lang="fr-FR" dirty="0">
                <a:solidFill>
                  <a:srgbClr val="D29F13"/>
                </a:solidFill>
                <a:latin typeface="Lato" panose="020F0502020204030203" pitchFamily="34" charset="0"/>
                <a:ea typeface="Lato" panose="020F0502020204030203" pitchFamily="34" charset="0"/>
                <a:cs typeface="Lato" panose="020F0502020204030203" pitchFamily="34" charset="0"/>
              </a:rPr>
              <a:t> </a:t>
            </a:r>
            <a:r>
              <a:rPr lang="fr-FR" dirty="0">
                <a:solidFill>
                  <a:schemeClr val="bg1"/>
                </a:solidFill>
                <a:latin typeface="Lato" panose="020F0502020204030203" pitchFamily="34" charset="0"/>
                <a:ea typeface="Lato" panose="020F0502020204030203" pitchFamily="34" charset="0"/>
                <a:cs typeface="Lato" panose="020F0502020204030203" pitchFamily="34" charset="0"/>
              </a:rPr>
              <a:t>taxe sur le foncier non bâti </a:t>
            </a:r>
          </a:p>
          <a:p>
            <a:pPr>
              <a:lnSpc>
                <a:spcPct val="125000"/>
              </a:lnSpc>
            </a:pPr>
            <a:r>
              <a:rPr lang="fr-FR" sz="2400" b="1" dirty="0">
                <a:solidFill>
                  <a:srgbClr val="D29F13"/>
                </a:solidFill>
                <a:latin typeface="Lato" panose="020F0502020204030203" pitchFamily="34" charset="0"/>
                <a:ea typeface="Lato" panose="020F0502020204030203" pitchFamily="34" charset="0"/>
                <a:cs typeface="Lato" panose="020F0502020204030203" pitchFamily="34" charset="0"/>
              </a:rPr>
              <a:t>26,77 %</a:t>
            </a:r>
            <a:r>
              <a:rPr lang="fr-FR" sz="2000" b="1" dirty="0">
                <a:solidFill>
                  <a:srgbClr val="D29F13"/>
                </a:solidFill>
                <a:latin typeface="Lato" panose="020F0502020204030203" pitchFamily="34" charset="0"/>
                <a:ea typeface="Lato" panose="020F0502020204030203" pitchFamily="34" charset="0"/>
                <a:cs typeface="Lato" panose="020F0502020204030203" pitchFamily="34" charset="0"/>
              </a:rPr>
              <a:t> </a:t>
            </a:r>
            <a:r>
              <a:rPr lang="fr-FR" dirty="0">
                <a:solidFill>
                  <a:schemeClr val="bg1"/>
                </a:solidFill>
                <a:latin typeface="Lato" panose="020F0502020204030203" pitchFamily="34" charset="0"/>
                <a:ea typeface="Lato" panose="020F0502020204030203" pitchFamily="34" charset="0"/>
                <a:cs typeface="Lato" panose="020F0502020204030203" pitchFamily="34" charset="0"/>
              </a:rPr>
              <a:t>cotisation foncière des entreprises </a:t>
            </a:r>
          </a:p>
          <a:p>
            <a:endParaRPr lang="fr-FR" dirty="0"/>
          </a:p>
          <a:p>
            <a:endParaRPr lang="fr-FR" dirty="0"/>
          </a:p>
        </p:txBody>
      </p:sp>
      <p:sp>
        <p:nvSpPr>
          <p:cNvPr id="18" name="ZoneTexte 17">
            <a:extLst>
              <a:ext uri="{FF2B5EF4-FFF2-40B4-BE49-F238E27FC236}">
                <a16:creationId xmlns:a16="http://schemas.microsoft.com/office/drawing/2014/main" id="{0C306EB1-E43D-1B72-A922-968C56E3BAFF}"/>
              </a:ext>
            </a:extLst>
          </p:cNvPr>
          <p:cNvSpPr txBox="1"/>
          <p:nvPr/>
        </p:nvSpPr>
        <p:spPr>
          <a:xfrm>
            <a:off x="257054" y="1158287"/>
            <a:ext cx="3101951" cy="1815882"/>
          </a:xfrm>
          <a:prstGeom prst="rect">
            <a:avLst/>
          </a:prstGeom>
          <a:noFill/>
        </p:spPr>
        <p:txBody>
          <a:bodyPr wrap="square" rtlCol="0">
            <a:spAutoFit/>
          </a:bodyPr>
          <a:lstStyle/>
          <a:p>
            <a:r>
              <a:rPr lang="fr-FR" sz="1600" dirty="0">
                <a:latin typeface="Lato" panose="020F0502020204030203" pitchFamily="34" charset="0"/>
                <a:ea typeface="Lato" panose="020F0502020204030203" pitchFamily="34" charset="0"/>
                <a:cs typeface="Lato" panose="020F0502020204030203" pitchFamily="34" charset="0"/>
              </a:rPr>
              <a:t>Cette augmentation a eu lieu pour financer la tranche 2 du déploiement de la fibre, comme en 2017 pour la tranche 1. </a:t>
            </a:r>
          </a:p>
          <a:p>
            <a:endParaRPr lang="fr-FR" sz="1600" dirty="0">
              <a:latin typeface="Lato" panose="020F0502020204030203" pitchFamily="34" charset="0"/>
              <a:ea typeface="Lato" panose="020F0502020204030203" pitchFamily="34" charset="0"/>
              <a:cs typeface="Lato" panose="020F0502020204030203" pitchFamily="34" charset="0"/>
            </a:endParaRPr>
          </a:p>
          <a:p>
            <a:r>
              <a:rPr lang="fr-FR" sz="1600" dirty="0">
                <a:latin typeface="Lato" panose="020F0502020204030203" pitchFamily="34" charset="0"/>
                <a:ea typeface="Lato" panose="020F0502020204030203" pitchFamily="34" charset="0"/>
                <a:cs typeface="Lato" panose="020F0502020204030203" pitchFamily="34" charset="0"/>
              </a:rPr>
              <a:t>Rappel du montant total d’investissement : 2 775 M€</a:t>
            </a:r>
          </a:p>
        </p:txBody>
      </p:sp>
      <p:sp>
        <p:nvSpPr>
          <p:cNvPr id="2" name="ZoneTexte 1">
            <a:extLst>
              <a:ext uri="{FF2B5EF4-FFF2-40B4-BE49-F238E27FC236}">
                <a16:creationId xmlns:a16="http://schemas.microsoft.com/office/drawing/2014/main" id="{C0710D3B-1C2A-0AA0-654F-398DDA039F1E}"/>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14 – Rapport d’activité 2022 – CCCPS Cœur de Drôme</a:t>
            </a:r>
          </a:p>
        </p:txBody>
      </p:sp>
    </p:spTree>
    <p:extLst>
      <p:ext uri="{BB962C8B-B14F-4D97-AF65-F5344CB8AC3E}">
        <p14:creationId xmlns:p14="http://schemas.microsoft.com/office/powerpoint/2010/main" val="2515771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9B8BBDE-8879-C45D-5F10-5137339422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493"/>
          <a:stretch/>
        </p:blipFill>
        <p:spPr>
          <a:xfrm flipH="1">
            <a:off x="3923928" y="-330"/>
            <a:ext cx="5220072" cy="6273647"/>
          </a:xfrm>
          <a:prstGeom prst="rect">
            <a:avLst/>
          </a:prstGeom>
        </p:spPr>
      </p:pic>
      <p:sp>
        <p:nvSpPr>
          <p:cNvPr id="4" name="Titre 1">
            <a:extLst>
              <a:ext uri="{FF2B5EF4-FFF2-40B4-BE49-F238E27FC236}">
                <a16:creationId xmlns:a16="http://schemas.microsoft.com/office/drawing/2014/main" id="{8868D79B-B490-703C-55EB-A7598D534891}"/>
              </a:ext>
            </a:extLst>
          </p:cNvPr>
          <p:cNvSpPr txBox="1">
            <a:spLocks/>
          </p:cNvSpPr>
          <p:nvPr/>
        </p:nvSpPr>
        <p:spPr>
          <a:xfrm>
            <a:off x="237286" y="388963"/>
            <a:ext cx="8229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3200" dirty="0">
                <a:solidFill>
                  <a:srgbClr val="00596C"/>
                </a:solidFill>
                <a:latin typeface="Interstate" pitchFamily="50" charset="0"/>
              </a:rPr>
              <a:t>COMMANDE PUBLIQUE</a:t>
            </a:r>
            <a:r>
              <a:rPr lang="fr-FR" sz="2000" dirty="0">
                <a:solidFill>
                  <a:srgbClr val="00596C"/>
                </a:solidFill>
              </a:rPr>
              <a:t>					</a:t>
            </a:r>
          </a:p>
        </p:txBody>
      </p:sp>
      <p:cxnSp>
        <p:nvCxnSpPr>
          <p:cNvPr id="5" name="Connecteur droit 4">
            <a:extLst>
              <a:ext uri="{FF2B5EF4-FFF2-40B4-BE49-F238E27FC236}">
                <a16:creationId xmlns:a16="http://schemas.microsoft.com/office/drawing/2014/main" id="{8F7BA6C0-4FAD-8933-D0F2-3F1C6496B7A6}"/>
              </a:ext>
            </a:extLst>
          </p:cNvPr>
          <p:cNvCxnSpPr>
            <a:cxnSpLocks/>
          </p:cNvCxnSpPr>
          <p:nvPr/>
        </p:nvCxnSpPr>
        <p:spPr>
          <a:xfrm>
            <a:off x="416224" y="1052736"/>
            <a:ext cx="4515816"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9C7DEA40-2A3E-6BA2-B79A-17C34D4484DD}"/>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sp>
        <p:nvSpPr>
          <p:cNvPr id="14" name="Rectangle : coins arrondis 13">
            <a:extLst>
              <a:ext uri="{FF2B5EF4-FFF2-40B4-BE49-F238E27FC236}">
                <a16:creationId xmlns:a16="http://schemas.microsoft.com/office/drawing/2014/main" id="{943B29E0-A8D1-525F-4EDB-7F33CFCAD7C6}"/>
              </a:ext>
            </a:extLst>
          </p:cNvPr>
          <p:cNvSpPr/>
          <p:nvPr/>
        </p:nvSpPr>
        <p:spPr>
          <a:xfrm>
            <a:off x="416224" y="2136666"/>
            <a:ext cx="5570703" cy="1508358"/>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 name="Connecteur droit 14">
            <a:extLst>
              <a:ext uri="{FF2B5EF4-FFF2-40B4-BE49-F238E27FC236}">
                <a16:creationId xmlns:a16="http://schemas.microsoft.com/office/drawing/2014/main" id="{D964FE61-8BC4-2F96-944A-2F6601AA0849}"/>
              </a:ext>
            </a:extLst>
          </p:cNvPr>
          <p:cNvCxnSpPr>
            <a:cxnSpLocks/>
          </p:cNvCxnSpPr>
          <p:nvPr/>
        </p:nvCxnSpPr>
        <p:spPr>
          <a:xfrm>
            <a:off x="683568" y="2303591"/>
            <a:ext cx="5112568"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16" name="Titre 1">
            <a:extLst>
              <a:ext uri="{FF2B5EF4-FFF2-40B4-BE49-F238E27FC236}">
                <a16:creationId xmlns:a16="http://schemas.microsoft.com/office/drawing/2014/main" id="{94B98937-479B-D3CC-53A2-029F84B57338}"/>
              </a:ext>
            </a:extLst>
          </p:cNvPr>
          <p:cNvSpPr txBox="1">
            <a:spLocks/>
          </p:cNvSpPr>
          <p:nvPr/>
        </p:nvSpPr>
        <p:spPr>
          <a:xfrm>
            <a:off x="514319" y="1593934"/>
            <a:ext cx="5731825" cy="634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2400" b="1" cap="all" dirty="0">
                <a:solidFill>
                  <a:srgbClr val="D29F13"/>
                </a:solidFill>
                <a:latin typeface="Lato" panose="020F0502020204030203" pitchFamily="34" charset="0"/>
                <a:ea typeface="Lato" panose="020F0502020204030203" pitchFamily="34" charset="0"/>
                <a:cs typeface="Lato" panose="020F0502020204030203" pitchFamily="34" charset="0"/>
              </a:rPr>
              <a:t>75 000 €</a:t>
            </a:r>
          </a:p>
        </p:txBody>
      </p:sp>
      <p:sp>
        <p:nvSpPr>
          <p:cNvPr id="3" name="Rectangle 2">
            <a:extLst>
              <a:ext uri="{FF2B5EF4-FFF2-40B4-BE49-F238E27FC236}">
                <a16:creationId xmlns:a16="http://schemas.microsoft.com/office/drawing/2014/main" id="{2FF43B9E-6FF1-EA48-8681-D1EB80C13F8E}"/>
              </a:ext>
            </a:extLst>
          </p:cNvPr>
          <p:cNvSpPr/>
          <p:nvPr/>
        </p:nvSpPr>
        <p:spPr>
          <a:xfrm>
            <a:off x="293498" y="1220038"/>
            <a:ext cx="7549382" cy="369332"/>
          </a:xfrm>
          <a:prstGeom prst="rect">
            <a:avLst/>
          </a:prstGeom>
        </p:spPr>
        <p:txBody>
          <a:bodyPr wrap="square">
            <a:spAutoFit/>
          </a:bodyPr>
          <a:lstStyle/>
          <a:p>
            <a:pPr lvl="0">
              <a:spcAft>
                <a:spcPts val="0"/>
              </a:spcAft>
            </a:pPr>
            <a:r>
              <a:rPr lang="fr-FR" dirty="0">
                <a:latin typeface="Lato" panose="020F0502020204030203" pitchFamily="34" charset="0"/>
                <a:ea typeface="Lato" panose="020F0502020204030203" pitchFamily="34" charset="0"/>
                <a:cs typeface="Lato" panose="020F0502020204030203" pitchFamily="34" charset="0"/>
              </a:rPr>
              <a:t>La commande publique s’est élevée à près de </a:t>
            </a:r>
            <a:r>
              <a:rPr lang="fr-FR" b="1" dirty="0">
                <a:solidFill>
                  <a:srgbClr val="00596C"/>
                </a:solidFill>
                <a:latin typeface="Lato" panose="020F0502020204030203" pitchFamily="34" charset="0"/>
                <a:ea typeface="Lato" panose="020F0502020204030203" pitchFamily="34" charset="0"/>
                <a:cs typeface="Lato" panose="020F0502020204030203" pitchFamily="34" charset="0"/>
              </a:rPr>
              <a:t>1 600 000 €</a:t>
            </a:r>
            <a:r>
              <a:rPr lang="fr-FR" dirty="0">
                <a:solidFill>
                  <a:srgbClr val="00596C"/>
                </a:solidFill>
                <a:latin typeface="Lato" panose="020F0502020204030203" pitchFamily="34" charset="0"/>
                <a:ea typeface="Lato" panose="020F0502020204030203" pitchFamily="34" charset="0"/>
                <a:cs typeface="Lato" panose="020F0502020204030203" pitchFamily="34" charset="0"/>
              </a:rPr>
              <a:t> </a:t>
            </a:r>
            <a:r>
              <a:rPr lang="fr-FR" dirty="0">
                <a:latin typeface="Lato" panose="020F0502020204030203" pitchFamily="34" charset="0"/>
                <a:ea typeface="Lato" panose="020F0502020204030203" pitchFamily="34" charset="0"/>
                <a:cs typeface="Lato" panose="020F0502020204030203" pitchFamily="34" charset="0"/>
              </a:rPr>
              <a:t>en 2022</a:t>
            </a:r>
            <a:r>
              <a:rPr lang="fr-FR" sz="1600" dirty="0">
                <a:latin typeface="Lato" panose="020F0502020204030203" pitchFamily="34" charset="0"/>
                <a:ea typeface="Lato" panose="020F0502020204030203" pitchFamily="34" charset="0"/>
                <a:cs typeface="Lato" panose="020F0502020204030203" pitchFamily="34" charset="0"/>
              </a:rPr>
              <a:t>.</a:t>
            </a:r>
          </a:p>
        </p:txBody>
      </p:sp>
      <p:sp>
        <p:nvSpPr>
          <p:cNvPr id="6" name="ZoneTexte 5">
            <a:extLst>
              <a:ext uri="{FF2B5EF4-FFF2-40B4-BE49-F238E27FC236}">
                <a16:creationId xmlns:a16="http://schemas.microsoft.com/office/drawing/2014/main" id="{A5D73A41-F11D-9E81-6371-49BFEE82EB5F}"/>
              </a:ext>
            </a:extLst>
          </p:cNvPr>
          <p:cNvSpPr txBox="1"/>
          <p:nvPr/>
        </p:nvSpPr>
        <p:spPr>
          <a:xfrm>
            <a:off x="556487" y="2372687"/>
            <a:ext cx="5385568" cy="1077218"/>
          </a:xfrm>
          <a:prstGeom prst="rect">
            <a:avLst/>
          </a:prstGeom>
          <a:noFill/>
        </p:spPr>
        <p:txBody>
          <a:bodyPr wrap="square" rtlCol="0">
            <a:spAutoFit/>
          </a:bodyPr>
          <a:lstStyle/>
          <a:p>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Fourniture et mise en service de panneaux photovoltaïques sur les équipements de la CCCPS (siège de la collectivité, piscine à Crest, vestiaires du foot à Saillans et crèche à Aouste-sur-Sye).</a:t>
            </a:r>
          </a:p>
        </p:txBody>
      </p:sp>
      <p:sp>
        <p:nvSpPr>
          <p:cNvPr id="20" name="Rectangle : coins arrondis 19">
            <a:extLst>
              <a:ext uri="{FF2B5EF4-FFF2-40B4-BE49-F238E27FC236}">
                <a16:creationId xmlns:a16="http://schemas.microsoft.com/office/drawing/2014/main" id="{6BE85EE5-CF52-27ED-4B64-3F10A64CC5C3}"/>
              </a:ext>
            </a:extLst>
          </p:cNvPr>
          <p:cNvSpPr/>
          <p:nvPr/>
        </p:nvSpPr>
        <p:spPr>
          <a:xfrm>
            <a:off x="478799" y="4179958"/>
            <a:ext cx="5570703" cy="977233"/>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1" name="Connecteur droit 20">
            <a:extLst>
              <a:ext uri="{FF2B5EF4-FFF2-40B4-BE49-F238E27FC236}">
                <a16:creationId xmlns:a16="http://schemas.microsoft.com/office/drawing/2014/main" id="{BCF5FB89-6710-40AA-B3A1-D492F32195F7}"/>
              </a:ext>
            </a:extLst>
          </p:cNvPr>
          <p:cNvCxnSpPr>
            <a:cxnSpLocks/>
          </p:cNvCxnSpPr>
          <p:nvPr/>
        </p:nvCxnSpPr>
        <p:spPr>
          <a:xfrm>
            <a:off x="746143" y="4346883"/>
            <a:ext cx="5112568"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23" name="Titre 1">
            <a:extLst>
              <a:ext uri="{FF2B5EF4-FFF2-40B4-BE49-F238E27FC236}">
                <a16:creationId xmlns:a16="http://schemas.microsoft.com/office/drawing/2014/main" id="{501CC2DB-655A-EFC0-B467-1BC5CC7B3049}"/>
              </a:ext>
            </a:extLst>
          </p:cNvPr>
          <p:cNvSpPr txBox="1">
            <a:spLocks/>
          </p:cNvSpPr>
          <p:nvPr/>
        </p:nvSpPr>
        <p:spPr>
          <a:xfrm>
            <a:off x="576894" y="3637226"/>
            <a:ext cx="5731825" cy="634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2400" b="1" cap="all" dirty="0">
                <a:solidFill>
                  <a:srgbClr val="D29F13"/>
                </a:solidFill>
                <a:latin typeface="Lato" panose="020F0502020204030203" pitchFamily="34" charset="0"/>
                <a:ea typeface="Lato" panose="020F0502020204030203" pitchFamily="34" charset="0"/>
                <a:cs typeface="Lato" panose="020F0502020204030203" pitchFamily="34" charset="0"/>
              </a:rPr>
              <a:t>234 000 €</a:t>
            </a:r>
          </a:p>
        </p:txBody>
      </p:sp>
      <p:sp>
        <p:nvSpPr>
          <p:cNvPr id="24" name="ZoneTexte 23">
            <a:extLst>
              <a:ext uri="{FF2B5EF4-FFF2-40B4-BE49-F238E27FC236}">
                <a16:creationId xmlns:a16="http://schemas.microsoft.com/office/drawing/2014/main" id="{DC2F0201-BDEE-B895-F07C-20828BEF5665}"/>
              </a:ext>
            </a:extLst>
          </p:cNvPr>
          <p:cNvSpPr txBox="1"/>
          <p:nvPr/>
        </p:nvSpPr>
        <p:spPr>
          <a:xfrm>
            <a:off x="609643" y="4400625"/>
            <a:ext cx="5385568" cy="584775"/>
          </a:xfrm>
          <a:prstGeom prst="rect">
            <a:avLst/>
          </a:prstGeom>
          <a:noFill/>
        </p:spPr>
        <p:txBody>
          <a:bodyPr wrap="square" rtlCol="0">
            <a:spAutoFit/>
          </a:bodyPr>
          <a:lstStyle/>
          <a:p>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Renouvellement pour 3 ans du marché public d’entretien ménager des bâtiments sportifs, culturels et économiques.</a:t>
            </a:r>
          </a:p>
        </p:txBody>
      </p:sp>
      <p:sp>
        <p:nvSpPr>
          <p:cNvPr id="2" name="ZoneTexte 1">
            <a:extLst>
              <a:ext uri="{FF2B5EF4-FFF2-40B4-BE49-F238E27FC236}">
                <a16:creationId xmlns:a16="http://schemas.microsoft.com/office/drawing/2014/main" id="{F42E0656-B422-01C6-B304-C7DEF39F3F69}"/>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15 – Rapport d’activité 2022 – CCCPS Cœur de Drôme</a:t>
            </a:r>
          </a:p>
        </p:txBody>
      </p:sp>
    </p:spTree>
    <p:extLst>
      <p:ext uri="{BB962C8B-B14F-4D97-AF65-F5344CB8AC3E}">
        <p14:creationId xmlns:p14="http://schemas.microsoft.com/office/powerpoint/2010/main" val="1199785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1874B4-2EBB-0F35-0194-491E51B2178D}"/>
              </a:ext>
            </a:extLst>
          </p:cNvPr>
          <p:cNvSpPr/>
          <p:nvPr/>
        </p:nvSpPr>
        <p:spPr>
          <a:xfrm>
            <a:off x="0" y="0"/>
            <a:ext cx="9144000" cy="6858000"/>
          </a:xfrm>
          <a:prstGeom prst="rect">
            <a:avLst/>
          </a:prstGeom>
          <a:solidFill>
            <a:srgbClr val="0059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8191"/>
              </a:solidFill>
            </a:endParaRPr>
          </a:p>
        </p:txBody>
      </p:sp>
      <p:pic>
        <p:nvPicPr>
          <p:cNvPr id="11" name="Image 10">
            <a:extLst>
              <a:ext uri="{FF2B5EF4-FFF2-40B4-BE49-F238E27FC236}">
                <a16:creationId xmlns:a16="http://schemas.microsoft.com/office/drawing/2014/main" id="{1F29561E-B73C-FB0D-7970-DE10AD69F0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493"/>
          <a:stretch/>
        </p:blipFill>
        <p:spPr>
          <a:xfrm flipH="1">
            <a:off x="3923928" y="-330"/>
            <a:ext cx="5220072" cy="6273647"/>
          </a:xfrm>
          <a:prstGeom prst="rect">
            <a:avLst/>
          </a:prstGeom>
        </p:spPr>
      </p:pic>
      <p:sp>
        <p:nvSpPr>
          <p:cNvPr id="4" name="Titre 1">
            <a:extLst>
              <a:ext uri="{FF2B5EF4-FFF2-40B4-BE49-F238E27FC236}">
                <a16:creationId xmlns:a16="http://schemas.microsoft.com/office/drawing/2014/main" id="{F09061E1-0595-AEA8-6624-626694192C1B}"/>
              </a:ext>
            </a:extLst>
          </p:cNvPr>
          <p:cNvSpPr txBox="1">
            <a:spLocks/>
          </p:cNvSpPr>
          <p:nvPr/>
        </p:nvSpPr>
        <p:spPr>
          <a:xfrm>
            <a:off x="287524" y="4594655"/>
            <a:ext cx="7272808"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4000" dirty="0">
                <a:solidFill>
                  <a:srgbClr val="D29F13"/>
                </a:solidFill>
              </a:rPr>
              <a:t>DÉVELOPPEMENT &amp; AMÉNAGEMENT DURABLE </a:t>
            </a:r>
            <a:endParaRPr lang="fr-FR" sz="1600" dirty="0">
              <a:solidFill>
                <a:srgbClr val="D29F13"/>
              </a:solidFill>
            </a:endParaRPr>
          </a:p>
        </p:txBody>
      </p:sp>
      <p:cxnSp>
        <p:nvCxnSpPr>
          <p:cNvPr id="7" name="Connecteur droit 6">
            <a:extLst>
              <a:ext uri="{FF2B5EF4-FFF2-40B4-BE49-F238E27FC236}">
                <a16:creationId xmlns:a16="http://schemas.microsoft.com/office/drawing/2014/main" id="{38CF9225-032A-758C-94B1-8386D3D67640}"/>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55A93741-87F4-97C6-5C88-AC8487843A8B}"/>
              </a:ext>
            </a:extLst>
          </p:cNvPr>
          <p:cNvSpPr txBox="1"/>
          <p:nvPr/>
        </p:nvSpPr>
        <p:spPr>
          <a:xfrm>
            <a:off x="4788024" y="6381329"/>
            <a:ext cx="4355976" cy="276999"/>
          </a:xfrm>
          <a:prstGeom prst="rect">
            <a:avLst/>
          </a:prstGeom>
          <a:noFill/>
        </p:spPr>
        <p:txBody>
          <a:bodyPr wrap="square" rtlCol="0">
            <a:spAutoFit/>
          </a:bodyPr>
          <a:lstStyle/>
          <a:p>
            <a:r>
              <a:rPr lang="fr-FR" sz="12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Page 16 – Rapport d’activité 2022 – CCCPS Cœur de Drôme</a:t>
            </a:r>
          </a:p>
        </p:txBody>
      </p:sp>
    </p:spTree>
    <p:extLst>
      <p:ext uri="{BB962C8B-B14F-4D97-AF65-F5344CB8AC3E}">
        <p14:creationId xmlns:p14="http://schemas.microsoft.com/office/powerpoint/2010/main" val="387820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9B8BBDE-8879-C45D-5F10-5137339422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493"/>
          <a:stretch/>
        </p:blipFill>
        <p:spPr>
          <a:xfrm flipH="1">
            <a:off x="3923928" y="-330"/>
            <a:ext cx="5220072" cy="6273647"/>
          </a:xfrm>
          <a:prstGeom prst="rect">
            <a:avLst/>
          </a:prstGeom>
        </p:spPr>
      </p:pic>
      <p:sp>
        <p:nvSpPr>
          <p:cNvPr id="4" name="Titre 1">
            <a:extLst>
              <a:ext uri="{FF2B5EF4-FFF2-40B4-BE49-F238E27FC236}">
                <a16:creationId xmlns:a16="http://schemas.microsoft.com/office/drawing/2014/main" id="{8868D79B-B490-703C-55EB-A7598D534891}"/>
              </a:ext>
            </a:extLst>
          </p:cNvPr>
          <p:cNvSpPr txBox="1">
            <a:spLocks/>
          </p:cNvSpPr>
          <p:nvPr/>
        </p:nvSpPr>
        <p:spPr>
          <a:xfrm>
            <a:off x="237286" y="388963"/>
            <a:ext cx="8229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3200" dirty="0">
                <a:solidFill>
                  <a:srgbClr val="00596C"/>
                </a:solidFill>
                <a:latin typeface="Interstate" pitchFamily="50" charset="0"/>
              </a:rPr>
              <a:t>AMÉNAGEMENT &amp; HABITAT</a:t>
            </a:r>
          </a:p>
          <a:p>
            <a:r>
              <a:rPr lang="fr-FR" sz="2000" dirty="0">
                <a:solidFill>
                  <a:srgbClr val="00596C"/>
                </a:solidFill>
              </a:rPr>
              <a:t>					</a:t>
            </a:r>
          </a:p>
        </p:txBody>
      </p:sp>
      <p:cxnSp>
        <p:nvCxnSpPr>
          <p:cNvPr id="5" name="Connecteur droit 4">
            <a:extLst>
              <a:ext uri="{FF2B5EF4-FFF2-40B4-BE49-F238E27FC236}">
                <a16:creationId xmlns:a16="http://schemas.microsoft.com/office/drawing/2014/main" id="{8F7BA6C0-4FAD-8933-D0F2-3F1C6496B7A6}"/>
              </a:ext>
            </a:extLst>
          </p:cNvPr>
          <p:cNvCxnSpPr>
            <a:cxnSpLocks/>
          </p:cNvCxnSpPr>
          <p:nvPr/>
        </p:nvCxnSpPr>
        <p:spPr>
          <a:xfrm>
            <a:off x="416224" y="1052736"/>
            <a:ext cx="5379912"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9C7DEA40-2A3E-6BA2-B79A-17C34D4484DD}"/>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FF43B9E-6FF1-EA48-8681-D1EB80C13F8E}"/>
              </a:ext>
            </a:extLst>
          </p:cNvPr>
          <p:cNvSpPr/>
          <p:nvPr/>
        </p:nvSpPr>
        <p:spPr>
          <a:xfrm>
            <a:off x="297177" y="1156203"/>
            <a:ext cx="8586544" cy="1077218"/>
          </a:xfrm>
          <a:prstGeom prst="rect">
            <a:avLst/>
          </a:prstGeom>
        </p:spPr>
        <p:txBody>
          <a:bodyPr wrap="square">
            <a:spAutoFit/>
          </a:bodyPr>
          <a:lstStyle/>
          <a:p>
            <a:pPr algn="just"/>
            <a:r>
              <a:rPr lang="fr-FR" sz="1600" dirty="0">
                <a:latin typeface="Lato" panose="020F0502020204030203" pitchFamily="34" charset="0"/>
                <a:ea typeface="Lato" panose="020F0502020204030203" pitchFamily="34" charset="0"/>
                <a:cs typeface="Lato" panose="020F0502020204030203" pitchFamily="34" charset="0"/>
              </a:rPr>
              <a:t>Promouvoir un cadre de vie de qualité, permettre à tous de vivre dans un logement digne et accessible, soutenir la création de logements sociaux, favoriser la qualité architecturale et environnementale des projets d’aménagement portés par les communes, voici quelques-unes des convictions qui ont guidé les projets de l’intercommunalité en 2022.</a:t>
            </a:r>
          </a:p>
        </p:txBody>
      </p:sp>
      <p:sp>
        <p:nvSpPr>
          <p:cNvPr id="20" name="Rectangle : coins arrondis 19">
            <a:extLst>
              <a:ext uri="{FF2B5EF4-FFF2-40B4-BE49-F238E27FC236}">
                <a16:creationId xmlns:a16="http://schemas.microsoft.com/office/drawing/2014/main" id="{6BE85EE5-CF52-27ED-4B64-3F10A64CC5C3}"/>
              </a:ext>
            </a:extLst>
          </p:cNvPr>
          <p:cNvSpPr/>
          <p:nvPr/>
        </p:nvSpPr>
        <p:spPr>
          <a:xfrm>
            <a:off x="5220072" y="2380831"/>
            <a:ext cx="3520132" cy="3449264"/>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65E645E4-9D93-8559-7766-3699F988AEBE}"/>
              </a:ext>
            </a:extLst>
          </p:cNvPr>
          <p:cNvSpPr txBox="1"/>
          <p:nvPr/>
        </p:nvSpPr>
        <p:spPr>
          <a:xfrm>
            <a:off x="297177" y="2335374"/>
            <a:ext cx="3985952" cy="523220"/>
          </a:xfrm>
          <a:prstGeom prst="rect">
            <a:avLst/>
          </a:prstGeom>
          <a:noFill/>
        </p:spPr>
        <p:txBody>
          <a:bodyPr wrap="square" rtlCol="0">
            <a:spAutoFit/>
          </a:bodyPr>
          <a:lstStyle/>
          <a:p>
            <a:r>
              <a:rPr lang="fr-FR" sz="2800" b="1" dirty="0">
                <a:solidFill>
                  <a:srgbClr val="D29F13"/>
                </a:solidFill>
                <a:latin typeface="Co Text Lt" panose="020B0503060202020204" pitchFamily="34" charset="0"/>
              </a:rPr>
              <a:t>Missions principales  </a:t>
            </a:r>
          </a:p>
        </p:txBody>
      </p:sp>
      <p:sp>
        <p:nvSpPr>
          <p:cNvPr id="9" name="ZoneTexte 8">
            <a:extLst>
              <a:ext uri="{FF2B5EF4-FFF2-40B4-BE49-F238E27FC236}">
                <a16:creationId xmlns:a16="http://schemas.microsoft.com/office/drawing/2014/main" id="{360CD48F-32C9-F910-7B33-A163B404F187}"/>
              </a:ext>
            </a:extLst>
          </p:cNvPr>
          <p:cNvSpPr txBox="1"/>
          <p:nvPr/>
        </p:nvSpPr>
        <p:spPr>
          <a:xfrm>
            <a:off x="329597" y="2851368"/>
            <a:ext cx="4574718" cy="3139321"/>
          </a:xfrm>
          <a:prstGeom prst="rect">
            <a:avLst/>
          </a:prstGeom>
          <a:noFill/>
        </p:spPr>
        <p:txBody>
          <a:bodyPr wrap="square" rtlCol="0">
            <a:spAutoFit/>
          </a:bodyPr>
          <a:lstStyle/>
          <a:p>
            <a:pPr marL="285750" indent="-285750" algn="just">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Aménager et planifier l’espace à l’horizon 2040 à travers le projet de SCoT porté par le Syndicat Mixte et auquel la CCCPS participe activement aux côtés de la CCVD.</a:t>
            </a:r>
          </a:p>
          <a:p>
            <a:pPr marL="285750" indent="-285750" algn="just">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Élaborer et animer une politique de l’habitat.</a:t>
            </a:r>
          </a:p>
          <a:p>
            <a:pPr marL="285750" indent="-285750" algn="just">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Soutenir financièrement la production de logements locatifs sociaux dans les communes.</a:t>
            </a:r>
          </a:p>
          <a:p>
            <a:pPr marL="285750" indent="-285750" algn="just">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Promouvoir la qualité architecturale et environnementale  des projets en soutenant financièrement l’accompagnement des communes par le Conseil d’Architecture, d’Urbanisme et d’Environnement.</a:t>
            </a:r>
          </a:p>
        </p:txBody>
      </p:sp>
      <p:sp>
        <p:nvSpPr>
          <p:cNvPr id="26" name="ZoneTexte 25">
            <a:extLst>
              <a:ext uri="{FF2B5EF4-FFF2-40B4-BE49-F238E27FC236}">
                <a16:creationId xmlns:a16="http://schemas.microsoft.com/office/drawing/2014/main" id="{D21F4150-4AFB-F3C8-454C-E6C9A7F44D8A}"/>
              </a:ext>
            </a:extLst>
          </p:cNvPr>
          <p:cNvSpPr txBox="1"/>
          <p:nvPr/>
        </p:nvSpPr>
        <p:spPr>
          <a:xfrm>
            <a:off x="5372350" y="2780928"/>
            <a:ext cx="3218608" cy="2646878"/>
          </a:xfrm>
          <a:prstGeom prst="rect">
            <a:avLst/>
          </a:prstGeom>
          <a:noFill/>
        </p:spPr>
        <p:txBody>
          <a:bodyPr wrap="square" rtlCol="0">
            <a:spAutoFit/>
          </a:bodyPr>
          <a:lstStyle/>
          <a:p>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14 000 euros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versés ou attribués à des bailleurs sociaux pour la production de logements sociaux, correspondant à la création de 12 logements sociaux </a:t>
            </a:r>
          </a:p>
          <a:p>
            <a:endParaRPr lang="fr-FR" dirty="0">
              <a:latin typeface="Lato" panose="020F0502020204030203" pitchFamily="34" charset="0"/>
              <a:ea typeface="Lato" panose="020F0502020204030203" pitchFamily="34" charset="0"/>
              <a:cs typeface="Lato" panose="020F0502020204030203" pitchFamily="34" charset="0"/>
            </a:endParaRPr>
          </a:p>
          <a:p>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8 réunions de concertation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avec les élus et les professionnels pour élaborer le Programme Local de l’Habitat</a:t>
            </a:r>
          </a:p>
        </p:txBody>
      </p:sp>
      <p:cxnSp>
        <p:nvCxnSpPr>
          <p:cNvPr id="27" name="Connecteur droit 26">
            <a:extLst>
              <a:ext uri="{FF2B5EF4-FFF2-40B4-BE49-F238E27FC236}">
                <a16:creationId xmlns:a16="http://schemas.microsoft.com/office/drawing/2014/main" id="{D6DE5CE4-59F9-0C89-44D5-9D0D5AD17F02}"/>
              </a:ext>
            </a:extLst>
          </p:cNvPr>
          <p:cNvCxnSpPr>
            <a:cxnSpLocks/>
          </p:cNvCxnSpPr>
          <p:nvPr/>
        </p:nvCxnSpPr>
        <p:spPr>
          <a:xfrm>
            <a:off x="5508104" y="2564904"/>
            <a:ext cx="2952328"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9FFA6182-0624-B1F7-A43C-F03F208A7E66}"/>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17 – Rapport d’activité 2022 – CCCPS Cœur de Drôme</a:t>
            </a:r>
          </a:p>
        </p:txBody>
      </p:sp>
    </p:spTree>
    <p:extLst>
      <p:ext uri="{BB962C8B-B14F-4D97-AF65-F5344CB8AC3E}">
        <p14:creationId xmlns:p14="http://schemas.microsoft.com/office/powerpoint/2010/main" val="1652098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9B8BBDE-8879-C45D-5F10-5137339422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493"/>
          <a:stretch/>
        </p:blipFill>
        <p:spPr>
          <a:xfrm flipH="1">
            <a:off x="3923928" y="-330"/>
            <a:ext cx="5220072" cy="6273647"/>
          </a:xfrm>
          <a:prstGeom prst="rect">
            <a:avLst/>
          </a:prstGeom>
        </p:spPr>
      </p:pic>
      <p:cxnSp>
        <p:nvCxnSpPr>
          <p:cNvPr id="12" name="Connecteur droit 11">
            <a:extLst>
              <a:ext uri="{FF2B5EF4-FFF2-40B4-BE49-F238E27FC236}">
                <a16:creationId xmlns:a16="http://schemas.microsoft.com/office/drawing/2014/main" id="{9C7DEA40-2A3E-6BA2-B79A-17C34D4484DD}"/>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sp>
        <p:nvSpPr>
          <p:cNvPr id="6" name="Rectangle : coins arrondis 5">
            <a:extLst>
              <a:ext uri="{FF2B5EF4-FFF2-40B4-BE49-F238E27FC236}">
                <a16:creationId xmlns:a16="http://schemas.microsoft.com/office/drawing/2014/main" id="{DEFD866E-C1A1-9F87-E3A4-46E0A6676A97}"/>
              </a:ext>
            </a:extLst>
          </p:cNvPr>
          <p:cNvSpPr/>
          <p:nvPr/>
        </p:nvSpPr>
        <p:spPr>
          <a:xfrm>
            <a:off x="115866" y="1477232"/>
            <a:ext cx="2871958" cy="4760078"/>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1870B802-F421-8F39-1EEC-BF4AEEAF7976}"/>
              </a:ext>
            </a:extLst>
          </p:cNvPr>
          <p:cNvSpPr/>
          <p:nvPr/>
        </p:nvSpPr>
        <p:spPr>
          <a:xfrm>
            <a:off x="215376" y="3501008"/>
            <a:ext cx="2700440" cy="2693045"/>
          </a:xfrm>
          <a:prstGeom prst="rect">
            <a:avLst/>
          </a:prstGeom>
        </p:spPr>
        <p:txBody>
          <a:bodyPr wrap="square">
            <a:spAutoFit/>
          </a:bodyPr>
          <a:lstStyle/>
          <a:p>
            <a:pPr algn="just"/>
            <a:r>
              <a:rPr lang="fr-FR" sz="13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2022 a été consacrée à deux sujets à forts enjeux : l’élaboration du Document d’Objectifs et d’Orientations qui est la traduction réglementaire des orientations d’aménagement et de développement de ce document d‘urbanisme et la réalisation d’une étude sur les ressources disponibles et les besoins en eau, ressource qui conditionnera le développement du territoire sur les années à venir.   </a:t>
            </a:r>
          </a:p>
        </p:txBody>
      </p:sp>
      <p:sp>
        <p:nvSpPr>
          <p:cNvPr id="14" name="ZoneTexte 13">
            <a:extLst>
              <a:ext uri="{FF2B5EF4-FFF2-40B4-BE49-F238E27FC236}">
                <a16:creationId xmlns:a16="http://schemas.microsoft.com/office/drawing/2014/main" id="{33B3FA34-384A-BB76-2C1E-44CB3E82D4BF}"/>
              </a:ext>
            </a:extLst>
          </p:cNvPr>
          <p:cNvSpPr txBox="1"/>
          <p:nvPr/>
        </p:nvSpPr>
        <p:spPr>
          <a:xfrm>
            <a:off x="283501" y="2902465"/>
            <a:ext cx="2461540" cy="523220"/>
          </a:xfrm>
          <a:prstGeom prst="rect">
            <a:avLst/>
          </a:prstGeom>
          <a:noFill/>
        </p:spPr>
        <p:txBody>
          <a:bodyPr wrap="square" rtlCol="0">
            <a:spAutoFit/>
          </a:bodyPr>
          <a:lstStyle/>
          <a:p>
            <a:pPr algn="ctr"/>
            <a:r>
              <a:rPr lang="fr-FR" sz="1400" b="1" dirty="0">
                <a:solidFill>
                  <a:srgbClr val="D29F13"/>
                </a:solidFill>
                <a:latin typeface="Lato" panose="020F0502020204030203" pitchFamily="34" charset="0"/>
                <a:ea typeface="Lato" panose="020F0502020204030203" pitchFamily="34" charset="0"/>
                <a:cs typeface="Lato" panose="020F0502020204030203" pitchFamily="34" charset="0"/>
              </a:rPr>
              <a:t>UNE ANNÉE CHARGÉE POUR LE SCOT </a:t>
            </a:r>
          </a:p>
        </p:txBody>
      </p:sp>
      <p:cxnSp>
        <p:nvCxnSpPr>
          <p:cNvPr id="15" name="Connecteur droit 14">
            <a:extLst>
              <a:ext uri="{FF2B5EF4-FFF2-40B4-BE49-F238E27FC236}">
                <a16:creationId xmlns:a16="http://schemas.microsoft.com/office/drawing/2014/main" id="{DE336A7C-75D5-A585-4DAF-EEF9EB1CAFF4}"/>
              </a:ext>
            </a:extLst>
          </p:cNvPr>
          <p:cNvCxnSpPr>
            <a:cxnSpLocks/>
          </p:cNvCxnSpPr>
          <p:nvPr/>
        </p:nvCxnSpPr>
        <p:spPr>
          <a:xfrm>
            <a:off x="237286" y="3450666"/>
            <a:ext cx="2714674"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17" name="Rectangle : coins arrondis 16">
            <a:extLst>
              <a:ext uri="{FF2B5EF4-FFF2-40B4-BE49-F238E27FC236}">
                <a16:creationId xmlns:a16="http://schemas.microsoft.com/office/drawing/2014/main" id="{79C57A33-3F65-C573-B0D6-636E6BB19971}"/>
              </a:ext>
            </a:extLst>
          </p:cNvPr>
          <p:cNvSpPr/>
          <p:nvPr/>
        </p:nvSpPr>
        <p:spPr>
          <a:xfrm>
            <a:off x="3131840" y="1988840"/>
            <a:ext cx="2871958" cy="4248467"/>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ZoneTexte 20">
            <a:extLst>
              <a:ext uri="{FF2B5EF4-FFF2-40B4-BE49-F238E27FC236}">
                <a16:creationId xmlns:a16="http://schemas.microsoft.com/office/drawing/2014/main" id="{9029606D-F795-1BCD-D7E9-A37ED536093F}"/>
              </a:ext>
            </a:extLst>
          </p:cNvPr>
          <p:cNvSpPr txBox="1"/>
          <p:nvPr/>
        </p:nvSpPr>
        <p:spPr>
          <a:xfrm>
            <a:off x="3118572" y="2879922"/>
            <a:ext cx="2871958" cy="523220"/>
          </a:xfrm>
          <a:prstGeom prst="rect">
            <a:avLst/>
          </a:prstGeom>
          <a:noFill/>
        </p:spPr>
        <p:txBody>
          <a:bodyPr wrap="square" rtlCol="0">
            <a:spAutoFit/>
          </a:bodyPr>
          <a:lstStyle/>
          <a:p>
            <a:pPr algn="ctr"/>
            <a:r>
              <a:rPr lang="fr-FR" sz="1400" b="1" dirty="0">
                <a:solidFill>
                  <a:srgbClr val="D29F13"/>
                </a:solidFill>
                <a:latin typeface="Lato" panose="020F0502020204030203" pitchFamily="34" charset="0"/>
                <a:ea typeface="Lato" panose="020F0502020204030203" pitchFamily="34" charset="0"/>
                <a:cs typeface="Lato" panose="020F0502020204030203" pitchFamily="34" charset="0"/>
              </a:rPr>
              <a:t>POURSUITE DE L’ÉTUDE D’ÉLABORATION DU PLH</a:t>
            </a:r>
          </a:p>
        </p:txBody>
      </p:sp>
      <p:cxnSp>
        <p:nvCxnSpPr>
          <p:cNvPr id="22" name="Connecteur droit 21">
            <a:extLst>
              <a:ext uri="{FF2B5EF4-FFF2-40B4-BE49-F238E27FC236}">
                <a16:creationId xmlns:a16="http://schemas.microsoft.com/office/drawing/2014/main" id="{7C1932A1-2EEC-C506-6C1C-59D313D7C655}"/>
              </a:ext>
            </a:extLst>
          </p:cNvPr>
          <p:cNvCxnSpPr>
            <a:cxnSpLocks/>
          </p:cNvCxnSpPr>
          <p:nvPr/>
        </p:nvCxnSpPr>
        <p:spPr>
          <a:xfrm>
            <a:off x="3275856" y="3454858"/>
            <a:ext cx="2633007"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24" name="Rectangle : coins arrondis 23">
            <a:extLst>
              <a:ext uri="{FF2B5EF4-FFF2-40B4-BE49-F238E27FC236}">
                <a16:creationId xmlns:a16="http://schemas.microsoft.com/office/drawing/2014/main" id="{BEC8C35C-B5A6-3F90-DE84-4C468D15C87D}"/>
              </a:ext>
            </a:extLst>
          </p:cNvPr>
          <p:cNvSpPr/>
          <p:nvPr/>
        </p:nvSpPr>
        <p:spPr>
          <a:xfrm>
            <a:off x="6164538" y="1531962"/>
            <a:ext cx="2871958" cy="4705351"/>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8A41DA0B-4F69-1956-A9CE-383D346F2E54}"/>
              </a:ext>
            </a:extLst>
          </p:cNvPr>
          <p:cNvSpPr/>
          <p:nvPr/>
        </p:nvSpPr>
        <p:spPr>
          <a:xfrm>
            <a:off x="6246175" y="3501008"/>
            <a:ext cx="2708683" cy="2693045"/>
          </a:xfrm>
          <a:prstGeom prst="rect">
            <a:avLst/>
          </a:prstGeom>
        </p:spPr>
        <p:txBody>
          <a:bodyPr wrap="square">
            <a:spAutoFit/>
          </a:bodyPr>
          <a:lstStyle/>
          <a:p>
            <a:pPr algn="just"/>
            <a:r>
              <a:rPr lang="fr-FR" sz="13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Depuis quelques années, la CCCPS est adhérente à cet observatoire afin de connaître les marchés immobiliers et les équilibres démographiques et sociaux et de réajuster, si nécessaire, les politiques et les actions menées par l’intercommunalité. </a:t>
            </a:r>
          </a:p>
          <a:p>
            <a:pPr algn="just"/>
            <a:endParaRPr lang="fr-FR" sz="800" dirty="0">
              <a:solidFill>
                <a:schemeClr val="bg1"/>
              </a:solidFill>
              <a:latin typeface="Lato regular" panose="020F0502020204030203" pitchFamily="34" charset="0"/>
              <a:ea typeface="Lato regular" panose="020F0502020204030203" pitchFamily="34" charset="0"/>
              <a:cs typeface="Lato regular" panose="020F0502020204030203" pitchFamily="34" charset="0"/>
            </a:endParaRPr>
          </a:p>
          <a:p>
            <a:pPr algn="just"/>
            <a:r>
              <a:rPr lang="fr-FR" sz="13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Dans le cadre de  cette adhésion, l’ADIL a réalisé en 2022 une étude à la demande la CCCPS, sur le renouvellement générationnel. </a:t>
            </a:r>
          </a:p>
        </p:txBody>
      </p:sp>
      <p:sp>
        <p:nvSpPr>
          <p:cNvPr id="30" name="ZoneTexte 29">
            <a:extLst>
              <a:ext uri="{FF2B5EF4-FFF2-40B4-BE49-F238E27FC236}">
                <a16:creationId xmlns:a16="http://schemas.microsoft.com/office/drawing/2014/main" id="{712653FA-6C03-ED5D-646C-20543BF8F2EC}"/>
              </a:ext>
            </a:extLst>
          </p:cNvPr>
          <p:cNvSpPr txBox="1"/>
          <p:nvPr/>
        </p:nvSpPr>
        <p:spPr>
          <a:xfrm>
            <a:off x="6012160" y="2905780"/>
            <a:ext cx="3090465" cy="523220"/>
          </a:xfrm>
          <a:prstGeom prst="rect">
            <a:avLst/>
          </a:prstGeom>
          <a:noFill/>
        </p:spPr>
        <p:txBody>
          <a:bodyPr wrap="square" rtlCol="0">
            <a:spAutoFit/>
          </a:bodyPr>
          <a:lstStyle/>
          <a:p>
            <a:pPr algn="ctr"/>
            <a:r>
              <a:rPr lang="fr-FR" sz="1400" b="1" dirty="0">
                <a:solidFill>
                  <a:srgbClr val="D29F13"/>
                </a:solidFill>
                <a:latin typeface="Lato regular" panose="020F0502020204030203" pitchFamily="34" charset="0"/>
                <a:ea typeface="Lato regular" panose="020F0502020204030203" pitchFamily="34" charset="0"/>
                <a:cs typeface="Lato regular" panose="020F0502020204030203" pitchFamily="34" charset="0"/>
              </a:rPr>
              <a:t>ADHÉSION À L’OBSERVATOIRE BI-DÉPARTEMENTAL  DE L’HABITAT</a:t>
            </a:r>
          </a:p>
        </p:txBody>
      </p:sp>
      <p:cxnSp>
        <p:nvCxnSpPr>
          <p:cNvPr id="31" name="Connecteur droit 30">
            <a:extLst>
              <a:ext uri="{FF2B5EF4-FFF2-40B4-BE49-F238E27FC236}">
                <a16:creationId xmlns:a16="http://schemas.microsoft.com/office/drawing/2014/main" id="{6F9A1457-696B-023A-8288-3A71AABB16C9}"/>
              </a:ext>
            </a:extLst>
          </p:cNvPr>
          <p:cNvCxnSpPr>
            <a:cxnSpLocks/>
          </p:cNvCxnSpPr>
          <p:nvPr/>
        </p:nvCxnSpPr>
        <p:spPr>
          <a:xfrm>
            <a:off x="6308134" y="3458714"/>
            <a:ext cx="2646724" cy="22197"/>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2F741546-302B-8F47-ED1B-19B1D725C9BA}"/>
              </a:ext>
            </a:extLst>
          </p:cNvPr>
          <p:cNvSpPr txBox="1">
            <a:spLocks/>
          </p:cNvSpPr>
          <p:nvPr/>
        </p:nvSpPr>
        <p:spPr>
          <a:xfrm>
            <a:off x="237286" y="388963"/>
            <a:ext cx="8229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3200" dirty="0">
                <a:solidFill>
                  <a:srgbClr val="00596C"/>
                </a:solidFill>
                <a:latin typeface="Interstate" pitchFamily="50" charset="0"/>
              </a:rPr>
              <a:t>AMÉNAGEMENT &amp; HABITAT</a:t>
            </a:r>
          </a:p>
          <a:p>
            <a:r>
              <a:rPr lang="fr-FR" sz="2000" dirty="0">
                <a:solidFill>
                  <a:srgbClr val="00596C"/>
                </a:solidFill>
              </a:rPr>
              <a:t>					</a:t>
            </a:r>
          </a:p>
        </p:txBody>
      </p:sp>
      <p:cxnSp>
        <p:nvCxnSpPr>
          <p:cNvPr id="3" name="Connecteur droit 2">
            <a:extLst>
              <a:ext uri="{FF2B5EF4-FFF2-40B4-BE49-F238E27FC236}">
                <a16:creationId xmlns:a16="http://schemas.microsoft.com/office/drawing/2014/main" id="{9195AE27-42A5-97C1-BD51-E7FC037B4141}"/>
              </a:ext>
            </a:extLst>
          </p:cNvPr>
          <p:cNvCxnSpPr>
            <a:cxnSpLocks/>
          </p:cNvCxnSpPr>
          <p:nvPr/>
        </p:nvCxnSpPr>
        <p:spPr>
          <a:xfrm>
            <a:off x="416224" y="1052736"/>
            <a:ext cx="5379912"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8107D5FE-05E7-7028-E25F-D5DEB54422DF}"/>
              </a:ext>
            </a:extLst>
          </p:cNvPr>
          <p:cNvPicPr>
            <a:picLocks noChangeAspect="1"/>
          </p:cNvPicPr>
          <p:nvPr/>
        </p:nvPicPr>
        <p:blipFill rotWithShape="1">
          <a:blip r:embed="rId3">
            <a:extLst>
              <a:ext uri="{28A0092B-C50C-407E-A947-70E740481C1C}">
                <a14:useLocalDpi xmlns:a14="http://schemas.microsoft.com/office/drawing/2010/main" val="0"/>
              </a:ext>
            </a:extLst>
          </a:blip>
          <a:srcRect l="5077" t="12367" r="61104" b="27190"/>
          <a:stretch/>
        </p:blipFill>
        <p:spPr>
          <a:xfrm>
            <a:off x="132785" y="1405225"/>
            <a:ext cx="2846709" cy="1531414"/>
          </a:xfrm>
          <a:prstGeom prst="rect">
            <a:avLst/>
          </a:prstGeom>
        </p:spPr>
      </p:pic>
      <p:pic>
        <p:nvPicPr>
          <p:cNvPr id="9" name="Image 8">
            <a:extLst>
              <a:ext uri="{FF2B5EF4-FFF2-40B4-BE49-F238E27FC236}">
                <a16:creationId xmlns:a16="http://schemas.microsoft.com/office/drawing/2014/main" id="{939B9731-58C4-CC86-0AB7-FF12A45FE9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713" b="14813"/>
          <a:stretch/>
        </p:blipFill>
        <p:spPr>
          <a:xfrm>
            <a:off x="3136020" y="1400818"/>
            <a:ext cx="2854510" cy="1531414"/>
          </a:xfrm>
          <a:prstGeom prst="rect">
            <a:avLst/>
          </a:prstGeom>
        </p:spPr>
      </p:pic>
      <p:sp>
        <p:nvSpPr>
          <p:cNvPr id="11" name="Rectangle 10">
            <a:extLst>
              <a:ext uri="{FF2B5EF4-FFF2-40B4-BE49-F238E27FC236}">
                <a16:creationId xmlns:a16="http://schemas.microsoft.com/office/drawing/2014/main" id="{D5D13DF9-3FE2-585B-7494-E26100401182}"/>
              </a:ext>
            </a:extLst>
          </p:cNvPr>
          <p:cNvSpPr/>
          <p:nvPr/>
        </p:nvSpPr>
        <p:spPr>
          <a:xfrm>
            <a:off x="3185578" y="3501008"/>
            <a:ext cx="2772843" cy="2492990"/>
          </a:xfrm>
          <a:prstGeom prst="rect">
            <a:avLst/>
          </a:prstGeom>
        </p:spPr>
        <p:txBody>
          <a:bodyPr wrap="square">
            <a:spAutoFit/>
          </a:bodyPr>
          <a:lstStyle/>
          <a:p>
            <a:pPr algn="just"/>
            <a:r>
              <a:rPr lang="fr-FR" sz="13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En 2022, la CCCPS a poursuivi la réalisation du programme local de l’habitat qui lui permettra une fois celui-ci adopté d’avoir une stratégie opérationnelle d’intervention sur l’habitat à l’horizon de 6 ans. </a:t>
            </a:r>
          </a:p>
          <a:p>
            <a:pPr algn="just"/>
            <a:r>
              <a:rPr lang="fr-FR" sz="13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Après avoir partagé le diagnostic, les élus et les professionnels ont poursuivi le travail pour définir les orientations prioritaires de la politique habitat au regard des enjeux et des moyens disponibles. </a:t>
            </a:r>
          </a:p>
        </p:txBody>
      </p:sp>
      <p:pic>
        <p:nvPicPr>
          <p:cNvPr id="13" name="Image 12">
            <a:extLst>
              <a:ext uri="{FF2B5EF4-FFF2-40B4-BE49-F238E27FC236}">
                <a16:creationId xmlns:a16="http://schemas.microsoft.com/office/drawing/2014/main" id="{D3085BBA-5A96-1915-7FA6-5407F87141DD}"/>
              </a:ext>
            </a:extLst>
          </p:cNvPr>
          <p:cNvPicPr>
            <a:picLocks noChangeAspect="1"/>
          </p:cNvPicPr>
          <p:nvPr/>
        </p:nvPicPr>
        <p:blipFill rotWithShape="1">
          <a:blip r:embed="rId5">
            <a:extLst>
              <a:ext uri="{28A0092B-C50C-407E-A947-70E740481C1C}">
                <a14:useLocalDpi xmlns:a14="http://schemas.microsoft.com/office/drawing/2010/main" val="0"/>
              </a:ext>
            </a:extLst>
          </a:blip>
          <a:srcRect t="64737"/>
          <a:stretch/>
        </p:blipFill>
        <p:spPr>
          <a:xfrm>
            <a:off x="6164433" y="1400817"/>
            <a:ext cx="2921695" cy="1501645"/>
          </a:xfrm>
          <a:prstGeom prst="rect">
            <a:avLst/>
          </a:prstGeom>
        </p:spPr>
      </p:pic>
      <p:sp>
        <p:nvSpPr>
          <p:cNvPr id="4" name="ZoneTexte 3">
            <a:extLst>
              <a:ext uri="{FF2B5EF4-FFF2-40B4-BE49-F238E27FC236}">
                <a16:creationId xmlns:a16="http://schemas.microsoft.com/office/drawing/2014/main" id="{513F47C1-69AB-43AA-872F-C87EB102DDAE}"/>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18 – Rapport d’activité 2022 – CCCPS Cœur de Drôme</a:t>
            </a:r>
          </a:p>
        </p:txBody>
      </p:sp>
    </p:spTree>
    <p:extLst>
      <p:ext uri="{BB962C8B-B14F-4D97-AF65-F5344CB8AC3E}">
        <p14:creationId xmlns:p14="http://schemas.microsoft.com/office/powerpoint/2010/main" val="3818434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1F29561E-B73C-FB0D-7970-DE10AD69F0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493"/>
          <a:stretch/>
        </p:blipFill>
        <p:spPr>
          <a:xfrm flipH="1">
            <a:off x="3923928" y="-330"/>
            <a:ext cx="5220072" cy="6273647"/>
          </a:xfrm>
          <a:prstGeom prst="rect">
            <a:avLst/>
          </a:prstGeom>
        </p:spPr>
      </p:pic>
      <p:sp>
        <p:nvSpPr>
          <p:cNvPr id="14" name="ZoneTexte 13">
            <a:extLst>
              <a:ext uri="{FF2B5EF4-FFF2-40B4-BE49-F238E27FC236}">
                <a16:creationId xmlns:a16="http://schemas.microsoft.com/office/drawing/2014/main" id="{FE3ABD0B-461A-6757-10FC-E0B6A3E36B20}"/>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1 – Rapport d’activité 2022 – CCCPS Cœur de Drôme</a:t>
            </a:r>
          </a:p>
        </p:txBody>
      </p:sp>
      <p:cxnSp>
        <p:nvCxnSpPr>
          <p:cNvPr id="18" name="Connecteur droit 17">
            <a:extLst>
              <a:ext uri="{FF2B5EF4-FFF2-40B4-BE49-F238E27FC236}">
                <a16:creationId xmlns:a16="http://schemas.microsoft.com/office/drawing/2014/main" id="{2334CC7D-F264-43C6-83B1-3E7BEE384D7B}"/>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CA477B67-5098-487D-34A6-1EAA94C1DB62}"/>
              </a:ext>
            </a:extLst>
          </p:cNvPr>
          <p:cNvSpPr txBox="1"/>
          <p:nvPr/>
        </p:nvSpPr>
        <p:spPr>
          <a:xfrm>
            <a:off x="278497" y="1268760"/>
            <a:ext cx="8469967" cy="4785926"/>
          </a:xfrm>
          <a:prstGeom prst="rect">
            <a:avLst/>
          </a:prstGeom>
          <a:noFill/>
        </p:spPr>
        <p:txBody>
          <a:bodyPr wrap="square" rtlCol="0">
            <a:spAutoFit/>
          </a:bodyPr>
          <a:lstStyle/>
          <a:p>
            <a:pPr algn="just"/>
            <a:r>
              <a:rPr lang="fr-FR" sz="1600" dirty="0">
                <a:effectLst/>
                <a:latin typeface="Lato" panose="020F0502020204030203" pitchFamily="34" charset="0"/>
                <a:ea typeface="Calibri" panose="020F0502020204030204" pitchFamily="34" charset="0"/>
              </a:rPr>
              <a:t>De la fête des petits lors de l’équinoxe du printemps au lancement des travaux de la zone d’activité des Valernes ; de l’ouverture de l’espace jeunes à Crest, à la première fête de la forêt à Piégros-la-Clastre ; de l’optimisation de la collecte des déchets, à l’installation des aménagements touristiques dans les communes de montagne ; notre communauté de communes montre qu’elle œuvre cette année encore avec efficience autour de ses ambitions.</a:t>
            </a:r>
          </a:p>
          <a:p>
            <a:pPr algn="just"/>
            <a:endParaRPr lang="fr-FR" sz="1600" dirty="0">
              <a:effectLst/>
              <a:latin typeface="Calibri" panose="020F0502020204030204" pitchFamily="34" charset="0"/>
              <a:ea typeface="Calibri" panose="020F0502020204030204" pitchFamily="34" charset="0"/>
            </a:endParaRPr>
          </a:p>
          <a:p>
            <a:pPr algn="just"/>
            <a:r>
              <a:rPr lang="fr-FR" sz="1600" dirty="0">
                <a:effectLst/>
                <a:latin typeface="Lato" panose="020F0502020204030203" pitchFamily="34" charset="0"/>
                <a:ea typeface="Calibri" panose="020F0502020204030204" pitchFamily="34" charset="0"/>
              </a:rPr>
              <a:t>2022 </a:t>
            </a:r>
            <a:r>
              <a:rPr lang="fr-FR" sz="1600" dirty="0">
                <a:latin typeface="Lato" panose="020F0502020204030203" pitchFamily="34" charset="0"/>
              </a:rPr>
              <a:t>a aussi vu </a:t>
            </a:r>
            <a:r>
              <a:rPr lang="fr-FR" sz="1600" dirty="0">
                <a:effectLst/>
                <a:latin typeface="Lato" panose="020F0502020204030203" pitchFamily="34" charset="0"/>
                <a:ea typeface="Calibri" panose="020F0502020204030204" pitchFamily="34" charset="0"/>
              </a:rPr>
              <a:t>l’approbation de notre projet de territoire pour notre cœur de Drôme qui a conforté notre volonté que chaque action, chaque projet contribue à amplifier notre transition écologique, à préserver notre environnement, et à apporter le meilleur service possible à nos concitoyens. Des orientations politiques fortes qui nous ont également amenées à revoir notre identité visuelle, afin de moderniser et retrouver une cohérence à l’image du dynamisme de notre « cœur de Drôme ».</a:t>
            </a:r>
          </a:p>
          <a:p>
            <a:pPr algn="just"/>
            <a:endParaRPr lang="fr-FR" sz="1600" dirty="0">
              <a:effectLst/>
              <a:latin typeface="Calibri" panose="020F0502020204030204" pitchFamily="34" charset="0"/>
              <a:ea typeface="Calibri" panose="020F0502020204030204" pitchFamily="34" charset="0"/>
            </a:endParaRPr>
          </a:p>
          <a:p>
            <a:pPr algn="just"/>
            <a:r>
              <a:rPr lang="fr-FR" sz="1600" dirty="0">
                <a:effectLst/>
                <a:latin typeface="Lato" panose="020F0502020204030203" pitchFamily="34" charset="0"/>
                <a:ea typeface="Calibri" panose="020F0502020204030204" pitchFamily="34" charset="0"/>
              </a:rPr>
              <a:t>Pour terminer mon propos, je tiens à souligner le professionnalisme et l’implication de nos agents qui s’investissent pleinement au quotidien dans leurs missions pour un service public de proximité de qualité et pour faire de notre Cœur de Drôme un éco-territoire vivant, solidaire et inventif. </a:t>
            </a:r>
            <a:endParaRPr lang="fr-FR" sz="1600" dirty="0">
              <a:latin typeface="Lato regular" panose="020F0502020204030203" pitchFamily="34" charset="0"/>
              <a:ea typeface="Lato regular" panose="020F0502020204030203" pitchFamily="34" charset="0"/>
              <a:cs typeface="Lato regular" panose="020F0502020204030203" pitchFamily="34" charset="0"/>
            </a:endParaRPr>
          </a:p>
          <a:p>
            <a:pPr algn="r">
              <a:spcAft>
                <a:spcPts val="600"/>
              </a:spcAft>
            </a:pPr>
            <a:r>
              <a:rPr lang="fr-FR" sz="1700" dirty="0">
                <a:latin typeface="Lato regular" panose="020F0502020204030203" pitchFamily="34" charset="0"/>
                <a:ea typeface="Lato regular" panose="020F0502020204030203" pitchFamily="34" charset="0"/>
                <a:cs typeface="Lato regular" panose="020F0502020204030203" pitchFamily="34" charset="0"/>
              </a:rPr>
              <a:t>Denis BENOIT, Président</a:t>
            </a:r>
          </a:p>
        </p:txBody>
      </p:sp>
      <p:sp>
        <p:nvSpPr>
          <p:cNvPr id="5" name="Titre 1">
            <a:extLst>
              <a:ext uri="{FF2B5EF4-FFF2-40B4-BE49-F238E27FC236}">
                <a16:creationId xmlns:a16="http://schemas.microsoft.com/office/drawing/2014/main" id="{DB4D9731-4F89-650D-3034-E6126991F16C}"/>
              </a:ext>
            </a:extLst>
          </p:cNvPr>
          <p:cNvSpPr txBox="1">
            <a:spLocks/>
          </p:cNvSpPr>
          <p:nvPr/>
        </p:nvSpPr>
        <p:spPr>
          <a:xfrm>
            <a:off x="251520" y="203403"/>
            <a:ext cx="8229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3200" b="1" cap="all" dirty="0">
                <a:solidFill>
                  <a:srgbClr val="00596C"/>
                </a:solidFill>
                <a:latin typeface="Interstate" pitchFamily="50" charset="0"/>
                <a:ea typeface="Tahoma" panose="020B0604030504040204" pitchFamily="34" charset="0"/>
                <a:cs typeface="Tahoma" panose="020B0604030504040204" pitchFamily="34" charset="0"/>
              </a:rPr>
              <a:t>préambule</a:t>
            </a:r>
          </a:p>
        </p:txBody>
      </p:sp>
      <p:cxnSp>
        <p:nvCxnSpPr>
          <p:cNvPr id="8" name="Connecteur droit 7">
            <a:extLst>
              <a:ext uri="{FF2B5EF4-FFF2-40B4-BE49-F238E27FC236}">
                <a16:creationId xmlns:a16="http://schemas.microsoft.com/office/drawing/2014/main" id="{32D90430-7CE1-0D95-0904-FBD9B538367C}"/>
              </a:ext>
            </a:extLst>
          </p:cNvPr>
          <p:cNvCxnSpPr>
            <a:cxnSpLocks/>
          </p:cNvCxnSpPr>
          <p:nvPr/>
        </p:nvCxnSpPr>
        <p:spPr>
          <a:xfrm>
            <a:off x="416224" y="1052736"/>
            <a:ext cx="2499592"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69020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9B8BBDE-8879-C45D-5F10-5137339422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493"/>
          <a:stretch/>
        </p:blipFill>
        <p:spPr>
          <a:xfrm flipH="1">
            <a:off x="3941967" y="-65755"/>
            <a:ext cx="5220072" cy="6273647"/>
          </a:xfrm>
          <a:prstGeom prst="rect">
            <a:avLst/>
          </a:prstGeom>
        </p:spPr>
      </p:pic>
      <p:sp>
        <p:nvSpPr>
          <p:cNvPr id="4" name="Titre 1">
            <a:extLst>
              <a:ext uri="{FF2B5EF4-FFF2-40B4-BE49-F238E27FC236}">
                <a16:creationId xmlns:a16="http://schemas.microsoft.com/office/drawing/2014/main" id="{8868D79B-B490-703C-55EB-A7598D534891}"/>
              </a:ext>
            </a:extLst>
          </p:cNvPr>
          <p:cNvSpPr txBox="1">
            <a:spLocks/>
          </p:cNvSpPr>
          <p:nvPr/>
        </p:nvSpPr>
        <p:spPr>
          <a:xfrm>
            <a:off x="237286" y="388963"/>
            <a:ext cx="8229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3200" dirty="0">
                <a:solidFill>
                  <a:srgbClr val="00596C"/>
                </a:solidFill>
                <a:latin typeface="Interstate" pitchFamily="50" charset="0"/>
              </a:rPr>
              <a:t>ÉCONOMIE</a:t>
            </a:r>
          </a:p>
          <a:p>
            <a:r>
              <a:rPr lang="fr-FR" sz="2000" dirty="0">
                <a:solidFill>
                  <a:srgbClr val="00596C"/>
                </a:solidFill>
              </a:rPr>
              <a:t>					</a:t>
            </a:r>
          </a:p>
        </p:txBody>
      </p:sp>
      <p:cxnSp>
        <p:nvCxnSpPr>
          <p:cNvPr id="5" name="Connecteur droit 4">
            <a:extLst>
              <a:ext uri="{FF2B5EF4-FFF2-40B4-BE49-F238E27FC236}">
                <a16:creationId xmlns:a16="http://schemas.microsoft.com/office/drawing/2014/main" id="{8F7BA6C0-4FAD-8933-D0F2-3F1C6496B7A6}"/>
              </a:ext>
            </a:extLst>
          </p:cNvPr>
          <p:cNvCxnSpPr>
            <a:cxnSpLocks/>
          </p:cNvCxnSpPr>
          <p:nvPr/>
        </p:nvCxnSpPr>
        <p:spPr>
          <a:xfrm>
            <a:off x="416224" y="1052736"/>
            <a:ext cx="1995536"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9C7DEA40-2A3E-6BA2-B79A-17C34D4484DD}"/>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FF43B9E-6FF1-EA48-8681-D1EB80C13F8E}"/>
              </a:ext>
            </a:extLst>
          </p:cNvPr>
          <p:cNvSpPr/>
          <p:nvPr/>
        </p:nvSpPr>
        <p:spPr>
          <a:xfrm>
            <a:off x="288086" y="1124744"/>
            <a:ext cx="8618628" cy="1323439"/>
          </a:xfrm>
          <a:prstGeom prst="rect">
            <a:avLst/>
          </a:prstGeom>
        </p:spPr>
        <p:txBody>
          <a:bodyPr wrap="square">
            <a:spAutoFit/>
          </a:bodyPr>
          <a:lstStyle/>
          <a:p>
            <a:pPr lvl="0" algn="just">
              <a:spcAft>
                <a:spcPts val="0"/>
              </a:spcAft>
            </a:pPr>
            <a:r>
              <a:rPr lang="fr-FR" sz="1600" dirty="0">
                <a:latin typeface="Lato" panose="020F0502020204030203" pitchFamily="34" charset="0"/>
                <a:ea typeface="Lato" panose="020F0502020204030203" pitchFamily="34" charset="0"/>
                <a:cs typeface="Lato" panose="020F0502020204030203" pitchFamily="34" charset="0"/>
              </a:rPr>
              <a:t>Le service développement économique accompagne l’ensemble des acteurs économiques du territoire. Les entreprises sont suivies, dès leur création, afin d’orienter et d’aider au montage de leur projet, puis tout au long de leur développement, que ce soit pour la recherche de financement, de locaux ou pour les partenariats à tisser localement et leur projet de croissance.</a:t>
            </a:r>
          </a:p>
        </p:txBody>
      </p:sp>
      <p:sp>
        <p:nvSpPr>
          <p:cNvPr id="20" name="Rectangle : coins arrondis 19">
            <a:extLst>
              <a:ext uri="{FF2B5EF4-FFF2-40B4-BE49-F238E27FC236}">
                <a16:creationId xmlns:a16="http://schemas.microsoft.com/office/drawing/2014/main" id="{6BE85EE5-CF52-27ED-4B64-3F10A64CC5C3}"/>
              </a:ext>
            </a:extLst>
          </p:cNvPr>
          <p:cNvSpPr/>
          <p:nvPr/>
        </p:nvSpPr>
        <p:spPr>
          <a:xfrm>
            <a:off x="4890097" y="2774096"/>
            <a:ext cx="4166532" cy="3031168"/>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65E645E4-9D93-8559-7766-3699F988AEBE}"/>
              </a:ext>
            </a:extLst>
          </p:cNvPr>
          <p:cNvSpPr txBox="1"/>
          <p:nvPr/>
        </p:nvSpPr>
        <p:spPr>
          <a:xfrm>
            <a:off x="288086" y="2287053"/>
            <a:ext cx="3985952" cy="523220"/>
          </a:xfrm>
          <a:prstGeom prst="rect">
            <a:avLst/>
          </a:prstGeom>
          <a:noFill/>
        </p:spPr>
        <p:txBody>
          <a:bodyPr wrap="square" rtlCol="0">
            <a:spAutoFit/>
          </a:bodyPr>
          <a:lstStyle/>
          <a:p>
            <a:r>
              <a:rPr lang="fr-FR" sz="2800" b="1" dirty="0">
                <a:solidFill>
                  <a:srgbClr val="D29F13"/>
                </a:solidFill>
                <a:latin typeface="Co Text Lt" panose="020B0503060202020204" pitchFamily="34" charset="0"/>
              </a:rPr>
              <a:t>Missions principales  </a:t>
            </a:r>
          </a:p>
        </p:txBody>
      </p:sp>
      <p:sp>
        <p:nvSpPr>
          <p:cNvPr id="9" name="ZoneTexte 8">
            <a:extLst>
              <a:ext uri="{FF2B5EF4-FFF2-40B4-BE49-F238E27FC236}">
                <a16:creationId xmlns:a16="http://schemas.microsoft.com/office/drawing/2014/main" id="{360CD48F-32C9-F910-7B33-A163B404F187}"/>
              </a:ext>
            </a:extLst>
          </p:cNvPr>
          <p:cNvSpPr txBox="1"/>
          <p:nvPr/>
        </p:nvSpPr>
        <p:spPr>
          <a:xfrm>
            <a:off x="356757" y="2699352"/>
            <a:ext cx="4427930" cy="3954929"/>
          </a:xfrm>
          <a:prstGeom prst="rect">
            <a:avLst/>
          </a:prstGeom>
          <a:noFill/>
        </p:spPr>
        <p:txBody>
          <a:bodyPr wrap="square" rtlCol="0">
            <a:spAutoFit/>
          </a:bodyPr>
          <a:lstStyle/>
          <a:p>
            <a:pPr marL="285750" indent="-285750" algn="just">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Accompagnement des porteurs de projets à la création et reprise d’entreprises</a:t>
            </a:r>
          </a:p>
          <a:p>
            <a:pPr marL="285750" indent="-285750" algn="just">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Animation du tissu économique en lien avec les partenaires institutionnels et privés (entreprises, CCI, CMA, IVDD, banques, Région, acteurs de l’emploi, ...)</a:t>
            </a:r>
          </a:p>
          <a:p>
            <a:pPr marL="285750" indent="-285750" algn="just">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Actions de développement économique (soutien aux filières en développement, aides à la croissance,…)</a:t>
            </a:r>
          </a:p>
          <a:p>
            <a:pPr marL="285750" indent="-285750" algn="just">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Développement et optimisation de l’immobilier d’entreprises (aide à l’immobilier d’entreprises, mise en relation demande/offre, gestion de bâtiments industriels et économiques, développement de parcs d’activité, ...)</a:t>
            </a:r>
          </a:p>
          <a:p>
            <a:pPr marL="285750" indent="-285750" algn="just">
              <a:spcAft>
                <a:spcPts val="1200"/>
              </a:spcAft>
              <a:buClr>
                <a:srgbClr val="E84B20"/>
              </a:buClr>
              <a:buFont typeface="Wingdings" panose="05000000000000000000" pitchFamily="2" charset="2"/>
              <a:buChar char="ü"/>
            </a:pPr>
            <a:endParaRPr lang="fr-FR" sz="1500" dirty="0">
              <a:latin typeface="Gill Sans MT" panose="020B0502020104020203" pitchFamily="34" charset="0"/>
            </a:endParaRPr>
          </a:p>
        </p:txBody>
      </p:sp>
      <p:sp>
        <p:nvSpPr>
          <p:cNvPr id="11" name="Titre 1">
            <a:extLst>
              <a:ext uri="{FF2B5EF4-FFF2-40B4-BE49-F238E27FC236}">
                <a16:creationId xmlns:a16="http://schemas.microsoft.com/office/drawing/2014/main" id="{F40FABB4-6E62-C01B-25B4-973333FFBC7B}"/>
              </a:ext>
            </a:extLst>
          </p:cNvPr>
          <p:cNvSpPr txBox="1">
            <a:spLocks/>
          </p:cNvSpPr>
          <p:nvPr/>
        </p:nvSpPr>
        <p:spPr>
          <a:xfrm>
            <a:off x="5187533" y="2386564"/>
            <a:ext cx="3706607" cy="4506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2000" b="1" dirty="0">
                <a:solidFill>
                  <a:srgbClr val="D29F13"/>
                </a:solidFill>
                <a:latin typeface="Lato" panose="020F0502020204030203" pitchFamily="34" charset="0"/>
                <a:ea typeface="Lato" panose="020F0502020204030203" pitchFamily="34" charset="0"/>
                <a:cs typeface="Lato" panose="020F0502020204030203" pitchFamily="34" charset="0"/>
              </a:rPr>
              <a:t>Soutien à la création d’activité</a:t>
            </a:r>
          </a:p>
        </p:txBody>
      </p:sp>
      <p:sp>
        <p:nvSpPr>
          <p:cNvPr id="26" name="ZoneTexte 25">
            <a:extLst>
              <a:ext uri="{FF2B5EF4-FFF2-40B4-BE49-F238E27FC236}">
                <a16:creationId xmlns:a16="http://schemas.microsoft.com/office/drawing/2014/main" id="{D21F4150-4AFB-F3C8-454C-E6C9A7F44D8A}"/>
              </a:ext>
            </a:extLst>
          </p:cNvPr>
          <p:cNvSpPr txBox="1"/>
          <p:nvPr/>
        </p:nvSpPr>
        <p:spPr>
          <a:xfrm>
            <a:off x="5080649" y="2979236"/>
            <a:ext cx="3920374" cy="2739211"/>
          </a:xfrm>
          <a:prstGeom prst="rect">
            <a:avLst/>
          </a:prstGeom>
          <a:noFill/>
        </p:spPr>
        <p:txBody>
          <a:bodyPr wrap="square" rtlCol="0">
            <a:spAutoFit/>
          </a:bodyPr>
          <a:lstStyle/>
          <a:p>
            <a:r>
              <a:rPr lang="fr-FR" sz="2400" b="1" dirty="0">
                <a:solidFill>
                  <a:srgbClr val="D29F13"/>
                </a:solidFill>
                <a:latin typeface="Lato" panose="020F0502020204030203" pitchFamily="34" charset="0"/>
                <a:ea typeface="Lato" panose="020F0502020204030203" pitchFamily="34" charset="0"/>
                <a:cs typeface="Lato" panose="020F0502020204030203" pitchFamily="34" charset="0"/>
              </a:rPr>
              <a:t>25</a:t>
            </a:r>
            <a:r>
              <a:rPr lang="fr-FR" sz="1600" b="1" dirty="0">
                <a:solidFill>
                  <a:srgbClr val="D29F13"/>
                </a:solidFill>
                <a:latin typeface="Lato" panose="020F0502020204030203" pitchFamily="34" charset="0"/>
                <a:ea typeface="Lato" panose="020F0502020204030203" pitchFamily="34" charset="0"/>
                <a:cs typeface="Lato" panose="020F0502020204030203" pitchFamily="34" charset="0"/>
              </a:rPr>
              <a:t> </a:t>
            </a:r>
            <a:r>
              <a:rPr lang="fr-FR" sz="1500" dirty="0">
                <a:solidFill>
                  <a:schemeClr val="bg1"/>
                </a:solidFill>
                <a:latin typeface="Lato" panose="020F0502020204030203" pitchFamily="34" charset="0"/>
                <a:ea typeface="Lato" panose="020F0502020204030203" pitchFamily="34" charset="0"/>
                <a:cs typeface="Lato" panose="020F0502020204030203" pitchFamily="34" charset="0"/>
              </a:rPr>
              <a:t>porteurs de projets accueillis en direct (baisse de 20 % entre 2021-2022)</a:t>
            </a:r>
          </a:p>
          <a:p>
            <a:pPr>
              <a:spcBef>
                <a:spcPts val="600"/>
              </a:spcBef>
            </a:pPr>
            <a:r>
              <a:rPr lang="fr-FR" sz="2400" b="1" dirty="0">
                <a:solidFill>
                  <a:srgbClr val="D29F13"/>
                </a:solidFill>
                <a:latin typeface="Lato" panose="020F0502020204030203" pitchFamily="34" charset="0"/>
                <a:ea typeface="Lato" panose="020F0502020204030203" pitchFamily="34" charset="0"/>
                <a:cs typeface="Lato" panose="020F0502020204030203" pitchFamily="34" charset="0"/>
              </a:rPr>
              <a:t>52 % </a:t>
            </a:r>
            <a:r>
              <a:rPr lang="fr-FR" sz="1500" dirty="0">
                <a:solidFill>
                  <a:schemeClr val="bg1"/>
                </a:solidFill>
                <a:latin typeface="Lato" panose="020F0502020204030203" pitchFamily="34" charset="0"/>
                <a:ea typeface="Lato" panose="020F0502020204030203" pitchFamily="34" charset="0"/>
                <a:cs typeface="Lato" panose="020F0502020204030203" pitchFamily="34" charset="0"/>
              </a:rPr>
              <a:t>des porteurs de projets accompagnés ont lancé leur activité, 28 % poursuivent leur projet de création</a:t>
            </a:r>
          </a:p>
          <a:p>
            <a:pPr>
              <a:spcBef>
                <a:spcPts val="600"/>
              </a:spcBef>
            </a:pPr>
            <a:r>
              <a:rPr lang="fr-FR" sz="2400" b="1" dirty="0">
                <a:solidFill>
                  <a:srgbClr val="D29F13"/>
                </a:solidFill>
                <a:latin typeface="Lato" panose="020F0502020204030203" pitchFamily="34" charset="0"/>
                <a:ea typeface="Lato" panose="020F0502020204030203" pitchFamily="34" charset="0"/>
                <a:cs typeface="Lato" panose="020F0502020204030203" pitchFamily="34" charset="0"/>
              </a:rPr>
              <a:t>+ 40 </a:t>
            </a:r>
            <a:r>
              <a:rPr lang="fr-FR" sz="1500" dirty="0">
                <a:solidFill>
                  <a:schemeClr val="bg1"/>
                </a:solidFill>
                <a:latin typeface="Lato" panose="020F0502020204030203" pitchFamily="34" charset="0"/>
                <a:ea typeface="Lato" panose="020F0502020204030203" pitchFamily="34" charset="0"/>
                <a:cs typeface="Lato" panose="020F0502020204030203" pitchFamily="34" charset="0"/>
              </a:rPr>
              <a:t>emplois créés sur le territoire dans le cadre des actions de soutien à l’entrepreneuriat (soit une augmentation de 66 % par rapport à 2021)</a:t>
            </a:r>
          </a:p>
        </p:txBody>
      </p:sp>
      <p:cxnSp>
        <p:nvCxnSpPr>
          <p:cNvPr id="27" name="Connecteur droit 26">
            <a:extLst>
              <a:ext uri="{FF2B5EF4-FFF2-40B4-BE49-F238E27FC236}">
                <a16:creationId xmlns:a16="http://schemas.microsoft.com/office/drawing/2014/main" id="{D6DE5CE4-59F9-0C89-44D5-9D0D5AD17F02}"/>
              </a:ext>
            </a:extLst>
          </p:cNvPr>
          <p:cNvCxnSpPr>
            <a:cxnSpLocks/>
          </p:cNvCxnSpPr>
          <p:nvPr/>
        </p:nvCxnSpPr>
        <p:spPr>
          <a:xfrm>
            <a:off x="5317179" y="2924944"/>
            <a:ext cx="3431285"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CA3C2C1F-545E-29E8-5617-6F5A1ADD2811}"/>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19 – Rapport d’activité 2022 – CCCPS Cœur de Drôme</a:t>
            </a:r>
          </a:p>
        </p:txBody>
      </p:sp>
    </p:spTree>
    <p:extLst>
      <p:ext uri="{BB962C8B-B14F-4D97-AF65-F5344CB8AC3E}">
        <p14:creationId xmlns:p14="http://schemas.microsoft.com/office/powerpoint/2010/main" val="3769445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9B8BBDE-8879-C45D-5F10-5137339422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493"/>
          <a:stretch/>
        </p:blipFill>
        <p:spPr>
          <a:xfrm flipH="1">
            <a:off x="3923928" y="-330"/>
            <a:ext cx="5220072" cy="6273647"/>
          </a:xfrm>
          <a:prstGeom prst="rect">
            <a:avLst/>
          </a:prstGeom>
        </p:spPr>
      </p:pic>
      <p:sp>
        <p:nvSpPr>
          <p:cNvPr id="4" name="Titre 1">
            <a:extLst>
              <a:ext uri="{FF2B5EF4-FFF2-40B4-BE49-F238E27FC236}">
                <a16:creationId xmlns:a16="http://schemas.microsoft.com/office/drawing/2014/main" id="{8868D79B-B490-703C-55EB-A7598D534891}"/>
              </a:ext>
            </a:extLst>
          </p:cNvPr>
          <p:cNvSpPr txBox="1">
            <a:spLocks/>
          </p:cNvSpPr>
          <p:nvPr/>
        </p:nvSpPr>
        <p:spPr>
          <a:xfrm>
            <a:off x="237286" y="388963"/>
            <a:ext cx="8229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3200" dirty="0">
                <a:solidFill>
                  <a:srgbClr val="00596C"/>
                </a:solidFill>
                <a:latin typeface="Interstate" pitchFamily="50" charset="0"/>
              </a:rPr>
              <a:t>ÉCONOMIE</a:t>
            </a:r>
          </a:p>
          <a:p>
            <a:r>
              <a:rPr lang="fr-FR" sz="2000" dirty="0">
                <a:solidFill>
                  <a:srgbClr val="00596C"/>
                </a:solidFill>
              </a:rPr>
              <a:t>					</a:t>
            </a:r>
          </a:p>
        </p:txBody>
      </p:sp>
      <p:cxnSp>
        <p:nvCxnSpPr>
          <p:cNvPr id="5" name="Connecteur droit 4">
            <a:extLst>
              <a:ext uri="{FF2B5EF4-FFF2-40B4-BE49-F238E27FC236}">
                <a16:creationId xmlns:a16="http://schemas.microsoft.com/office/drawing/2014/main" id="{8F7BA6C0-4FAD-8933-D0F2-3F1C6496B7A6}"/>
              </a:ext>
            </a:extLst>
          </p:cNvPr>
          <p:cNvCxnSpPr>
            <a:cxnSpLocks/>
          </p:cNvCxnSpPr>
          <p:nvPr/>
        </p:nvCxnSpPr>
        <p:spPr>
          <a:xfrm>
            <a:off x="416224" y="1052736"/>
            <a:ext cx="1995536"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9C7DEA40-2A3E-6BA2-B79A-17C34D4484DD}"/>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sp>
        <p:nvSpPr>
          <p:cNvPr id="6" name="Rectangle : coins arrondis 5">
            <a:extLst>
              <a:ext uri="{FF2B5EF4-FFF2-40B4-BE49-F238E27FC236}">
                <a16:creationId xmlns:a16="http://schemas.microsoft.com/office/drawing/2014/main" id="{DEFD866E-C1A1-9F87-E3A4-46E0A6676A97}"/>
              </a:ext>
            </a:extLst>
          </p:cNvPr>
          <p:cNvSpPr/>
          <p:nvPr/>
        </p:nvSpPr>
        <p:spPr>
          <a:xfrm>
            <a:off x="115866" y="1477232"/>
            <a:ext cx="2871958" cy="4616063"/>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1870B802-F421-8F39-1EEC-BF4AEEAF7976}"/>
              </a:ext>
            </a:extLst>
          </p:cNvPr>
          <p:cNvSpPr/>
          <p:nvPr/>
        </p:nvSpPr>
        <p:spPr>
          <a:xfrm>
            <a:off x="251520" y="3640375"/>
            <a:ext cx="2563540" cy="2092881"/>
          </a:xfrm>
          <a:prstGeom prst="rect">
            <a:avLst/>
          </a:prstGeom>
        </p:spPr>
        <p:txBody>
          <a:bodyPr wrap="square">
            <a:spAutoFit/>
          </a:bodyPr>
          <a:lstStyle/>
          <a:p>
            <a:pPr lvl="0" algn="just">
              <a:spcAft>
                <a:spcPts val="0"/>
              </a:spcAft>
            </a:pPr>
            <a:r>
              <a:rPr lang="fr-FR" sz="1300" dirty="0">
                <a:solidFill>
                  <a:schemeClr val="bg1"/>
                </a:solidFill>
                <a:latin typeface="Lato" panose="020F0502020204030203" pitchFamily="34" charset="0"/>
                <a:ea typeface="Lato" panose="020F0502020204030203" pitchFamily="34" charset="0"/>
                <a:cs typeface="Lato" panose="020F0502020204030203" pitchFamily="34" charset="0"/>
              </a:rPr>
              <a:t>En 2022, 4 projets sont sortis de terre et 5 chantiers supplémentaires ont été lancés. Sur les 23 parcelles, 13 ont été vendues, 3 sont sous compromis de vente et les 7 terrains restants font l’objet de projets d’implantation. L’ensemble des parcelles devrait être vendu d’ici la fin 2023.</a:t>
            </a:r>
          </a:p>
        </p:txBody>
      </p:sp>
      <p:sp>
        <p:nvSpPr>
          <p:cNvPr id="14" name="ZoneTexte 13">
            <a:extLst>
              <a:ext uri="{FF2B5EF4-FFF2-40B4-BE49-F238E27FC236}">
                <a16:creationId xmlns:a16="http://schemas.microsoft.com/office/drawing/2014/main" id="{33B3FA34-384A-BB76-2C1E-44CB3E82D4BF}"/>
              </a:ext>
            </a:extLst>
          </p:cNvPr>
          <p:cNvSpPr txBox="1"/>
          <p:nvPr/>
        </p:nvSpPr>
        <p:spPr>
          <a:xfrm>
            <a:off x="94236" y="2924944"/>
            <a:ext cx="2871958" cy="523220"/>
          </a:xfrm>
          <a:prstGeom prst="rect">
            <a:avLst/>
          </a:prstGeom>
          <a:noFill/>
        </p:spPr>
        <p:txBody>
          <a:bodyPr wrap="square" rtlCol="0">
            <a:spAutoFit/>
          </a:bodyPr>
          <a:lstStyle/>
          <a:p>
            <a:pPr algn="ctr"/>
            <a:r>
              <a:rPr lang="fr-FR" sz="1400" b="1" dirty="0">
                <a:solidFill>
                  <a:srgbClr val="D29F13"/>
                </a:solidFill>
                <a:latin typeface="Lato" panose="020F0502020204030203" pitchFamily="34" charset="0"/>
                <a:ea typeface="Lato" panose="020F0502020204030203" pitchFamily="34" charset="0"/>
                <a:cs typeface="Lato" panose="020F0502020204030203" pitchFamily="34" charset="0"/>
              </a:rPr>
              <a:t>COMMERCIALISATION DE L’ECOPARC DU PAS DE LAUZUN</a:t>
            </a:r>
          </a:p>
        </p:txBody>
      </p:sp>
      <p:cxnSp>
        <p:nvCxnSpPr>
          <p:cNvPr id="15" name="Connecteur droit 14">
            <a:extLst>
              <a:ext uri="{FF2B5EF4-FFF2-40B4-BE49-F238E27FC236}">
                <a16:creationId xmlns:a16="http://schemas.microsoft.com/office/drawing/2014/main" id="{DE336A7C-75D5-A585-4DAF-EEF9EB1CAFF4}"/>
              </a:ext>
            </a:extLst>
          </p:cNvPr>
          <p:cNvCxnSpPr>
            <a:cxnSpLocks/>
          </p:cNvCxnSpPr>
          <p:nvPr/>
        </p:nvCxnSpPr>
        <p:spPr>
          <a:xfrm>
            <a:off x="237286" y="3501008"/>
            <a:ext cx="2714674"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17" name="Rectangle : coins arrondis 16">
            <a:extLst>
              <a:ext uri="{FF2B5EF4-FFF2-40B4-BE49-F238E27FC236}">
                <a16:creationId xmlns:a16="http://schemas.microsoft.com/office/drawing/2014/main" id="{79C57A33-3F65-C573-B0D6-636E6BB19971}"/>
              </a:ext>
            </a:extLst>
          </p:cNvPr>
          <p:cNvSpPr/>
          <p:nvPr/>
        </p:nvSpPr>
        <p:spPr>
          <a:xfrm>
            <a:off x="3140202" y="1988840"/>
            <a:ext cx="2871958" cy="4104455"/>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1FA37078-C245-2A7B-F697-140AD38B08BF}"/>
              </a:ext>
            </a:extLst>
          </p:cNvPr>
          <p:cNvSpPr/>
          <p:nvPr/>
        </p:nvSpPr>
        <p:spPr>
          <a:xfrm>
            <a:off x="3275856" y="3593170"/>
            <a:ext cx="2633007" cy="2092881"/>
          </a:xfrm>
          <a:prstGeom prst="rect">
            <a:avLst/>
          </a:prstGeom>
        </p:spPr>
        <p:txBody>
          <a:bodyPr wrap="square">
            <a:spAutoFit/>
          </a:bodyPr>
          <a:lstStyle/>
          <a:p>
            <a:pPr lvl="0" algn="just">
              <a:spcAft>
                <a:spcPts val="0"/>
              </a:spcAft>
            </a:pPr>
            <a:r>
              <a:rPr lang="fr-FR" sz="1300" dirty="0">
                <a:solidFill>
                  <a:schemeClr val="bg1"/>
                </a:solidFill>
                <a:latin typeface="Lato" panose="020F0502020204030203" pitchFamily="34" charset="0"/>
                <a:ea typeface="Lato" panose="020F0502020204030203" pitchFamily="34" charset="0"/>
                <a:cs typeface="Lato" panose="020F0502020204030203" pitchFamily="34" charset="0"/>
              </a:rPr>
              <a:t>L’aménagement de la zone d’activité des Valernes a commencé en août 2022 et sera terminé en mars 2023. </a:t>
            </a:r>
          </a:p>
          <a:p>
            <a:pPr lvl="0" algn="just">
              <a:spcAft>
                <a:spcPts val="0"/>
              </a:spcAft>
            </a:pPr>
            <a:r>
              <a:rPr lang="fr-FR" sz="1300" dirty="0">
                <a:solidFill>
                  <a:schemeClr val="bg1"/>
                </a:solidFill>
                <a:latin typeface="Lato" panose="020F0502020204030203" pitchFamily="34" charset="0"/>
                <a:ea typeface="Lato" panose="020F0502020204030203" pitchFamily="34" charset="0"/>
                <a:cs typeface="Lato" panose="020F0502020204030203" pitchFamily="34" charset="0"/>
              </a:rPr>
              <a:t>Réalisée sur une ancienne friche, proche du centre ville et de toutes les commodités, la zone est idéalement placée. Sa commercialisation a débuté avec plusieurs projets d’implantation.</a:t>
            </a:r>
          </a:p>
        </p:txBody>
      </p:sp>
      <p:sp>
        <p:nvSpPr>
          <p:cNvPr id="21" name="ZoneTexte 20">
            <a:extLst>
              <a:ext uri="{FF2B5EF4-FFF2-40B4-BE49-F238E27FC236}">
                <a16:creationId xmlns:a16="http://schemas.microsoft.com/office/drawing/2014/main" id="{9029606D-F795-1BCD-D7E9-A37ED536093F}"/>
              </a:ext>
            </a:extLst>
          </p:cNvPr>
          <p:cNvSpPr txBox="1"/>
          <p:nvPr/>
        </p:nvSpPr>
        <p:spPr>
          <a:xfrm>
            <a:off x="3118572" y="2924944"/>
            <a:ext cx="2871958" cy="523220"/>
          </a:xfrm>
          <a:prstGeom prst="rect">
            <a:avLst/>
          </a:prstGeom>
          <a:noFill/>
        </p:spPr>
        <p:txBody>
          <a:bodyPr wrap="square" rtlCol="0">
            <a:spAutoFit/>
          </a:bodyPr>
          <a:lstStyle/>
          <a:p>
            <a:pPr algn="ctr"/>
            <a:r>
              <a:rPr lang="fr-FR" sz="1400" b="1" dirty="0">
                <a:solidFill>
                  <a:srgbClr val="D29F13"/>
                </a:solidFill>
                <a:latin typeface="Lato" panose="020F0502020204030203" pitchFamily="34" charset="0"/>
                <a:ea typeface="Lato" panose="020F0502020204030203" pitchFamily="34" charset="0"/>
                <a:cs typeface="Lato" panose="020F0502020204030203" pitchFamily="34" charset="0"/>
              </a:rPr>
              <a:t>AMÉNAGEMENT DE LA ZONE D’ACTIVITÉS LES VALERNES</a:t>
            </a:r>
          </a:p>
        </p:txBody>
      </p:sp>
      <p:cxnSp>
        <p:nvCxnSpPr>
          <p:cNvPr id="22" name="Connecteur droit 21">
            <a:extLst>
              <a:ext uri="{FF2B5EF4-FFF2-40B4-BE49-F238E27FC236}">
                <a16:creationId xmlns:a16="http://schemas.microsoft.com/office/drawing/2014/main" id="{7C1932A1-2EEC-C506-6C1C-59D313D7C655}"/>
              </a:ext>
            </a:extLst>
          </p:cNvPr>
          <p:cNvCxnSpPr>
            <a:cxnSpLocks/>
          </p:cNvCxnSpPr>
          <p:nvPr/>
        </p:nvCxnSpPr>
        <p:spPr>
          <a:xfrm>
            <a:off x="3275856" y="3501008"/>
            <a:ext cx="2633007"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24" name="Rectangle : coins arrondis 23">
            <a:extLst>
              <a:ext uri="{FF2B5EF4-FFF2-40B4-BE49-F238E27FC236}">
                <a16:creationId xmlns:a16="http://schemas.microsoft.com/office/drawing/2014/main" id="{BEC8C35C-B5A6-3F90-DE84-4C468D15C87D}"/>
              </a:ext>
            </a:extLst>
          </p:cNvPr>
          <p:cNvSpPr/>
          <p:nvPr/>
        </p:nvSpPr>
        <p:spPr>
          <a:xfrm>
            <a:off x="6164538" y="1211186"/>
            <a:ext cx="2871958" cy="4882110"/>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8A41DA0B-4F69-1956-A9CE-383D346F2E54}"/>
              </a:ext>
            </a:extLst>
          </p:cNvPr>
          <p:cNvSpPr/>
          <p:nvPr/>
        </p:nvSpPr>
        <p:spPr>
          <a:xfrm>
            <a:off x="6255805" y="3631083"/>
            <a:ext cx="2708683" cy="2092881"/>
          </a:xfrm>
          <a:prstGeom prst="rect">
            <a:avLst/>
          </a:prstGeom>
        </p:spPr>
        <p:txBody>
          <a:bodyPr wrap="square">
            <a:spAutoFit/>
          </a:bodyPr>
          <a:lstStyle/>
          <a:p>
            <a:pPr lvl="0" algn="just">
              <a:spcAft>
                <a:spcPts val="0"/>
              </a:spcAft>
            </a:pPr>
            <a:r>
              <a:rPr lang="fr-FR" sz="1300" dirty="0">
                <a:solidFill>
                  <a:schemeClr val="bg1"/>
                </a:solidFill>
                <a:latin typeface="Lato" panose="020F0502020204030203" pitchFamily="34" charset="0"/>
                <a:ea typeface="Lato" panose="020F0502020204030203" pitchFamily="34" charset="0"/>
                <a:cs typeface="Lato" panose="020F0502020204030203" pitchFamily="34" charset="0"/>
              </a:rPr>
              <a:t>Le travail partenarial mené avec IVDD pour développer la création d’activités a permis de soutenir financièrement 17 projets de création ou de reprise d’entreprise.  Cela représente un montant de prêt d’honneur complémentaire aux prêts bancaires de 193 000 € qui a permis la création de 32 emplois.</a:t>
            </a:r>
          </a:p>
        </p:txBody>
      </p:sp>
      <p:sp>
        <p:nvSpPr>
          <p:cNvPr id="30" name="ZoneTexte 29">
            <a:extLst>
              <a:ext uri="{FF2B5EF4-FFF2-40B4-BE49-F238E27FC236}">
                <a16:creationId xmlns:a16="http://schemas.microsoft.com/office/drawing/2014/main" id="{712653FA-6C03-ED5D-646C-20543BF8F2EC}"/>
              </a:ext>
            </a:extLst>
          </p:cNvPr>
          <p:cNvSpPr txBox="1"/>
          <p:nvPr/>
        </p:nvSpPr>
        <p:spPr>
          <a:xfrm>
            <a:off x="6142908" y="2905780"/>
            <a:ext cx="2871958" cy="523220"/>
          </a:xfrm>
          <a:prstGeom prst="rect">
            <a:avLst/>
          </a:prstGeom>
          <a:noFill/>
        </p:spPr>
        <p:txBody>
          <a:bodyPr wrap="square" rtlCol="0">
            <a:spAutoFit/>
          </a:bodyPr>
          <a:lstStyle/>
          <a:p>
            <a:pPr algn="ctr"/>
            <a:r>
              <a:rPr lang="fr-FR" sz="1400" b="1" dirty="0">
                <a:solidFill>
                  <a:srgbClr val="D29F13"/>
                </a:solidFill>
                <a:latin typeface="Lato" panose="020F0502020204030203" pitchFamily="34" charset="0"/>
                <a:ea typeface="Lato" panose="020F0502020204030203" pitchFamily="34" charset="0"/>
                <a:cs typeface="Lato" panose="020F0502020204030203" pitchFamily="34" charset="0"/>
              </a:rPr>
              <a:t>PARTENARIAT AVEC INITIATIVE VALLÉE DE LA DRÔME DIOIS</a:t>
            </a:r>
          </a:p>
        </p:txBody>
      </p:sp>
      <p:cxnSp>
        <p:nvCxnSpPr>
          <p:cNvPr id="31" name="Connecteur droit 30">
            <a:extLst>
              <a:ext uri="{FF2B5EF4-FFF2-40B4-BE49-F238E27FC236}">
                <a16:creationId xmlns:a16="http://schemas.microsoft.com/office/drawing/2014/main" id="{6F9A1457-696B-023A-8288-3A71AABB16C9}"/>
              </a:ext>
            </a:extLst>
          </p:cNvPr>
          <p:cNvCxnSpPr>
            <a:cxnSpLocks/>
          </p:cNvCxnSpPr>
          <p:nvPr/>
        </p:nvCxnSpPr>
        <p:spPr>
          <a:xfrm>
            <a:off x="6287094" y="3501008"/>
            <a:ext cx="2605386"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AA470B28-DA63-5E1A-65FA-DAF50BD7F850}"/>
              </a:ext>
            </a:extLst>
          </p:cNvPr>
          <p:cNvSpPr/>
          <p:nvPr/>
        </p:nvSpPr>
        <p:spPr>
          <a:xfrm>
            <a:off x="6160356" y="1143580"/>
            <a:ext cx="2983644" cy="1781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4" name="Image 43">
            <a:extLst>
              <a:ext uri="{FF2B5EF4-FFF2-40B4-BE49-F238E27FC236}">
                <a16:creationId xmlns:a16="http://schemas.microsoft.com/office/drawing/2014/main" id="{414E46D3-7C50-B2D3-996E-3DD8995081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184" y="1484784"/>
            <a:ext cx="2681063" cy="1143000"/>
          </a:xfrm>
          <a:prstGeom prst="rect">
            <a:avLst/>
          </a:prstGeom>
        </p:spPr>
      </p:pic>
      <p:pic>
        <p:nvPicPr>
          <p:cNvPr id="47" name="Image 46">
            <a:extLst>
              <a:ext uri="{FF2B5EF4-FFF2-40B4-BE49-F238E27FC236}">
                <a16:creationId xmlns:a16="http://schemas.microsoft.com/office/drawing/2014/main" id="{6ABEBA7E-F78D-251C-4F6D-C75D90B0E6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594" b="11157"/>
          <a:stretch/>
        </p:blipFill>
        <p:spPr>
          <a:xfrm>
            <a:off x="122627" y="1340769"/>
            <a:ext cx="2854382" cy="1584174"/>
          </a:xfrm>
          <a:prstGeom prst="rect">
            <a:avLst/>
          </a:prstGeom>
        </p:spPr>
      </p:pic>
      <p:sp>
        <p:nvSpPr>
          <p:cNvPr id="2" name="ZoneTexte 1">
            <a:extLst>
              <a:ext uri="{FF2B5EF4-FFF2-40B4-BE49-F238E27FC236}">
                <a16:creationId xmlns:a16="http://schemas.microsoft.com/office/drawing/2014/main" id="{22CB0CEE-8315-1EA1-BF36-261BEB884776}"/>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20 – Rapport d’activité 2022 – CCCPS Cœur de Drôme</a:t>
            </a:r>
          </a:p>
        </p:txBody>
      </p:sp>
      <p:pic>
        <p:nvPicPr>
          <p:cNvPr id="7" name="Image 6">
            <a:extLst>
              <a:ext uri="{FF2B5EF4-FFF2-40B4-BE49-F238E27FC236}">
                <a16:creationId xmlns:a16="http://schemas.microsoft.com/office/drawing/2014/main" id="{301A73D2-56C3-8C06-6950-C698C50953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9889"/>
          <a:stretch/>
        </p:blipFill>
        <p:spPr>
          <a:xfrm>
            <a:off x="3136019" y="1341294"/>
            <a:ext cx="2871957" cy="1584174"/>
          </a:xfrm>
          <a:prstGeom prst="rect">
            <a:avLst/>
          </a:prstGeom>
        </p:spPr>
      </p:pic>
    </p:spTree>
    <p:extLst>
      <p:ext uri="{BB962C8B-B14F-4D97-AF65-F5344CB8AC3E}">
        <p14:creationId xmlns:p14="http://schemas.microsoft.com/office/powerpoint/2010/main" val="2996344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9B8BBDE-8879-C45D-5F10-5137339422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493"/>
          <a:stretch/>
        </p:blipFill>
        <p:spPr>
          <a:xfrm flipH="1">
            <a:off x="3923928" y="-330"/>
            <a:ext cx="5220072" cy="6273647"/>
          </a:xfrm>
          <a:prstGeom prst="rect">
            <a:avLst/>
          </a:prstGeom>
        </p:spPr>
      </p:pic>
      <p:sp>
        <p:nvSpPr>
          <p:cNvPr id="4" name="Titre 1">
            <a:extLst>
              <a:ext uri="{FF2B5EF4-FFF2-40B4-BE49-F238E27FC236}">
                <a16:creationId xmlns:a16="http://schemas.microsoft.com/office/drawing/2014/main" id="{8868D79B-B490-703C-55EB-A7598D534891}"/>
              </a:ext>
            </a:extLst>
          </p:cNvPr>
          <p:cNvSpPr txBox="1">
            <a:spLocks/>
          </p:cNvSpPr>
          <p:nvPr/>
        </p:nvSpPr>
        <p:spPr>
          <a:xfrm>
            <a:off x="237286" y="388963"/>
            <a:ext cx="8229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3200" dirty="0">
                <a:solidFill>
                  <a:srgbClr val="00596C"/>
                </a:solidFill>
                <a:latin typeface="Interstate" pitchFamily="50" charset="0"/>
              </a:rPr>
              <a:t>TOURISME</a:t>
            </a:r>
          </a:p>
          <a:p>
            <a:r>
              <a:rPr lang="fr-FR" sz="2000" dirty="0">
                <a:solidFill>
                  <a:srgbClr val="00596C"/>
                </a:solidFill>
              </a:rPr>
              <a:t>					</a:t>
            </a:r>
          </a:p>
        </p:txBody>
      </p:sp>
      <p:cxnSp>
        <p:nvCxnSpPr>
          <p:cNvPr id="5" name="Connecteur droit 4">
            <a:extLst>
              <a:ext uri="{FF2B5EF4-FFF2-40B4-BE49-F238E27FC236}">
                <a16:creationId xmlns:a16="http://schemas.microsoft.com/office/drawing/2014/main" id="{8F7BA6C0-4FAD-8933-D0F2-3F1C6496B7A6}"/>
              </a:ext>
            </a:extLst>
          </p:cNvPr>
          <p:cNvCxnSpPr>
            <a:cxnSpLocks/>
          </p:cNvCxnSpPr>
          <p:nvPr/>
        </p:nvCxnSpPr>
        <p:spPr>
          <a:xfrm>
            <a:off x="416224" y="1052736"/>
            <a:ext cx="1995536"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9C7DEA40-2A3E-6BA2-B79A-17C34D4484DD}"/>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FF43B9E-6FF1-EA48-8681-D1EB80C13F8E}"/>
              </a:ext>
            </a:extLst>
          </p:cNvPr>
          <p:cNvSpPr/>
          <p:nvPr/>
        </p:nvSpPr>
        <p:spPr>
          <a:xfrm>
            <a:off x="288086" y="1124744"/>
            <a:ext cx="8316362" cy="1569660"/>
          </a:xfrm>
          <a:prstGeom prst="rect">
            <a:avLst/>
          </a:prstGeom>
        </p:spPr>
        <p:txBody>
          <a:bodyPr wrap="square">
            <a:spAutoFit/>
          </a:bodyPr>
          <a:lstStyle/>
          <a:p>
            <a:pPr lvl="0" algn="just">
              <a:spcAft>
                <a:spcPts val="0"/>
              </a:spcAft>
            </a:pPr>
            <a:r>
              <a:rPr lang="fr-FR" sz="1600" dirty="0">
                <a:latin typeface="Lato" panose="020F0502020204030203" pitchFamily="34" charset="0"/>
                <a:ea typeface="Lato" panose="020F0502020204030203" pitchFamily="34" charset="0"/>
                <a:cs typeface="Lato" panose="020F0502020204030203" pitchFamily="34" charset="0"/>
              </a:rPr>
              <a:t>Les retombées économiques induites par le tourisme sont importantes pour le développement de notre territoire. De par son histoire, son patrimoine bâti, culturel et naturel exceptionnel, le Cœur de Drôme dispose d’une forte attractivité.</a:t>
            </a:r>
          </a:p>
          <a:p>
            <a:pPr lvl="0" algn="just">
              <a:spcAft>
                <a:spcPts val="0"/>
              </a:spcAft>
            </a:pPr>
            <a:r>
              <a:rPr lang="fr-FR" sz="1600" dirty="0">
                <a:latin typeface="Lato" panose="020F0502020204030203" pitchFamily="34" charset="0"/>
                <a:ea typeface="Lato" panose="020F0502020204030203" pitchFamily="34" charset="0"/>
                <a:cs typeface="Lato" panose="020F0502020204030203" pitchFamily="34" charset="0"/>
              </a:rPr>
              <a:t>Aussi, il s’agit de préserver ce patrimoine, d’accompagner les acteurs du tourisme dans un contexte de changement climatique et de prendre en compte les enjeux liés à  l’acceptabilité du tourisme par les habitants du territoire.</a:t>
            </a:r>
          </a:p>
        </p:txBody>
      </p:sp>
      <p:sp>
        <p:nvSpPr>
          <p:cNvPr id="20" name="Rectangle : coins arrondis 19">
            <a:extLst>
              <a:ext uri="{FF2B5EF4-FFF2-40B4-BE49-F238E27FC236}">
                <a16:creationId xmlns:a16="http://schemas.microsoft.com/office/drawing/2014/main" id="{6BE85EE5-CF52-27ED-4B64-3F10A64CC5C3}"/>
              </a:ext>
            </a:extLst>
          </p:cNvPr>
          <p:cNvSpPr/>
          <p:nvPr/>
        </p:nvSpPr>
        <p:spPr>
          <a:xfrm>
            <a:off x="4644008" y="2933651"/>
            <a:ext cx="4111069" cy="3231654"/>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65E645E4-9D93-8559-7766-3699F988AEBE}"/>
              </a:ext>
            </a:extLst>
          </p:cNvPr>
          <p:cNvSpPr txBox="1"/>
          <p:nvPr/>
        </p:nvSpPr>
        <p:spPr>
          <a:xfrm>
            <a:off x="269370" y="2636912"/>
            <a:ext cx="3985952" cy="523220"/>
          </a:xfrm>
          <a:prstGeom prst="rect">
            <a:avLst/>
          </a:prstGeom>
          <a:noFill/>
        </p:spPr>
        <p:txBody>
          <a:bodyPr wrap="square" rtlCol="0">
            <a:spAutoFit/>
          </a:bodyPr>
          <a:lstStyle/>
          <a:p>
            <a:r>
              <a:rPr lang="fr-FR" sz="2800" b="1" dirty="0">
                <a:solidFill>
                  <a:srgbClr val="D29F13"/>
                </a:solidFill>
                <a:latin typeface="Co Text Lt" panose="020B0503060202020204" pitchFamily="34" charset="0"/>
              </a:rPr>
              <a:t>Missions principales  </a:t>
            </a:r>
          </a:p>
        </p:txBody>
      </p:sp>
      <p:sp>
        <p:nvSpPr>
          <p:cNvPr id="9" name="ZoneTexte 8">
            <a:extLst>
              <a:ext uri="{FF2B5EF4-FFF2-40B4-BE49-F238E27FC236}">
                <a16:creationId xmlns:a16="http://schemas.microsoft.com/office/drawing/2014/main" id="{360CD48F-32C9-F910-7B33-A163B404F187}"/>
              </a:ext>
            </a:extLst>
          </p:cNvPr>
          <p:cNvSpPr txBox="1"/>
          <p:nvPr/>
        </p:nvSpPr>
        <p:spPr>
          <a:xfrm>
            <a:off x="281419" y="3095779"/>
            <a:ext cx="4290581" cy="3231654"/>
          </a:xfrm>
          <a:prstGeom prst="rect">
            <a:avLst/>
          </a:prstGeom>
          <a:noFill/>
        </p:spPr>
        <p:txBody>
          <a:bodyPr wrap="square" rtlCol="0">
            <a:spAutoFit/>
          </a:bodyPr>
          <a:lstStyle/>
          <a:p>
            <a:pPr marL="285750" indent="-285750">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Suivi de la destination touristique « Vallée de la Drôme »</a:t>
            </a:r>
          </a:p>
          <a:p>
            <a:pPr marL="285750" indent="-285750">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Coordination stratégique et soutien financier aux actions portées par l’office du tourisme intercommunal</a:t>
            </a:r>
          </a:p>
          <a:p>
            <a:pPr marL="285750" indent="-285750">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Développement d’aménagements touristiques</a:t>
            </a:r>
          </a:p>
          <a:p>
            <a:pPr marL="285750" indent="-285750">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Valorisation, réhabilitation et entretien des sentiers de randonnées pédestre et VTT</a:t>
            </a:r>
          </a:p>
          <a:p>
            <a:pPr marL="285750" indent="-285750">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Entretien et développement touristique de l’itinéraire cyclable intercommunal la Vélodrome.</a:t>
            </a:r>
          </a:p>
          <a:p>
            <a:pPr marL="285750" indent="-285750">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Collecte et gestion de la taxe de séjour</a:t>
            </a:r>
            <a:endParaRPr lang="fr-FR" sz="1500" dirty="0">
              <a:latin typeface="Gill Sans MT" panose="020B0502020104020203" pitchFamily="34" charset="0"/>
            </a:endParaRPr>
          </a:p>
        </p:txBody>
      </p:sp>
      <p:sp>
        <p:nvSpPr>
          <p:cNvPr id="26" name="ZoneTexte 25">
            <a:extLst>
              <a:ext uri="{FF2B5EF4-FFF2-40B4-BE49-F238E27FC236}">
                <a16:creationId xmlns:a16="http://schemas.microsoft.com/office/drawing/2014/main" id="{D21F4150-4AFB-F3C8-454C-E6C9A7F44D8A}"/>
              </a:ext>
            </a:extLst>
          </p:cNvPr>
          <p:cNvSpPr txBox="1"/>
          <p:nvPr/>
        </p:nvSpPr>
        <p:spPr>
          <a:xfrm>
            <a:off x="4832853" y="3200196"/>
            <a:ext cx="3850217" cy="2893100"/>
          </a:xfrm>
          <a:prstGeom prst="rect">
            <a:avLst/>
          </a:prstGeom>
          <a:noFill/>
        </p:spPr>
        <p:txBody>
          <a:bodyPr wrap="square" rtlCol="0">
            <a:spAutoFit/>
          </a:bodyPr>
          <a:lstStyle/>
          <a:p>
            <a:pPr>
              <a:spcBef>
                <a:spcPts val="600"/>
              </a:spcBef>
            </a:pP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189 984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nuitées passées en cœur de Drôme (adultes payant la taxe de séjour) (+ 9 % par rapport à 2021)</a:t>
            </a:r>
            <a:endParaRPr lang="fr-FR" sz="1600" b="1" dirty="0">
              <a:solidFill>
                <a:schemeClr val="bg1"/>
              </a:solidFill>
              <a:latin typeface="Lato" panose="020F0502020204030203" pitchFamily="34" charset="0"/>
              <a:ea typeface="Lato" panose="020F0502020204030203" pitchFamily="34" charset="0"/>
              <a:cs typeface="Lato" panose="020F0502020204030203" pitchFamily="34" charset="0"/>
            </a:endParaRPr>
          </a:p>
          <a:p>
            <a:pPr>
              <a:spcBef>
                <a:spcPts val="600"/>
              </a:spcBef>
            </a:pP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155 000 €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de subvention de fonctionnement annuelle versée à l’Office de Tourisme</a:t>
            </a:r>
          </a:p>
          <a:p>
            <a:pPr>
              <a:spcBef>
                <a:spcPts val="600"/>
              </a:spcBef>
            </a:pP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128 000 €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de taxe de séjour (+22 % /2019 année de référence) + 35 000 euros de récupération d’impayés des années précédentes</a:t>
            </a:r>
          </a:p>
        </p:txBody>
      </p:sp>
      <p:cxnSp>
        <p:nvCxnSpPr>
          <p:cNvPr id="27" name="Connecteur droit 26">
            <a:extLst>
              <a:ext uri="{FF2B5EF4-FFF2-40B4-BE49-F238E27FC236}">
                <a16:creationId xmlns:a16="http://schemas.microsoft.com/office/drawing/2014/main" id="{D6DE5CE4-59F9-0C89-44D5-9D0D5AD17F02}"/>
              </a:ext>
            </a:extLst>
          </p:cNvPr>
          <p:cNvCxnSpPr>
            <a:cxnSpLocks/>
          </p:cNvCxnSpPr>
          <p:nvPr/>
        </p:nvCxnSpPr>
        <p:spPr>
          <a:xfrm>
            <a:off x="4886183" y="3140968"/>
            <a:ext cx="3698883"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70BD944C-12AD-9EA9-41B6-211CE7389F03}"/>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21 – Rapport d’activité 2022 – CCCPS Cœur de Drôme</a:t>
            </a:r>
          </a:p>
        </p:txBody>
      </p:sp>
    </p:spTree>
    <p:extLst>
      <p:ext uri="{BB962C8B-B14F-4D97-AF65-F5344CB8AC3E}">
        <p14:creationId xmlns:p14="http://schemas.microsoft.com/office/powerpoint/2010/main" val="33578296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9B8BBDE-8879-C45D-5F10-5137339422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493"/>
          <a:stretch/>
        </p:blipFill>
        <p:spPr>
          <a:xfrm flipH="1">
            <a:off x="3923928" y="-330"/>
            <a:ext cx="5220072" cy="6273647"/>
          </a:xfrm>
          <a:prstGeom prst="rect">
            <a:avLst/>
          </a:prstGeom>
        </p:spPr>
      </p:pic>
      <p:sp>
        <p:nvSpPr>
          <p:cNvPr id="4" name="Titre 1">
            <a:extLst>
              <a:ext uri="{FF2B5EF4-FFF2-40B4-BE49-F238E27FC236}">
                <a16:creationId xmlns:a16="http://schemas.microsoft.com/office/drawing/2014/main" id="{8868D79B-B490-703C-55EB-A7598D534891}"/>
              </a:ext>
            </a:extLst>
          </p:cNvPr>
          <p:cNvSpPr txBox="1">
            <a:spLocks/>
          </p:cNvSpPr>
          <p:nvPr/>
        </p:nvSpPr>
        <p:spPr>
          <a:xfrm>
            <a:off x="237286" y="388963"/>
            <a:ext cx="8229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3200" dirty="0">
                <a:solidFill>
                  <a:srgbClr val="00596C"/>
                </a:solidFill>
                <a:latin typeface="Interstate" pitchFamily="50" charset="0"/>
              </a:rPr>
              <a:t>TOURISME</a:t>
            </a:r>
          </a:p>
          <a:p>
            <a:r>
              <a:rPr lang="fr-FR" sz="2000" dirty="0">
                <a:solidFill>
                  <a:srgbClr val="00596C"/>
                </a:solidFill>
              </a:rPr>
              <a:t>					</a:t>
            </a:r>
          </a:p>
        </p:txBody>
      </p:sp>
      <p:cxnSp>
        <p:nvCxnSpPr>
          <p:cNvPr id="5" name="Connecteur droit 4">
            <a:extLst>
              <a:ext uri="{FF2B5EF4-FFF2-40B4-BE49-F238E27FC236}">
                <a16:creationId xmlns:a16="http://schemas.microsoft.com/office/drawing/2014/main" id="{8F7BA6C0-4FAD-8933-D0F2-3F1C6496B7A6}"/>
              </a:ext>
            </a:extLst>
          </p:cNvPr>
          <p:cNvCxnSpPr>
            <a:cxnSpLocks/>
          </p:cNvCxnSpPr>
          <p:nvPr/>
        </p:nvCxnSpPr>
        <p:spPr>
          <a:xfrm>
            <a:off x="416224" y="1052736"/>
            <a:ext cx="1995536"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9C7DEA40-2A3E-6BA2-B79A-17C34D4484DD}"/>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sp>
        <p:nvSpPr>
          <p:cNvPr id="6" name="Rectangle : coins arrondis 5">
            <a:extLst>
              <a:ext uri="{FF2B5EF4-FFF2-40B4-BE49-F238E27FC236}">
                <a16:creationId xmlns:a16="http://schemas.microsoft.com/office/drawing/2014/main" id="{DEFD866E-C1A1-9F87-E3A4-46E0A6676A97}"/>
              </a:ext>
            </a:extLst>
          </p:cNvPr>
          <p:cNvSpPr/>
          <p:nvPr/>
        </p:nvSpPr>
        <p:spPr>
          <a:xfrm>
            <a:off x="115866" y="1477232"/>
            <a:ext cx="2871958" cy="4760080"/>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1870B802-F421-8F39-1EEC-BF4AEEAF7976}"/>
              </a:ext>
            </a:extLst>
          </p:cNvPr>
          <p:cNvSpPr/>
          <p:nvPr/>
        </p:nvSpPr>
        <p:spPr>
          <a:xfrm>
            <a:off x="323528" y="3630503"/>
            <a:ext cx="2448272" cy="2092881"/>
          </a:xfrm>
          <a:prstGeom prst="rect">
            <a:avLst/>
          </a:prstGeom>
        </p:spPr>
        <p:txBody>
          <a:bodyPr wrap="square">
            <a:spAutoFit/>
          </a:bodyPr>
          <a:lstStyle/>
          <a:p>
            <a:pPr lvl="0" algn="just">
              <a:spcAft>
                <a:spcPts val="0"/>
              </a:spcAft>
            </a:pPr>
            <a:r>
              <a:rPr lang="fr-FR" sz="1300" dirty="0">
                <a:solidFill>
                  <a:schemeClr val="bg1"/>
                </a:solidFill>
                <a:latin typeface="Lato" panose="020F0502020204030203" pitchFamily="34" charset="0"/>
                <a:ea typeface="Lato" panose="020F0502020204030203" pitchFamily="34" charset="0"/>
                <a:cs typeface="Lato" panose="020F0502020204030203" pitchFamily="34" charset="0"/>
              </a:rPr>
              <a:t>Quatre panneaux présentant l’itinéraire et le territoire jalonnent désormais la vélodrome à Crest, Aouste sur Sye et Saillans. De plus, trois panneaux invitent les cyclotouristes à visiter les villages à proximité : Saint Sauveur en Dois, Piégros-la-Clastre et Mirabel et Blacons,</a:t>
            </a:r>
          </a:p>
        </p:txBody>
      </p:sp>
      <p:sp>
        <p:nvSpPr>
          <p:cNvPr id="14" name="ZoneTexte 13">
            <a:extLst>
              <a:ext uri="{FF2B5EF4-FFF2-40B4-BE49-F238E27FC236}">
                <a16:creationId xmlns:a16="http://schemas.microsoft.com/office/drawing/2014/main" id="{33B3FA34-384A-BB76-2C1E-44CB3E82D4BF}"/>
              </a:ext>
            </a:extLst>
          </p:cNvPr>
          <p:cNvSpPr txBox="1"/>
          <p:nvPr/>
        </p:nvSpPr>
        <p:spPr>
          <a:xfrm>
            <a:off x="454276" y="2924944"/>
            <a:ext cx="2245516" cy="523220"/>
          </a:xfrm>
          <a:prstGeom prst="rect">
            <a:avLst/>
          </a:prstGeom>
          <a:noFill/>
        </p:spPr>
        <p:txBody>
          <a:bodyPr wrap="square" rtlCol="0">
            <a:spAutoFit/>
          </a:bodyPr>
          <a:lstStyle/>
          <a:p>
            <a:pPr algn="ctr"/>
            <a:r>
              <a:rPr lang="fr-FR" sz="1400" b="1" dirty="0">
                <a:solidFill>
                  <a:srgbClr val="D29F13"/>
                </a:solidFill>
                <a:latin typeface="Lato" panose="020F0502020204030203" pitchFamily="34" charset="0"/>
                <a:ea typeface="Lato" panose="020F0502020204030203" pitchFamily="34" charset="0"/>
                <a:cs typeface="Lato" panose="020F0502020204030203" pitchFamily="34" charset="0"/>
              </a:rPr>
              <a:t>MISE EN TOURISME DE LA VÉLODROME </a:t>
            </a:r>
          </a:p>
        </p:txBody>
      </p:sp>
      <p:cxnSp>
        <p:nvCxnSpPr>
          <p:cNvPr id="15" name="Connecteur droit 14">
            <a:extLst>
              <a:ext uri="{FF2B5EF4-FFF2-40B4-BE49-F238E27FC236}">
                <a16:creationId xmlns:a16="http://schemas.microsoft.com/office/drawing/2014/main" id="{DE336A7C-75D5-A585-4DAF-EEF9EB1CAFF4}"/>
              </a:ext>
            </a:extLst>
          </p:cNvPr>
          <p:cNvCxnSpPr>
            <a:cxnSpLocks/>
          </p:cNvCxnSpPr>
          <p:nvPr/>
        </p:nvCxnSpPr>
        <p:spPr>
          <a:xfrm>
            <a:off x="237286" y="3501008"/>
            <a:ext cx="2714674"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17" name="Rectangle : coins arrondis 16">
            <a:extLst>
              <a:ext uri="{FF2B5EF4-FFF2-40B4-BE49-F238E27FC236}">
                <a16:creationId xmlns:a16="http://schemas.microsoft.com/office/drawing/2014/main" id="{79C57A33-3F65-C573-B0D6-636E6BB19971}"/>
              </a:ext>
            </a:extLst>
          </p:cNvPr>
          <p:cNvSpPr/>
          <p:nvPr/>
        </p:nvSpPr>
        <p:spPr>
          <a:xfrm>
            <a:off x="3140202" y="1988840"/>
            <a:ext cx="2871958" cy="4248469"/>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1FA37078-C245-2A7B-F697-140AD38B08BF}"/>
              </a:ext>
            </a:extLst>
          </p:cNvPr>
          <p:cNvSpPr/>
          <p:nvPr/>
        </p:nvSpPr>
        <p:spPr>
          <a:xfrm>
            <a:off x="3231498" y="3553853"/>
            <a:ext cx="2708654" cy="2508379"/>
          </a:xfrm>
          <a:prstGeom prst="rect">
            <a:avLst/>
          </a:prstGeom>
        </p:spPr>
        <p:txBody>
          <a:bodyPr wrap="square">
            <a:spAutoFit/>
          </a:bodyPr>
          <a:lstStyle/>
          <a:p>
            <a:pPr lvl="0" algn="just">
              <a:spcAft>
                <a:spcPts val="0"/>
              </a:spcAft>
            </a:pPr>
            <a:r>
              <a:rPr lang="fr-FR" sz="1300" dirty="0">
                <a:solidFill>
                  <a:schemeClr val="bg1"/>
                </a:solidFill>
                <a:latin typeface="Lato" panose="020F0502020204030203" pitchFamily="34" charset="0"/>
                <a:ea typeface="Lato" panose="020F0502020204030203" pitchFamily="34" charset="0"/>
                <a:cs typeface="Lato" panose="020F0502020204030203" pitchFamily="34" charset="0"/>
              </a:rPr>
              <a:t>Deux études ont été menées en 2022 et seront finalisées en 2023 : </a:t>
            </a:r>
          </a:p>
          <a:p>
            <a:pPr marL="285750" lvl="0" indent="-285750">
              <a:spcAft>
                <a:spcPts val="0"/>
              </a:spcAft>
              <a:buClr>
                <a:srgbClr val="D29F13"/>
              </a:buClr>
              <a:buFont typeface="Arial" panose="020B0604020202020204" pitchFamily="34" charset="0"/>
              <a:buChar char="•"/>
            </a:pPr>
            <a:r>
              <a:rPr lang="fr-FR" sz="1300" dirty="0">
                <a:solidFill>
                  <a:schemeClr val="bg1"/>
                </a:solidFill>
                <a:latin typeface="Lato" panose="020F0502020204030203" pitchFamily="34" charset="0"/>
                <a:ea typeface="Lato" panose="020F0502020204030203" pitchFamily="34" charset="0"/>
                <a:cs typeface="Lato" panose="020F0502020204030203" pitchFamily="34" charset="0"/>
              </a:rPr>
              <a:t>Schéma d’accueil et d’information de l’Office de Tourisme </a:t>
            </a:r>
          </a:p>
          <a:p>
            <a:pPr marL="285750" lvl="0" indent="-285750">
              <a:spcAft>
                <a:spcPts val="0"/>
              </a:spcAft>
              <a:buClr>
                <a:srgbClr val="D29F13"/>
              </a:buClr>
              <a:buFont typeface="Arial" panose="020B0604020202020204" pitchFamily="34" charset="0"/>
              <a:buChar char="•"/>
            </a:pPr>
            <a:r>
              <a:rPr lang="fr-FR" sz="1300" dirty="0">
                <a:solidFill>
                  <a:schemeClr val="bg1"/>
                </a:solidFill>
                <a:latin typeface="Lato" panose="020F0502020204030203" pitchFamily="34" charset="0"/>
                <a:ea typeface="Lato" panose="020F0502020204030203" pitchFamily="34" charset="0"/>
                <a:cs typeface="Lato" panose="020F0502020204030203" pitchFamily="34" charset="0"/>
              </a:rPr>
              <a:t>Etude de rapprochement avec l’OT  Val de Drôme</a:t>
            </a:r>
          </a:p>
          <a:p>
            <a:pPr lvl="0" algn="just">
              <a:spcAft>
                <a:spcPts val="0"/>
              </a:spcAft>
            </a:pPr>
            <a:r>
              <a:rPr lang="fr-FR" sz="1300" dirty="0">
                <a:solidFill>
                  <a:schemeClr val="bg1"/>
                </a:solidFill>
                <a:latin typeface="Lato" panose="020F0502020204030203" pitchFamily="34" charset="0"/>
                <a:ea typeface="Lato" panose="020F0502020204030203" pitchFamily="34" charset="0"/>
                <a:cs typeface="Lato" panose="020F0502020204030203" pitchFamily="34" charset="0"/>
              </a:rPr>
              <a:t>Les acteurs du tourisme et les élus ont été mobilisés pour apporter leurs expertises et leurs avis sur plusieurs temps forts dans l’année.</a:t>
            </a:r>
          </a:p>
          <a:p>
            <a:pPr lvl="0" algn="ctr">
              <a:spcAft>
                <a:spcPts val="0"/>
              </a:spcAft>
            </a:pPr>
            <a:r>
              <a:rPr lang="fr-FR" sz="1400" dirty="0">
                <a:solidFill>
                  <a:srgbClr val="FF0000"/>
                </a:solidFill>
                <a:latin typeface="Lato" panose="020F0502020204030203" pitchFamily="34" charset="0"/>
                <a:ea typeface="Lato" panose="020F0502020204030203" pitchFamily="34" charset="0"/>
                <a:cs typeface="Lato" panose="020F0502020204030203" pitchFamily="34" charset="0"/>
              </a:rPr>
              <a:t> </a:t>
            </a:r>
          </a:p>
        </p:txBody>
      </p:sp>
      <p:sp>
        <p:nvSpPr>
          <p:cNvPr id="21" name="ZoneTexte 20">
            <a:extLst>
              <a:ext uri="{FF2B5EF4-FFF2-40B4-BE49-F238E27FC236}">
                <a16:creationId xmlns:a16="http://schemas.microsoft.com/office/drawing/2014/main" id="{9029606D-F795-1BCD-D7E9-A37ED536093F}"/>
              </a:ext>
            </a:extLst>
          </p:cNvPr>
          <p:cNvSpPr txBox="1"/>
          <p:nvPr/>
        </p:nvSpPr>
        <p:spPr>
          <a:xfrm>
            <a:off x="3118572" y="2924944"/>
            <a:ext cx="2871958" cy="523220"/>
          </a:xfrm>
          <a:prstGeom prst="rect">
            <a:avLst/>
          </a:prstGeom>
          <a:noFill/>
        </p:spPr>
        <p:txBody>
          <a:bodyPr wrap="square" rtlCol="0">
            <a:spAutoFit/>
          </a:bodyPr>
          <a:lstStyle/>
          <a:p>
            <a:pPr algn="ctr"/>
            <a:r>
              <a:rPr lang="fr-FR" sz="1400" b="1" dirty="0">
                <a:solidFill>
                  <a:srgbClr val="D29F13"/>
                </a:solidFill>
                <a:latin typeface="Lato" panose="020F0502020204030203" pitchFamily="34" charset="0"/>
                <a:ea typeface="Lato" panose="020F0502020204030203" pitchFamily="34" charset="0"/>
                <a:cs typeface="Lato" panose="020F0502020204030203" pitchFamily="34" charset="0"/>
              </a:rPr>
              <a:t>ÉTUDES OFFICE DE TOURISME CŒUR DE DRÔME</a:t>
            </a:r>
          </a:p>
        </p:txBody>
      </p:sp>
      <p:cxnSp>
        <p:nvCxnSpPr>
          <p:cNvPr id="22" name="Connecteur droit 21">
            <a:extLst>
              <a:ext uri="{FF2B5EF4-FFF2-40B4-BE49-F238E27FC236}">
                <a16:creationId xmlns:a16="http://schemas.microsoft.com/office/drawing/2014/main" id="{7C1932A1-2EEC-C506-6C1C-59D313D7C655}"/>
              </a:ext>
            </a:extLst>
          </p:cNvPr>
          <p:cNvCxnSpPr>
            <a:cxnSpLocks/>
          </p:cNvCxnSpPr>
          <p:nvPr/>
        </p:nvCxnSpPr>
        <p:spPr>
          <a:xfrm>
            <a:off x="3275856" y="3501008"/>
            <a:ext cx="2633007"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24" name="Rectangle : coins arrondis 23">
            <a:extLst>
              <a:ext uri="{FF2B5EF4-FFF2-40B4-BE49-F238E27FC236}">
                <a16:creationId xmlns:a16="http://schemas.microsoft.com/office/drawing/2014/main" id="{BEC8C35C-B5A6-3F90-DE84-4C468D15C87D}"/>
              </a:ext>
            </a:extLst>
          </p:cNvPr>
          <p:cNvSpPr/>
          <p:nvPr/>
        </p:nvSpPr>
        <p:spPr>
          <a:xfrm>
            <a:off x="6164538" y="1211187"/>
            <a:ext cx="2871958" cy="3374004"/>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8A41DA0B-4F69-1956-A9CE-383D346F2E54}"/>
              </a:ext>
            </a:extLst>
          </p:cNvPr>
          <p:cNvSpPr/>
          <p:nvPr/>
        </p:nvSpPr>
        <p:spPr>
          <a:xfrm>
            <a:off x="6255805" y="3631083"/>
            <a:ext cx="2708683" cy="907941"/>
          </a:xfrm>
          <a:prstGeom prst="rect">
            <a:avLst/>
          </a:prstGeom>
        </p:spPr>
        <p:txBody>
          <a:bodyPr wrap="square">
            <a:spAutoFit/>
          </a:bodyPr>
          <a:lstStyle/>
          <a:p>
            <a:pPr lvl="0" algn="ctr">
              <a:spcAft>
                <a:spcPts val="0"/>
              </a:spcAft>
            </a:pPr>
            <a:r>
              <a:rPr lang="fr-FR" sz="1300" dirty="0">
                <a:solidFill>
                  <a:schemeClr val="bg1"/>
                </a:solidFill>
                <a:latin typeface="Lato" panose="020F0502020204030203" pitchFamily="34" charset="0"/>
                <a:ea typeface="Lato" panose="020F0502020204030203" pitchFamily="34" charset="0"/>
                <a:cs typeface="Lato" panose="020F0502020204030203" pitchFamily="34" charset="0"/>
              </a:rPr>
              <a:t>Finalisation, inauguration et promotion touristique du projet de valorisation des paysages des villages de montagne</a:t>
            </a:r>
            <a:r>
              <a:rPr lang="fr-FR" sz="1400" dirty="0">
                <a:solidFill>
                  <a:schemeClr val="bg1"/>
                </a:solidFill>
                <a:latin typeface="Lato" panose="020F0502020204030203" pitchFamily="34" charset="0"/>
                <a:ea typeface="Lato" panose="020F0502020204030203" pitchFamily="34" charset="0"/>
                <a:cs typeface="Lato" panose="020F0502020204030203" pitchFamily="34" charset="0"/>
              </a:rPr>
              <a:t>.</a:t>
            </a:r>
          </a:p>
        </p:txBody>
      </p:sp>
      <p:sp>
        <p:nvSpPr>
          <p:cNvPr id="30" name="ZoneTexte 29">
            <a:extLst>
              <a:ext uri="{FF2B5EF4-FFF2-40B4-BE49-F238E27FC236}">
                <a16:creationId xmlns:a16="http://schemas.microsoft.com/office/drawing/2014/main" id="{712653FA-6C03-ED5D-646C-20543BF8F2EC}"/>
              </a:ext>
            </a:extLst>
          </p:cNvPr>
          <p:cNvSpPr txBox="1"/>
          <p:nvPr/>
        </p:nvSpPr>
        <p:spPr>
          <a:xfrm>
            <a:off x="6142908" y="2905780"/>
            <a:ext cx="2871958" cy="738664"/>
          </a:xfrm>
          <a:prstGeom prst="rect">
            <a:avLst/>
          </a:prstGeom>
          <a:noFill/>
        </p:spPr>
        <p:txBody>
          <a:bodyPr wrap="square" rtlCol="0">
            <a:spAutoFit/>
          </a:bodyPr>
          <a:lstStyle/>
          <a:p>
            <a:pPr algn="ctr"/>
            <a:r>
              <a:rPr lang="fr-FR" sz="1400" b="1" dirty="0">
                <a:solidFill>
                  <a:srgbClr val="D29F13"/>
                </a:solidFill>
                <a:latin typeface="Lato" panose="020F0502020204030203" pitchFamily="34" charset="0"/>
                <a:ea typeface="Lato" panose="020F0502020204030203" pitchFamily="34" charset="0"/>
                <a:cs typeface="Lato" panose="020F0502020204030203" pitchFamily="34" charset="0"/>
              </a:rPr>
              <a:t>VALORISATION</a:t>
            </a:r>
          </a:p>
          <a:p>
            <a:pPr algn="ctr"/>
            <a:r>
              <a:rPr lang="fr-FR" sz="1400" b="1" dirty="0">
                <a:solidFill>
                  <a:srgbClr val="D29F13"/>
                </a:solidFill>
                <a:latin typeface="Lato" panose="020F0502020204030203" pitchFamily="34" charset="0"/>
                <a:ea typeface="Lato" panose="020F0502020204030203" pitchFamily="34" charset="0"/>
                <a:cs typeface="Lato" panose="020F0502020204030203" pitchFamily="34" charset="0"/>
              </a:rPr>
              <a:t>TOURISTIQUE DU PAYSAGE DE LA VALLÉE DE LA DRÔME </a:t>
            </a:r>
          </a:p>
        </p:txBody>
      </p:sp>
      <p:cxnSp>
        <p:nvCxnSpPr>
          <p:cNvPr id="31" name="Connecteur droit 30">
            <a:extLst>
              <a:ext uri="{FF2B5EF4-FFF2-40B4-BE49-F238E27FC236}">
                <a16:creationId xmlns:a16="http://schemas.microsoft.com/office/drawing/2014/main" id="{6F9A1457-696B-023A-8288-3A71AABB16C9}"/>
              </a:ext>
            </a:extLst>
          </p:cNvPr>
          <p:cNvCxnSpPr>
            <a:cxnSpLocks/>
          </p:cNvCxnSpPr>
          <p:nvPr/>
        </p:nvCxnSpPr>
        <p:spPr>
          <a:xfrm>
            <a:off x="6255805" y="3630503"/>
            <a:ext cx="2605386"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AA470B28-DA63-5E1A-65FA-DAF50BD7F850}"/>
              </a:ext>
            </a:extLst>
          </p:cNvPr>
          <p:cNvSpPr/>
          <p:nvPr/>
        </p:nvSpPr>
        <p:spPr>
          <a:xfrm>
            <a:off x="6160356" y="1143580"/>
            <a:ext cx="2983644" cy="1781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DC1DD476-9745-F3A6-30B7-5CC7222BEF0F}"/>
              </a:ext>
            </a:extLst>
          </p:cNvPr>
          <p:cNvPicPr>
            <a:picLocks noChangeAspect="1"/>
          </p:cNvPicPr>
          <p:nvPr/>
        </p:nvPicPr>
        <p:blipFill rotWithShape="1">
          <a:blip r:embed="rId3"/>
          <a:srcRect l="1129" t="-8487" r="-1129" b="20473"/>
          <a:stretch/>
        </p:blipFill>
        <p:spPr>
          <a:xfrm>
            <a:off x="3152106" y="1060802"/>
            <a:ext cx="2893145" cy="1828134"/>
          </a:xfrm>
          <a:prstGeom prst="rect">
            <a:avLst/>
          </a:prstGeom>
        </p:spPr>
      </p:pic>
      <p:pic>
        <p:nvPicPr>
          <p:cNvPr id="13" name="Image 12">
            <a:extLst>
              <a:ext uri="{FF2B5EF4-FFF2-40B4-BE49-F238E27FC236}">
                <a16:creationId xmlns:a16="http://schemas.microsoft.com/office/drawing/2014/main" id="{A272EB69-3A82-1D30-2277-09CC1D5510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921" t="17726" b="5890"/>
          <a:stretch/>
        </p:blipFill>
        <p:spPr>
          <a:xfrm>
            <a:off x="6157526" y="1210608"/>
            <a:ext cx="2878970" cy="1723150"/>
          </a:xfrm>
          <a:prstGeom prst="rect">
            <a:avLst/>
          </a:prstGeom>
        </p:spPr>
      </p:pic>
      <p:sp>
        <p:nvSpPr>
          <p:cNvPr id="16" name="Rectangle : coins arrondis 15">
            <a:extLst>
              <a:ext uri="{FF2B5EF4-FFF2-40B4-BE49-F238E27FC236}">
                <a16:creationId xmlns:a16="http://schemas.microsoft.com/office/drawing/2014/main" id="{3658C50E-640F-7CB3-A08F-D246976B492E}"/>
              </a:ext>
            </a:extLst>
          </p:cNvPr>
          <p:cNvSpPr/>
          <p:nvPr/>
        </p:nvSpPr>
        <p:spPr>
          <a:xfrm>
            <a:off x="6160357" y="4659562"/>
            <a:ext cx="2871958" cy="1580113"/>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D2B8FC91-5D82-C679-B299-47A159FF85A1}"/>
              </a:ext>
            </a:extLst>
          </p:cNvPr>
          <p:cNvSpPr/>
          <p:nvPr/>
        </p:nvSpPr>
        <p:spPr>
          <a:xfrm>
            <a:off x="6156176" y="4995753"/>
            <a:ext cx="2871958" cy="1092607"/>
          </a:xfrm>
          <a:prstGeom prst="rect">
            <a:avLst/>
          </a:prstGeom>
        </p:spPr>
        <p:txBody>
          <a:bodyPr wrap="square">
            <a:spAutoFit/>
          </a:bodyPr>
          <a:lstStyle/>
          <a:p>
            <a:pPr lvl="0" algn="ctr">
              <a:spcAft>
                <a:spcPts val="0"/>
              </a:spcAft>
            </a:pPr>
            <a:r>
              <a:rPr lang="fr-FR" sz="1300" dirty="0">
                <a:solidFill>
                  <a:schemeClr val="bg1"/>
                </a:solidFill>
                <a:latin typeface="Lato" panose="020F0502020204030203" pitchFamily="34" charset="0"/>
                <a:ea typeface="Lato" panose="020F0502020204030203" pitchFamily="34" charset="0"/>
                <a:cs typeface="Lato" panose="020F0502020204030203" pitchFamily="34" charset="0"/>
              </a:rPr>
              <a:t>Sept « villages de montagne » de la CCCPS ont répondu à l’appel à projet et ont bénéficié d’une subvention de 1 000 euros pour la mise en valeur de leur commune.</a:t>
            </a:r>
          </a:p>
        </p:txBody>
      </p:sp>
      <p:sp>
        <p:nvSpPr>
          <p:cNvPr id="20" name="ZoneTexte 19">
            <a:extLst>
              <a:ext uri="{FF2B5EF4-FFF2-40B4-BE49-F238E27FC236}">
                <a16:creationId xmlns:a16="http://schemas.microsoft.com/office/drawing/2014/main" id="{A4761329-BD4E-8796-2339-C66BAB630510}"/>
              </a:ext>
            </a:extLst>
          </p:cNvPr>
          <p:cNvSpPr txBox="1"/>
          <p:nvPr/>
        </p:nvSpPr>
        <p:spPr>
          <a:xfrm>
            <a:off x="6092530" y="4725144"/>
            <a:ext cx="3015974" cy="307777"/>
          </a:xfrm>
          <a:prstGeom prst="rect">
            <a:avLst/>
          </a:prstGeom>
          <a:noFill/>
        </p:spPr>
        <p:txBody>
          <a:bodyPr wrap="square" rtlCol="0">
            <a:spAutoFit/>
          </a:bodyPr>
          <a:lstStyle/>
          <a:p>
            <a:pPr algn="ctr"/>
            <a:r>
              <a:rPr lang="fr-FR" sz="1400" b="1" dirty="0">
                <a:solidFill>
                  <a:srgbClr val="D29F13"/>
                </a:solidFill>
                <a:latin typeface="Lato" panose="020F0502020204030203" pitchFamily="34" charset="0"/>
                <a:ea typeface="Lato" panose="020F0502020204030203" pitchFamily="34" charset="0"/>
                <a:cs typeface="Lato" panose="020F0502020204030203" pitchFamily="34" charset="0"/>
              </a:rPr>
              <a:t>EMBELLISSEMENT DES VILLAGES </a:t>
            </a:r>
          </a:p>
        </p:txBody>
      </p:sp>
      <p:sp>
        <p:nvSpPr>
          <p:cNvPr id="2" name="ZoneTexte 1">
            <a:extLst>
              <a:ext uri="{FF2B5EF4-FFF2-40B4-BE49-F238E27FC236}">
                <a16:creationId xmlns:a16="http://schemas.microsoft.com/office/drawing/2014/main" id="{D49F9968-3DE9-648C-1797-F16787E62CB8}"/>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22 – Rapport d’activité 2022 – CCCPS Cœur de Drôme</a:t>
            </a:r>
          </a:p>
        </p:txBody>
      </p:sp>
      <p:pic>
        <p:nvPicPr>
          <p:cNvPr id="11" name="Image 10">
            <a:extLst>
              <a:ext uri="{FF2B5EF4-FFF2-40B4-BE49-F238E27FC236}">
                <a16:creationId xmlns:a16="http://schemas.microsoft.com/office/drawing/2014/main" id="{CC430F57-5EA0-7234-B1ED-2A93C1AB1B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866" y="1239960"/>
            <a:ext cx="2871958" cy="1632140"/>
          </a:xfrm>
          <a:prstGeom prst="rect">
            <a:avLst/>
          </a:prstGeom>
        </p:spPr>
      </p:pic>
    </p:spTree>
    <p:extLst>
      <p:ext uri="{BB962C8B-B14F-4D97-AF65-F5344CB8AC3E}">
        <p14:creationId xmlns:p14="http://schemas.microsoft.com/office/powerpoint/2010/main" val="2276399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9B8BBDE-8879-C45D-5F10-5137339422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493"/>
          <a:stretch/>
        </p:blipFill>
        <p:spPr>
          <a:xfrm flipH="1">
            <a:off x="3923928" y="-330"/>
            <a:ext cx="5220072" cy="6273647"/>
          </a:xfrm>
          <a:prstGeom prst="rect">
            <a:avLst/>
          </a:prstGeom>
        </p:spPr>
      </p:pic>
      <p:sp>
        <p:nvSpPr>
          <p:cNvPr id="4" name="Titre 1">
            <a:extLst>
              <a:ext uri="{FF2B5EF4-FFF2-40B4-BE49-F238E27FC236}">
                <a16:creationId xmlns:a16="http://schemas.microsoft.com/office/drawing/2014/main" id="{8868D79B-B490-703C-55EB-A7598D534891}"/>
              </a:ext>
            </a:extLst>
          </p:cNvPr>
          <p:cNvSpPr txBox="1">
            <a:spLocks/>
          </p:cNvSpPr>
          <p:nvPr/>
        </p:nvSpPr>
        <p:spPr>
          <a:xfrm>
            <a:off x="237286" y="388963"/>
            <a:ext cx="8229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3200" dirty="0">
                <a:solidFill>
                  <a:srgbClr val="00596C"/>
                </a:solidFill>
                <a:latin typeface="Interstate" pitchFamily="50" charset="0"/>
              </a:rPr>
              <a:t>TRANSITION ÉCOLOGIQUE</a:t>
            </a:r>
          </a:p>
          <a:p>
            <a:r>
              <a:rPr lang="fr-FR" sz="2000" dirty="0">
                <a:solidFill>
                  <a:srgbClr val="00596C"/>
                </a:solidFill>
              </a:rPr>
              <a:t>					</a:t>
            </a:r>
          </a:p>
        </p:txBody>
      </p:sp>
      <p:cxnSp>
        <p:nvCxnSpPr>
          <p:cNvPr id="5" name="Connecteur droit 4">
            <a:extLst>
              <a:ext uri="{FF2B5EF4-FFF2-40B4-BE49-F238E27FC236}">
                <a16:creationId xmlns:a16="http://schemas.microsoft.com/office/drawing/2014/main" id="{8F7BA6C0-4FAD-8933-D0F2-3F1C6496B7A6}"/>
              </a:ext>
            </a:extLst>
          </p:cNvPr>
          <p:cNvCxnSpPr>
            <a:cxnSpLocks/>
          </p:cNvCxnSpPr>
          <p:nvPr/>
        </p:nvCxnSpPr>
        <p:spPr>
          <a:xfrm>
            <a:off x="416224" y="1052736"/>
            <a:ext cx="5235896" cy="1742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9C7DEA40-2A3E-6BA2-B79A-17C34D4484DD}"/>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FF43B9E-6FF1-EA48-8681-D1EB80C13F8E}"/>
              </a:ext>
            </a:extLst>
          </p:cNvPr>
          <p:cNvSpPr/>
          <p:nvPr/>
        </p:nvSpPr>
        <p:spPr>
          <a:xfrm>
            <a:off x="288086" y="1412776"/>
            <a:ext cx="8586544" cy="1323439"/>
          </a:xfrm>
          <a:prstGeom prst="rect">
            <a:avLst/>
          </a:prstGeom>
        </p:spPr>
        <p:txBody>
          <a:bodyPr wrap="square">
            <a:spAutoFit/>
          </a:bodyPr>
          <a:lstStyle/>
          <a:p>
            <a:pPr lvl="0" algn="just">
              <a:spcAft>
                <a:spcPts val="0"/>
              </a:spcAft>
            </a:pPr>
            <a:r>
              <a:rPr lang="fr-FR" sz="1600" dirty="0">
                <a:latin typeface="Lato" panose="020F0502020204030203" pitchFamily="34" charset="0"/>
                <a:ea typeface="Lato" panose="020F0502020204030203" pitchFamily="34" charset="0"/>
                <a:cs typeface="Lato" panose="020F0502020204030203" pitchFamily="34" charset="0"/>
              </a:rPr>
              <a:t>L’intercommunalité s’engage dans la transition écologique du territoire ; pour une agriculture et alimentation locale et durable et une forêt valorisée, préservée et résiliente.</a:t>
            </a:r>
          </a:p>
          <a:p>
            <a:pPr lvl="0" algn="just">
              <a:spcAft>
                <a:spcPts val="0"/>
              </a:spcAft>
            </a:pPr>
            <a:r>
              <a:rPr lang="fr-FR" sz="1600" dirty="0">
                <a:latin typeface="Lato" panose="020F0502020204030203" pitchFamily="34" charset="0"/>
                <a:ea typeface="Lato" panose="020F0502020204030203" pitchFamily="34" charset="0"/>
                <a:cs typeface="Lato" panose="020F0502020204030203" pitchFamily="34" charset="0"/>
              </a:rPr>
              <a:t>Sur ces volets, une dynamique collective et concertée est mise en place avec les différents acteurs concernés. L’objectif est d’apporter des réponses concrètes en matière de santé publique, de respect de l’environnement, de préservation de la biodiversité et des paysages.   </a:t>
            </a:r>
          </a:p>
        </p:txBody>
      </p:sp>
      <p:sp>
        <p:nvSpPr>
          <p:cNvPr id="7" name="ZoneTexte 6">
            <a:extLst>
              <a:ext uri="{FF2B5EF4-FFF2-40B4-BE49-F238E27FC236}">
                <a16:creationId xmlns:a16="http://schemas.microsoft.com/office/drawing/2014/main" id="{65E645E4-9D93-8559-7766-3699F988AEBE}"/>
              </a:ext>
            </a:extLst>
          </p:cNvPr>
          <p:cNvSpPr txBox="1"/>
          <p:nvPr/>
        </p:nvSpPr>
        <p:spPr>
          <a:xfrm>
            <a:off x="298016" y="2761764"/>
            <a:ext cx="3985952" cy="523220"/>
          </a:xfrm>
          <a:prstGeom prst="rect">
            <a:avLst/>
          </a:prstGeom>
          <a:noFill/>
        </p:spPr>
        <p:txBody>
          <a:bodyPr wrap="square" rtlCol="0">
            <a:spAutoFit/>
          </a:bodyPr>
          <a:lstStyle/>
          <a:p>
            <a:r>
              <a:rPr lang="fr-FR" sz="2800" b="1" dirty="0">
                <a:solidFill>
                  <a:srgbClr val="D29F13"/>
                </a:solidFill>
                <a:latin typeface="Co Text Lt" panose="020B0503060202020204" pitchFamily="34" charset="0"/>
              </a:rPr>
              <a:t>Missions principales  </a:t>
            </a:r>
          </a:p>
        </p:txBody>
      </p:sp>
      <p:sp>
        <p:nvSpPr>
          <p:cNvPr id="9" name="ZoneTexte 8">
            <a:extLst>
              <a:ext uri="{FF2B5EF4-FFF2-40B4-BE49-F238E27FC236}">
                <a16:creationId xmlns:a16="http://schemas.microsoft.com/office/drawing/2014/main" id="{360CD48F-32C9-F910-7B33-A163B404F187}"/>
              </a:ext>
            </a:extLst>
          </p:cNvPr>
          <p:cNvSpPr txBox="1"/>
          <p:nvPr/>
        </p:nvSpPr>
        <p:spPr>
          <a:xfrm>
            <a:off x="313962" y="3221102"/>
            <a:ext cx="5050126" cy="3016210"/>
          </a:xfrm>
          <a:prstGeom prst="rect">
            <a:avLst/>
          </a:prstGeom>
          <a:noFill/>
        </p:spPr>
        <p:txBody>
          <a:bodyPr wrap="square" rtlCol="0">
            <a:spAutoFit/>
          </a:bodyPr>
          <a:lstStyle/>
          <a:p>
            <a:pPr marL="285750" indent="-285750">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Élaboration et animation du Plan de Transition Ecologique</a:t>
            </a:r>
          </a:p>
          <a:p>
            <a:pPr marL="285750" indent="-285750">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Soutien financier au pastoralisme via le Plan Pastoral Territorial</a:t>
            </a:r>
          </a:p>
          <a:p>
            <a:pPr marL="285750" indent="-285750">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Réflexion sur les enjeux de l’agriculture et de l’alimentation à l’échelle de la vallée (Prospective agricole et alimentaire 2050)</a:t>
            </a:r>
          </a:p>
          <a:p>
            <a:pPr marL="285750" indent="-285750">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Élaboration de la candidature pour mettre en œuvre un Projet Alimentaire Territorial</a:t>
            </a:r>
          </a:p>
          <a:p>
            <a:pPr marL="285750" indent="-285750">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Sensibilisation et éducation à l’alimentation</a:t>
            </a:r>
          </a:p>
          <a:p>
            <a:pPr marL="285750" indent="-285750">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Mise en œuvre de la stratégie forestière </a:t>
            </a:r>
          </a:p>
        </p:txBody>
      </p:sp>
      <p:grpSp>
        <p:nvGrpSpPr>
          <p:cNvPr id="10" name="Groupe 9">
            <a:extLst>
              <a:ext uri="{FF2B5EF4-FFF2-40B4-BE49-F238E27FC236}">
                <a16:creationId xmlns:a16="http://schemas.microsoft.com/office/drawing/2014/main" id="{6DB53900-FA57-5A61-2778-82A58FB2327C}"/>
              </a:ext>
            </a:extLst>
          </p:cNvPr>
          <p:cNvGrpSpPr/>
          <p:nvPr/>
        </p:nvGrpSpPr>
        <p:grpSpPr>
          <a:xfrm>
            <a:off x="5510671" y="3068960"/>
            <a:ext cx="3244406" cy="2736305"/>
            <a:chOff x="5510671" y="3429000"/>
            <a:chExt cx="3244406" cy="2736305"/>
          </a:xfrm>
        </p:grpSpPr>
        <p:sp>
          <p:nvSpPr>
            <p:cNvPr id="20" name="Rectangle : coins arrondis 19">
              <a:extLst>
                <a:ext uri="{FF2B5EF4-FFF2-40B4-BE49-F238E27FC236}">
                  <a16:creationId xmlns:a16="http://schemas.microsoft.com/office/drawing/2014/main" id="{6BE85EE5-CF52-27ED-4B64-3F10A64CC5C3}"/>
                </a:ext>
              </a:extLst>
            </p:cNvPr>
            <p:cNvSpPr/>
            <p:nvPr/>
          </p:nvSpPr>
          <p:spPr>
            <a:xfrm>
              <a:off x="5510671" y="3429000"/>
              <a:ext cx="3244406" cy="2736305"/>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D21F4150-4AFB-F3C8-454C-E6C9A7F44D8A}"/>
                </a:ext>
              </a:extLst>
            </p:cNvPr>
            <p:cNvSpPr txBox="1"/>
            <p:nvPr/>
          </p:nvSpPr>
          <p:spPr>
            <a:xfrm>
              <a:off x="5715128" y="3777937"/>
              <a:ext cx="2900886" cy="2154436"/>
            </a:xfrm>
            <a:prstGeom prst="rect">
              <a:avLst/>
            </a:prstGeom>
            <a:noFill/>
          </p:spPr>
          <p:txBody>
            <a:bodyPr wrap="square" rtlCol="0">
              <a:spAutoFit/>
            </a:bodyPr>
            <a:lstStyle/>
            <a:p>
              <a:pPr>
                <a:spcBef>
                  <a:spcPts val="600"/>
                </a:spcBef>
              </a:pP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132</a:t>
              </a:r>
              <a:r>
                <a:rPr lang="fr-FR" sz="2400" b="1" dirty="0">
                  <a:solidFill>
                    <a:srgbClr val="D29F13"/>
                  </a:solidFill>
                  <a:latin typeface="Lato" panose="020F0502020204030203" pitchFamily="34" charset="0"/>
                  <a:ea typeface="Lato" panose="020F0502020204030203" pitchFamily="34" charset="0"/>
                  <a:cs typeface="Lato" panose="020F0502020204030203" pitchFamily="34" charset="0"/>
                </a:rPr>
                <a:t>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exploitations présentes sur le territoire</a:t>
              </a:r>
            </a:p>
            <a:p>
              <a:pPr>
                <a:spcBef>
                  <a:spcPts val="600"/>
                </a:spcBef>
              </a:pP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100 %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des mesures du plan pastoral 2017-2022 mobilisées</a:t>
              </a:r>
            </a:p>
            <a:p>
              <a:pPr>
                <a:spcBef>
                  <a:spcPts val="600"/>
                </a:spcBef>
              </a:pP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65 %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d’espaces forestiers sur la CCCPS</a:t>
              </a:r>
            </a:p>
          </p:txBody>
        </p:sp>
        <p:cxnSp>
          <p:nvCxnSpPr>
            <p:cNvPr id="27" name="Connecteur droit 26">
              <a:extLst>
                <a:ext uri="{FF2B5EF4-FFF2-40B4-BE49-F238E27FC236}">
                  <a16:creationId xmlns:a16="http://schemas.microsoft.com/office/drawing/2014/main" id="{D6DE5CE4-59F9-0C89-44D5-9D0D5AD17F02}"/>
                </a:ext>
              </a:extLst>
            </p:cNvPr>
            <p:cNvCxnSpPr>
              <a:cxnSpLocks/>
            </p:cNvCxnSpPr>
            <p:nvPr/>
          </p:nvCxnSpPr>
          <p:spPr>
            <a:xfrm>
              <a:off x="5738261" y="3717032"/>
              <a:ext cx="2877753"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grpSp>
      <p:sp>
        <p:nvSpPr>
          <p:cNvPr id="11" name="ZoneTexte 10">
            <a:extLst>
              <a:ext uri="{FF2B5EF4-FFF2-40B4-BE49-F238E27FC236}">
                <a16:creationId xmlns:a16="http://schemas.microsoft.com/office/drawing/2014/main" id="{5B5480BA-67BE-D998-83F3-9957AA9F67EE}"/>
              </a:ext>
            </a:extLst>
          </p:cNvPr>
          <p:cNvSpPr txBox="1"/>
          <p:nvPr/>
        </p:nvSpPr>
        <p:spPr>
          <a:xfrm>
            <a:off x="846076" y="1070156"/>
            <a:ext cx="4878052" cy="369332"/>
          </a:xfrm>
          <a:prstGeom prst="rect">
            <a:avLst/>
          </a:prstGeom>
          <a:noFill/>
        </p:spPr>
        <p:txBody>
          <a:bodyPr wrap="square" rtlCol="0">
            <a:spAutoFit/>
          </a:bodyPr>
          <a:lstStyle/>
          <a:p>
            <a:pPr algn="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ALIMENTATION-AGRICULTURE-FORÊT</a:t>
            </a:r>
          </a:p>
        </p:txBody>
      </p:sp>
      <p:sp>
        <p:nvSpPr>
          <p:cNvPr id="6" name="ZoneTexte 5">
            <a:extLst>
              <a:ext uri="{FF2B5EF4-FFF2-40B4-BE49-F238E27FC236}">
                <a16:creationId xmlns:a16="http://schemas.microsoft.com/office/drawing/2014/main" id="{DF1A25B6-04E1-03D4-6AC5-F0973C9659FA}"/>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23 – Rapport d’activité 2022 – CCCPS Cœur de Drôme</a:t>
            </a:r>
          </a:p>
        </p:txBody>
      </p:sp>
    </p:spTree>
    <p:extLst>
      <p:ext uri="{BB962C8B-B14F-4D97-AF65-F5344CB8AC3E}">
        <p14:creationId xmlns:p14="http://schemas.microsoft.com/office/powerpoint/2010/main" val="492803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9B8BBDE-8879-C45D-5F10-5137339422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493"/>
          <a:stretch/>
        </p:blipFill>
        <p:spPr>
          <a:xfrm flipH="1">
            <a:off x="3891271" y="-329"/>
            <a:ext cx="5220072" cy="6273647"/>
          </a:xfrm>
          <a:prstGeom prst="rect">
            <a:avLst/>
          </a:prstGeom>
        </p:spPr>
      </p:pic>
      <p:cxnSp>
        <p:nvCxnSpPr>
          <p:cNvPr id="12" name="Connecteur droit 11">
            <a:extLst>
              <a:ext uri="{FF2B5EF4-FFF2-40B4-BE49-F238E27FC236}">
                <a16:creationId xmlns:a16="http://schemas.microsoft.com/office/drawing/2014/main" id="{9C7DEA40-2A3E-6BA2-B79A-17C34D4484DD}"/>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sp>
        <p:nvSpPr>
          <p:cNvPr id="6" name="Rectangle : coins arrondis 5">
            <a:extLst>
              <a:ext uri="{FF2B5EF4-FFF2-40B4-BE49-F238E27FC236}">
                <a16:creationId xmlns:a16="http://schemas.microsoft.com/office/drawing/2014/main" id="{DEFD866E-C1A1-9F87-E3A4-46E0A6676A97}"/>
              </a:ext>
            </a:extLst>
          </p:cNvPr>
          <p:cNvSpPr/>
          <p:nvPr/>
        </p:nvSpPr>
        <p:spPr>
          <a:xfrm>
            <a:off x="115866" y="1477232"/>
            <a:ext cx="2871958" cy="4760080"/>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1870B802-F421-8F39-1EEC-BF4AEEAF7976}"/>
              </a:ext>
            </a:extLst>
          </p:cNvPr>
          <p:cNvSpPr/>
          <p:nvPr/>
        </p:nvSpPr>
        <p:spPr>
          <a:xfrm>
            <a:off x="251520" y="3573016"/>
            <a:ext cx="2592288" cy="2292935"/>
          </a:xfrm>
          <a:prstGeom prst="rect">
            <a:avLst/>
          </a:prstGeom>
        </p:spPr>
        <p:txBody>
          <a:bodyPr wrap="square">
            <a:spAutoFit/>
          </a:bodyPr>
          <a:lstStyle/>
          <a:p>
            <a:pPr lvl="0" algn="just">
              <a:spcAft>
                <a:spcPts val="0"/>
              </a:spcAft>
            </a:pPr>
            <a:r>
              <a:rPr lang="fr-FR" sz="1300" dirty="0">
                <a:solidFill>
                  <a:schemeClr val="bg1"/>
                </a:solidFill>
                <a:latin typeface="Lato" panose="020F0502020204030203" pitchFamily="34" charset="0"/>
                <a:ea typeface="Lato" panose="020F0502020204030203" pitchFamily="34" charset="0"/>
                <a:cs typeface="Lato" panose="020F0502020204030203" pitchFamily="34" charset="0"/>
              </a:rPr>
              <a:t>Dans le cadre du programme « ça bouge dans ma cantine », environ 200 enfants du territoire ont été sensibilisés à une alimentation durable grâce à des visites de fermes locales, des ateliers sur le compostage et le gaspillage alimentaire, des ateliers cuisine, la création de jardins pédagogiques et écologiques, etc… </a:t>
            </a:r>
          </a:p>
        </p:txBody>
      </p:sp>
      <p:sp>
        <p:nvSpPr>
          <p:cNvPr id="14" name="ZoneTexte 13">
            <a:extLst>
              <a:ext uri="{FF2B5EF4-FFF2-40B4-BE49-F238E27FC236}">
                <a16:creationId xmlns:a16="http://schemas.microsoft.com/office/drawing/2014/main" id="{33B3FA34-384A-BB76-2C1E-44CB3E82D4BF}"/>
              </a:ext>
            </a:extLst>
          </p:cNvPr>
          <p:cNvSpPr txBox="1"/>
          <p:nvPr/>
        </p:nvSpPr>
        <p:spPr>
          <a:xfrm>
            <a:off x="251520" y="2924944"/>
            <a:ext cx="2510621" cy="523220"/>
          </a:xfrm>
          <a:prstGeom prst="rect">
            <a:avLst/>
          </a:prstGeom>
          <a:noFill/>
        </p:spPr>
        <p:txBody>
          <a:bodyPr wrap="square" rtlCol="0">
            <a:spAutoFit/>
          </a:bodyPr>
          <a:lstStyle/>
          <a:p>
            <a:pPr algn="ctr"/>
            <a:r>
              <a:rPr lang="fr-FR" sz="1400" b="1" dirty="0">
                <a:solidFill>
                  <a:srgbClr val="D29F13"/>
                </a:solidFill>
                <a:latin typeface="Lato" panose="020F0502020204030203" pitchFamily="34" charset="0"/>
                <a:ea typeface="Lato" panose="020F0502020204030203" pitchFamily="34" charset="0"/>
                <a:cs typeface="Lato" panose="020F0502020204030203" pitchFamily="34" charset="0"/>
              </a:rPr>
              <a:t>ACTIONS PÉDAGOGIQUES AUPRÈS DES ENFANTS</a:t>
            </a:r>
          </a:p>
        </p:txBody>
      </p:sp>
      <p:cxnSp>
        <p:nvCxnSpPr>
          <p:cNvPr id="15" name="Connecteur droit 14">
            <a:extLst>
              <a:ext uri="{FF2B5EF4-FFF2-40B4-BE49-F238E27FC236}">
                <a16:creationId xmlns:a16="http://schemas.microsoft.com/office/drawing/2014/main" id="{DE336A7C-75D5-A585-4DAF-EEF9EB1CAFF4}"/>
              </a:ext>
            </a:extLst>
          </p:cNvPr>
          <p:cNvCxnSpPr>
            <a:cxnSpLocks/>
          </p:cNvCxnSpPr>
          <p:nvPr/>
        </p:nvCxnSpPr>
        <p:spPr>
          <a:xfrm>
            <a:off x="237286" y="3501008"/>
            <a:ext cx="2714674"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grpSp>
        <p:nvGrpSpPr>
          <p:cNvPr id="27" name="Groupe 26">
            <a:extLst>
              <a:ext uri="{FF2B5EF4-FFF2-40B4-BE49-F238E27FC236}">
                <a16:creationId xmlns:a16="http://schemas.microsoft.com/office/drawing/2014/main" id="{D15A6DD3-7436-0945-CF47-2C4F548739B0}"/>
              </a:ext>
            </a:extLst>
          </p:cNvPr>
          <p:cNvGrpSpPr/>
          <p:nvPr/>
        </p:nvGrpSpPr>
        <p:grpSpPr>
          <a:xfrm>
            <a:off x="3097272" y="1231335"/>
            <a:ext cx="2883930" cy="2053649"/>
            <a:chOff x="3097272" y="1248105"/>
            <a:chExt cx="2883930" cy="2226741"/>
          </a:xfrm>
        </p:grpSpPr>
        <p:sp>
          <p:nvSpPr>
            <p:cNvPr id="17" name="Rectangle : coins arrondis 16">
              <a:extLst>
                <a:ext uri="{FF2B5EF4-FFF2-40B4-BE49-F238E27FC236}">
                  <a16:creationId xmlns:a16="http://schemas.microsoft.com/office/drawing/2014/main" id="{79C57A33-3F65-C573-B0D6-636E6BB19971}"/>
                </a:ext>
              </a:extLst>
            </p:cNvPr>
            <p:cNvSpPr/>
            <p:nvPr/>
          </p:nvSpPr>
          <p:spPr>
            <a:xfrm>
              <a:off x="3097272" y="1248105"/>
              <a:ext cx="2871958" cy="2224953"/>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Rectangle 17">
              <a:extLst>
                <a:ext uri="{FF2B5EF4-FFF2-40B4-BE49-F238E27FC236}">
                  <a16:creationId xmlns:a16="http://schemas.microsoft.com/office/drawing/2014/main" id="{1FA37078-C245-2A7B-F697-140AD38B08BF}"/>
                </a:ext>
              </a:extLst>
            </p:cNvPr>
            <p:cNvSpPr/>
            <p:nvPr/>
          </p:nvSpPr>
          <p:spPr>
            <a:xfrm>
              <a:off x="3269321" y="1639400"/>
              <a:ext cx="2578489" cy="1835446"/>
            </a:xfrm>
            <a:prstGeom prst="rect">
              <a:avLst/>
            </a:prstGeom>
          </p:spPr>
          <p:txBody>
            <a:bodyPr wrap="square">
              <a:spAutoFit/>
            </a:bodyPr>
            <a:lstStyle/>
            <a:p>
              <a:pPr lvl="0" algn="just">
                <a:spcAft>
                  <a:spcPts val="0"/>
                </a:spcAft>
              </a:pPr>
              <a:r>
                <a:rPr lang="fr-FR" sz="1300" dirty="0">
                  <a:solidFill>
                    <a:schemeClr val="bg1"/>
                  </a:solidFill>
                  <a:latin typeface="Lato" panose="020F0502020204030203" pitchFamily="34" charset="0"/>
                  <a:ea typeface="Lato" panose="020F0502020204030203" pitchFamily="34" charset="0"/>
                  <a:cs typeface="Lato" panose="020F0502020204030203" pitchFamily="34" charset="0"/>
                </a:rPr>
                <a:t>Accompagnement d’un collectif d’habitants d’Aouste-sur-Sye à se structurer et à optimiser les parcelles de jardins partagés avec des pratiques agroécologiques pour rendre accessible l’alimentation à un plus grand nombre.</a:t>
              </a:r>
            </a:p>
          </p:txBody>
        </p:sp>
        <p:sp>
          <p:nvSpPr>
            <p:cNvPr id="21" name="ZoneTexte 20">
              <a:extLst>
                <a:ext uri="{FF2B5EF4-FFF2-40B4-BE49-F238E27FC236}">
                  <a16:creationId xmlns:a16="http://schemas.microsoft.com/office/drawing/2014/main" id="{9029606D-F795-1BCD-D7E9-A37ED536093F}"/>
                </a:ext>
              </a:extLst>
            </p:cNvPr>
            <p:cNvSpPr txBox="1"/>
            <p:nvPr/>
          </p:nvSpPr>
          <p:spPr>
            <a:xfrm>
              <a:off x="3109244" y="1277030"/>
              <a:ext cx="2871958" cy="307777"/>
            </a:xfrm>
            <a:prstGeom prst="rect">
              <a:avLst/>
            </a:prstGeom>
            <a:noFill/>
          </p:spPr>
          <p:txBody>
            <a:bodyPr wrap="square" rtlCol="0">
              <a:spAutoFit/>
            </a:bodyPr>
            <a:lstStyle/>
            <a:p>
              <a:pPr algn="ctr"/>
              <a:r>
                <a:rPr lang="fr-FR" sz="1400" b="1" dirty="0">
                  <a:solidFill>
                    <a:srgbClr val="D29F13"/>
                  </a:solidFill>
                  <a:latin typeface="Lato" panose="020F0502020204030203" pitchFamily="34" charset="0"/>
                  <a:ea typeface="Lato" panose="020F0502020204030203" pitchFamily="34" charset="0"/>
                  <a:cs typeface="Lato" panose="020F0502020204030203" pitchFamily="34" charset="0"/>
                </a:rPr>
                <a:t>JARDINS PARTAGÉS</a:t>
              </a:r>
            </a:p>
          </p:txBody>
        </p:sp>
        <p:cxnSp>
          <p:nvCxnSpPr>
            <p:cNvPr id="22" name="Connecteur droit 21">
              <a:extLst>
                <a:ext uri="{FF2B5EF4-FFF2-40B4-BE49-F238E27FC236}">
                  <a16:creationId xmlns:a16="http://schemas.microsoft.com/office/drawing/2014/main" id="{7C1932A1-2EEC-C506-6C1C-59D313D7C655}"/>
                </a:ext>
              </a:extLst>
            </p:cNvPr>
            <p:cNvCxnSpPr>
              <a:cxnSpLocks/>
            </p:cNvCxnSpPr>
            <p:nvPr/>
          </p:nvCxnSpPr>
          <p:spPr>
            <a:xfrm>
              <a:off x="3235137" y="1628800"/>
              <a:ext cx="2633007"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grpSp>
      <p:sp>
        <p:nvSpPr>
          <p:cNvPr id="24" name="Rectangle : coins arrondis 23">
            <a:extLst>
              <a:ext uri="{FF2B5EF4-FFF2-40B4-BE49-F238E27FC236}">
                <a16:creationId xmlns:a16="http://schemas.microsoft.com/office/drawing/2014/main" id="{BEC8C35C-B5A6-3F90-DE84-4C468D15C87D}"/>
              </a:ext>
            </a:extLst>
          </p:cNvPr>
          <p:cNvSpPr/>
          <p:nvPr/>
        </p:nvSpPr>
        <p:spPr>
          <a:xfrm>
            <a:off x="6156176" y="1211186"/>
            <a:ext cx="2871958" cy="5026125"/>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8A41DA0B-4F69-1956-A9CE-383D346F2E54}"/>
              </a:ext>
            </a:extLst>
          </p:cNvPr>
          <p:cNvSpPr/>
          <p:nvPr/>
        </p:nvSpPr>
        <p:spPr>
          <a:xfrm>
            <a:off x="6287094" y="3530330"/>
            <a:ext cx="2605386" cy="2292935"/>
          </a:xfrm>
          <a:prstGeom prst="rect">
            <a:avLst/>
          </a:prstGeom>
        </p:spPr>
        <p:txBody>
          <a:bodyPr wrap="square">
            <a:spAutoFit/>
          </a:bodyPr>
          <a:lstStyle/>
          <a:p>
            <a:pPr lvl="0" algn="just">
              <a:spcAft>
                <a:spcPts val="0"/>
              </a:spcAft>
            </a:pPr>
            <a:r>
              <a:rPr lang="fr-FR" sz="1300" dirty="0">
                <a:solidFill>
                  <a:schemeClr val="bg1"/>
                </a:solidFill>
                <a:latin typeface="Lato" panose="020F0502020204030203" pitchFamily="34" charset="0"/>
                <a:ea typeface="Lato" panose="020F0502020204030203" pitchFamily="34" charset="0"/>
                <a:cs typeface="Lato" panose="020F0502020204030203" pitchFamily="34" charset="0"/>
              </a:rPr>
              <a:t>Votée en 2022, la Stratégie Forestière propose un plan de 13 actions sur les 3 prochaines années, répondant à 5 objectifs. Parmi les actions mises en place  sur l’année 2022 : fête de la forêt, candidature auprès de l’association </a:t>
            </a:r>
            <a:r>
              <a:rPr lang="fr-FR" sz="1300" dirty="0" err="1">
                <a:solidFill>
                  <a:schemeClr val="bg1"/>
                </a:solidFill>
                <a:latin typeface="Lato" panose="020F0502020204030203" pitchFamily="34" charset="0"/>
                <a:ea typeface="Lato" panose="020F0502020204030203" pitchFamily="34" charset="0"/>
                <a:cs typeface="Lato" panose="020F0502020204030203" pitchFamily="34" charset="0"/>
              </a:rPr>
              <a:t>Sylv’ACCTES</a:t>
            </a:r>
            <a:r>
              <a:rPr lang="fr-FR" sz="1300" dirty="0">
                <a:solidFill>
                  <a:schemeClr val="bg1"/>
                </a:solidFill>
                <a:latin typeface="Lato" panose="020F0502020204030203" pitchFamily="34" charset="0"/>
                <a:ea typeface="Lato" panose="020F0502020204030203" pitchFamily="34" charset="0"/>
                <a:cs typeface="Lato" panose="020F0502020204030203" pitchFamily="34" charset="0"/>
              </a:rPr>
              <a:t>, réflexions autour de la mise en œuvre d’une filière locale, foncier forestier, …</a:t>
            </a:r>
          </a:p>
        </p:txBody>
      </p:sp>
      <p:sp>
        <p:nvSpPr>
          <p:cNvPr id="30" name="ZoneTexte 29">
            <a:extLst>
              <a:ext uri="{FF2B5EF4-FFF2-40B4-BE49-F238E27FC236}">
                <a16:creationId xmlns:a16="http://schemas.microsoft.com/office/drawing/2014/main" id="{712653FA-6C03-ED5D-646C-20543BF8F2EC}"/>
              </a:ext>
            </a:extLst>
          </p:cNvPr>
          <p:cNvSpPr txBox="1"/>
          <p:nvPr/>
        </p:nvSpPr>
        <p:spPr>
          <a:xfrm>
            <a:off x="6146889" y="3049035"/>
            <a:ext cx="2871958" cy="307777"/>
          </a:xfrm>
          <a:prstGeom prst="rect">
            <a:avLst/>
          </a:prstGeom>
          <a:noFill/>
        </p:spPr>
        <p:txBody>
          <a:bodyPr wrap="square" rtlCol="0">
            <a:spAutoFit/>
          </a:bodyPr>
          <a:lstStyle/>
          <a:p>
            <a:pPr algn="ctr"/>
            <a:r>
              <a:rPr lang="fr-FR" sz="1400" b="1" dirty="0">
                <a:solidFill>
                  <a:srgbClr val="D29F13"/>
                </a:solidFill>
                <a:latin typeface="Lato" panose="020F0502020204030203" pitchFamily="34" charset="0"/>
                <a:ea typeface="Lato" panose="020F0502020204030203" pitchFamily="34" charset="0"/>
                <a:cs typeface="Lato" panose="020F0502020204030203" pitchFamily="34" charset="0"/>
              </a:rPr>
              <a:t>STRATÉGIE FORESTIÈRE</a:t>
            </a:r>
          </a:p>
        </p:txBody>
      </p:sp>
      <p:cxnSp>
        <p:nvCxnSpPr>
          <p:cNvPr id="31" name="Connecteur droit 30">
            <a:extLst>
              <a:ext uri="{FF2B5EF4-FFF2-40B4-BE49-F238E27FC236}">
                <a16:creationId xmlns:a16="http://schemas.microsoft.com/office/drawing/2014/main" id="{6F9A1457-696B-023A-8288-3A71AABB16C9}"/>
              </a:ext>
            </a:extLst>
          </p:cNvPr>
          <p:cNvCxnSpPr>
            <a:cxnSpLocks/>
          </p:cNvCxnSpPr>
          <p:nvPr/>
        </p:nvCxnSpPr>
        <p:spPr>
          <a:xfrm>
            <a:off x="6288668" y="3422144"/>
            <a:ext cx="2605386"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AA470B28-DA63-5E1A-65FA-DAF50BD7F850}"/>
              </a:ext>
            </a:extLst>
          </p:cNvPr>
          <p:cNvSpPr/>
          <p:nvPr/>
        </p:nvSpPr>
        <p:spPr>
          <a:xfrm>
            <a:off x="6160356" y="1143580"/>
            <a:ext cx="2983644" cy="1781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a:extLst>
              <a:ext uri="{FF2B5EF4-FFF2-40B4-BE49-F238E27FC236}">
                <a16:creationId xmlns:a16="http://schemas.microsoft.com/office/drawing/2014/main" id="{F9D64414-45B4-5A87-EAAA-E19A7B162DC8}"/>
              </a:ext>
            </a:extLst>
          </p:cNvPr>
          <p:cNvPicPr>
            <a:picLocks noChangeAspect="1"/>
          </p:cNvPicPr>
          <p:nvPr/>
        </p:nvPicPr>
        <p:blipFill rotWithShape="1">
          <a:blip r:embed="rId3"/>
          <a:srcRect l="2286"/>
          <a:stretch/>
        </p:blipFill>
        <p:spPr>
          <a:xfrm>
            <a:off x="115866" y="1235661"/>
            <a:ext cx="2871958" cy="1653271"/>
          </a:xfrm>
          <a:prstGeom prst="rect">
            <a:avLst/>
          </a:prstGeom>
        </p:spPr>
      </p:pic>
      <p:sp>
        <p:nvSpPr>
          <p:cNvPr id="9" name="Titre 1">
            <a:extLst>
              <a:ext uri="{FF2B5EF4-FFF2-40B4-BE49-F238E27FC236}">
                <a16:creationId xmlns:a16="http://schemas.microsoft.com/office/drawing/2014/main" id="{B56525DC-D31A-2C5E-AE82-85D5110CBBA7}"/>
              </a:ext>
            </a:extLst>
          </p:cNvPr>
          <p:cNvSpPr txBox="1">
            <a:spLocks/>
          </p:cNvSpPr>
          <p:nvPr/>
        </p:nvSpPr>
        <p:spPr>
          <a:xfrm>
            <a:off x="237286" y="388963"/>
            <a:ext cx="8229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3200" dirty="0">
                <a:solidFill>
                  <a:srgbClr val="00596C"/>
                </a:solidFill>
                <a:latin typeface="Interstate" pitchFamily="50" charset="0"/>
              </a:rPr>
              <a:t>TRANSITION ÉCOLOGIQUE</a:t>
            </a:r>
          </a:p>
          <a:p>
            <a:r>
              <a:rPr lang="fr-FR" sz="2000" dirty="0">
                <a:solidFill>
                  <a:srgbClr val="00596C"/>
                </a:solidFill>
              </a:rPr>
              <a:t>					</a:t>
            </a:r>
          </a:p>
        </p:txBody>
      </p:sp>
      <p:cxnSp>
        <p:nvCxnSpPr>
          <p:cNvPr id="11" name="Connecteur droit 10">
            <a:extLst>
              <a:ext uri="{FF2B5EF4-FFF2-40B4-BE49-F238E27FC236}">
                <a16:creationId xmlns:a16="http://schemas.microsoft.com/office/drawing/2014/main" id="{9CA1B3D7-1618-3974-E1EC-0B66ABED45FB}"/>
              </a:ext>
            </a:extLst>
          </p:cNvPr>
          <p:cNvCxnSpPr>
            <a:cxnSpLocks/>
          </p:cNvCxnSpPr>
          <p:nvPr/>
        </p:nvCxnSpPr>
        <p:spPr>
          <a:xfrm>
            <a:off x="416224" y="1052736"/>
            <a:ext cx="5235896"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32" name="Rectangle : coins arrondis 31">
            <a:extLst>
              <a:ext uri="{FF2B5EF4-FFF2-40B4-BE49-F238E27FC236}">
                <a16:creationId xmlns:a16="http://schemas.microsoft.com/office/drawing/2014/main" id="{108200E7-FC48-CD53-E9DF-829E5D6F1DC1}"/>
              </a:ext>
            </a:extLst>
          </p:cNvPr>
          <p:cNvSpPr/>
          <p:nvPr/>
        </p:nvSpPr>
        <p:spPr>
          <a:xfrm>
            <a:off x="3109244" y="3422144"/>
            <a:ext cx="2902916" cy="2815169"/>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547C8C39-E74E-9B0D-C950-4260B8FED2F6}"/>
              </a:ext>
            </a:extLst>
          </p:cNvPr>
          <p:cNvSpPr/>
          <p:nvPr/>
        </p:nvSpPr>
        <p:spPr>
          <a:xfrm>
            <a:off x="3269322" y="4016385"/>
            <a:ext cx="2670830" cy="2292935"/>
          </a:xfrm>
          <a:prstGeom prst="rect">
            <a:avLst/>
          </a:prstGeom>
        </p:spPr>
        <p:txBody>
          <a:bodyPr wrap="square">
            <a:spAutoFit/>
          </a:bodyPr>
          <a:lstStyle/>
          <a:p>
            <a:pPr lvl="0" algn="just">
              <a:spcAft>
                <a:spcPts val="0"/>
              </a:spcAft>
            </a:pPr>
            <a:r>
              <a:rPr lang="fr-FR" sz="1300" dirty="0">
                <a:solidFill>
                  <a:schemeClr val="bg1"/>
                </a:solidFill>
                <a:latin typeface="Lato" panose="020F0502020204030203" pitchFamily="34" charset="0"/>
                <a:ea typeface="Lato" panose="020F0502020204030203" pitchFamily="34" charset="0"/>
                <a:cs typeface="Lato" panose="020F0502020204030203" pitchFamily="34" charset="0"/>
              </a:rPr>
              <a:t>Après un diagnostic climat-air-énergie et un état des lieux de la transition écologique sur le territoire, 12 orientations stratégiques pour favoriser et amplifier cette transition ont été adoptées par le conseil communautaire. Les étapes suivantes sont la réalisation et la mise en œuvre concrète des fiches-actions.</a:t>
            </a:r>
          </a:p>
        </p:txBody>
      </p:sp>
      <p:sp>
        <p:nvSpPr>
          <p:cNvPr id="34" name="ZoneTexte 33">
            <a:extLst>
              <a:ext uri="{FF2B5EF4-FFF2-40B4-BE49-F238E27FC236}">
                <a16:creationId xmlns:a16="http://schemas.microsoft.com/office/drawing/2014/main" id="{ABF66858-1552-17FC-80E5-AF2E4A8F874D}"/>
              </a:ext>
            </a:extLst>
          </p:cNvPr>
          <p:cNvSpPr txBox="1"/>
          <p:nvPr/>
        </p:nvSpPr>
        <p:spPr>
          <a:xfrm>
            <a:off x="3158182" y="3429000"/>
            <a:ext cx="2811048" cy="523220"/>
          </a:xfrm>
          <a:prstGeom prst="rect">
            <a:avLst/>
          </a:prstGeom>
          <a:noFill/>
        </p:spPr>
        <p:txBody>
          <a:bodyPr wrap="square" rtlCol="0">
            <a:spAutoFit/>
          </a:bodyPr>
          <a:lstStyle/>
          <a:p>
            <a:pPr algn="ctr"/>
            <a:r>
              <a:rPr lang="fr-FR" sz="1400" b="1" dirty="0">
                <a:solidFill>
                  <a:srgbClr val="D29F13"/>
                </a:solidFill>
                <a:latin typeface="Lato" panose="020F0502020204030203" pitchFamily="34" charset="0"/>
                <a:ea typeface="Lato" panose="020F0502020204030203" pitchFamily="34" charset="0"/>
                <a:cs typeface="Lato" panose="020F0502020204030203" pitchFamily="34" charset="0"/>
              </a:rPr>
              <a:t>ADOPTION DU PLAN DE TRANSITION ECOLOGIQUE</a:t>
            </a:r>
          </a:p>
        </p:txBody>
      </p:sp>
      <p:cxnSp>
        <p:nvCxnSpPr>
          <p:cNvPr id="35" name="Connecteur droit 34">
            <a:extLst>
              <a:ext uri="{FF2B5EF4-FFF2-40B4-BE49-F238E27FC236}">
                <a16:creationId xmlns:a16="http://schemas.microsoft.com/office/drawing/2014/main" id="{DBA4FDAC-4CC7-2C5F-43B7-FC66BB3BD428}"/>
              </a:ext>
            </a:extLst>
          </p:cNvPr>
          <p:cNvCxnSpPr>
            <a:cxnSpLocks/>
          </p:cNvCxnSpPr>
          <p:nvPr/>
        </p:nvCxnSpPr>
        <p:spPr>
          <a:xfrm>
            <a:off x="3275856" y="4005064"/>
            <a:ext cx="2633007"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pic>
        <p:nvPicPr>
          <p:cNvPr id="36" name="Image 35">
            <a:extLst>
              <a:ext uri="{FF2B5EF4-FFF2-40B4-BE49-F238E27FC236}">
                <a16:creationId xmlns:a16="http://schemas.microsoft.com/office/drawing/2014/main" id="{36E7D02F-A363-4D42-ACEB-C75C6830169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423" r="646" b="26023"/>
          <a:stretch/>
        </p:blipFill>
        <p:spPr>
          <a:xfrm>
            <a:off x="6159998" y="1124744"/>
            <a:ext cx="2868135" cy="1905634"/>
          </a:xfrm>
          <a:prstGeom prst="rect">
            <a:avLst/>
          </a:prstGeom>
        </p:spPr>
      </p:pic>
      <p:sp>
        <p:nvSpPr>
          <p:cNvPr id="3" name="ZoneTexte 2">
            <a:extLst>
              <a:ext uri="{FF2B5EF4-FFF2-40B4-BE49-F238E27FC236}">
                <a16:creationId xmlns:a16="http://schemas.microsoft.com/office/drawing/2014/main" id="{94486041-8EE5-747B-6FBE-9A65C2C8B1D6}"/>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24 – Rapport d’activité 2022 – CCCPS Cœur de Drôme</a:t>
            </a:r>
          </a:p>
        </p:txBody>
      </p:sp>
    </p:spTree>
    <p:extLst>
      <p:ext uri="{BB962C8B-B14F-4D97-AF65-F5344CB8AC3E}">
        <p14:creationId xmlns:p14="http://schemas.microsoft.com/office/powerpoint/2010/main" val="5511699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9B8BBDE-8879-C45D-5F10-5137339422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493"/>
          <a:stretch/>
        </p:blipFill>
        <p:spPr>
          <a:xfrm flipH="1">
            <a:off x="3923928" y="-330"/>
            <a:ext cx="5220072" cy="6273647"/>
          </a:xfrm>
          <a:prstGeom prst="rect">
            <a:avLst/>
          </a:prstGeom>
        </p:spPr>
      </p:pic>
      <p:sp>
        <p:nvSpPr>
          <p:cNvPr id="4" name="Titre 1">
            <a:extLst>
              <a:ext uri="{FF2B5EF4-FFF2-40B4-BE49-F238E27FC236}">
                <a16:creationId xmlns:a16="http://schemas.microsoft.com/office/drawing/2014/main" id="{8868D79B-B490-703C-55EB-A7598D534891}"/>
              </a:ext>
            </a:extLst>
          </p:cNvPr>
          <p:cNvSpPr txBox="1">
            <a:spLocks/>
          </p:cNvSpPr>
          <p:nvPr/>
        </p:nvSpPr>
        <p:spPr>
          <a:xfrm>
            <a:off x="237286" y="388963"/>
            <a:ext cx="8229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3200" dirty="0">
                <a:solidFill>
                  <a:srgbClr val="00596C"/>
                </a:solidFill>
                <a:latin typeface="Interstate" pitchFamily="50" charset="0"/>
              </a:rPr>
              <a:t>MOBILITÉ</a:t>
            </a:r>
          </a:p>
          <a:p>
            <a:r>
              <a:rPr lang="fr-FR" sz="2000" dirty="0">
                <a:solidFill>
                  <a:srgbClr val="00596C"/>
                </a:solidFill>
              </a:rPr>
              <a:t>					</a:t>
            </a:r>
          </a:p>
        </p:txBody>
      </p:sp>
      <p:cxnSp>
        <p:nvCxnSpPr>
          <p:cNvPr id="5" name="Connecteur droit 4">
            <a:extLst>
              <a:ext uri="{FF2B5EF4-FFF2-40B4-BE49-F238E27FC236}">
                <a16:creationId xmlns:a16="http://schemas.microsoft.com/office/drawing/2014/main" id="{8F7BA6C0-4FAD-8933-D0F2-3F1C6496B7A6}"/>
              </a:ext>
            </a:extLst>
          </p:cNvPr>
          <p:cNvCxnSpPr>
            <a:cxnSpLocks/>
          </p:cNvCxnSpPr>
          <p:nvPr/>
        </p:nvCxnSpPr>
        <p:spPr>
          <a:xfrm>
            <a:off x="416224" y="1052736"/>
            <a:ext cx="1851520"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9C7DEA40-2A3E-6BA2-B79A-17C34D4484DD}"/>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FF43B9E-6FF1-EA48-8681-D1EB80C13F8E}"/>
              </a:ext>
            </a:extLst>
          </p:cNvPr>
          <p:cNvSpPr/>
          <p:nvPr/>
        </p:nvSpPr>
        <p:spPr>
          <a:xfrm>
            <a:off x="297177" y="1156203"/>
            <a:ext cx="8586544" cy="1815882"/>
          </a:xfrm>
          <a:prstGeom prst="rect">
            <a:avLst/>
          </a:prstGeom>
        </p:spPr>
        <p:txBody>
          <a:bodyPr wrap="square">
            <a:spAutoFit/>
          </a:bodyPr>
          <a:lstStyle/>
          <a:p>
            <a:pPr algn="just"/>
            <a:r>
              <a:rPr lang="fr-FR" sz="1600" dirty="0">
                <a:latin typeface="Lato regular" panose="020F0502020204030203" pitchFamily="34" charset="0"/>
                <a:ea typeface="Lato regular" panose="020F0502020204030203" pitchFamily="34" charset="0"/>
                <a:cs typeface="Lato regular" panose="020F0502020204030203" pitchFamily="34" charset="0"/>
              </a:rPr>
              <a:t>La transition écologique passe incontestablement par la transition des mobilités. A elle seule, la voiture est responsable de la moitié des émissions de gaz à effet de serre dans les transports. </a:t>
            </a:r>
          </a:p>
          <a:p>
            <a:pPr algn="just"/>
            <a:r>
              <a:rPr lang="fr-FR" sz="1600" dirty="0">
                <a:latin typeface="Lato regular" panose="020F0502020204030203" pitchFamily="34" charset="0"/>
                <a:ea typeface="Lato regular" panose="020F0502020204030203" pitchFamily="34" charset="0"/>
                <a:cs typeface="Lato regular" panose="020F0502020204030203" pitchFamily="34" charset="0"/>
              </a:rPr>
              <a:t>Il s’agit donc de développer de nouveaux modes de déplacement afin de limiter l’usage de la voiture thermique individuelle.</a:t>
            </a:r>
          </a:p>
          <a:p>
            <a:pPr algn="just"/>
            <a:r>
              <a:rPr lang="fr-FR" sz="1600" dirty="0">
                <a:latin typeface="Lato regular" panose="020F0502020204030203" pitchFamily="34" charset="0"/>
                <a:ea typeface="Lato regular" panose="020F0502020204030203" pitchFamily="34" charset="0"/>
                <a:cs typeface="Lato regular" panose="020F0502020204030203" pitchFamily="34" charset="0"/>
              </a:rPr>
              <a:t>Pour aller dans ce sens, la CCCPS ambitionne de développer un bouquet de services de mobilité sur son territoire. </a:t>
            </a:r>
          </a:p>
        </p:txBody>
      </p:sp>
      <p:sp>
        <p:nvSpPr>
          <p:cNvPr id="20" name="Rectangle : coins arrondis 19">
            <a:extLst>
              <a:ext uri="{FF2B5EF4-FFF2-40B4-BE49-F238E27FC236}">
                <a16:creationId xmlns:a16="http://schemas.microsoft.com/office/drawing/2014/main" id="{6BE85EE5-CF52-27ED-4B64-3F10A64CC5C3}"/>
              </a:ext>
            </a:extLst>
          </p:cNvPr>
          <p:cNvSpPr/>
          <p:nvPr/>
        </p:nvSpPr>
        <p:spPr>
          <a:xfrm>
            <a:off x="4255322" y="2725863"/>
            <a:ext cx="4484882" cy="3439441"/>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65E645E4-9D93-8559-7766-3699F988AEBE}"/>
              </a:ext>
            </a:extLst>
          </p:cNvPr>
          <p:cNvSpPr txBox="1"/>
          <p:nvPr/>
        </p:nvSpPr>
        <p:spPr>
          <a:xfrm>
            <a:off x="319697" y="2833772"/>
            <a:ext cx="3985952" cy="523220"/>
          </a:xfrm>
          <a:prstGeom prst="rect">
            <a:avLst/>
          </a:prstGeom>
          <a:noFill/>
        </p:spPr>
        <p:txBody>
          <a:bodyPr wrap="square" rtlCol="0">
            <a:spAutoFit/>
          </a:bodyPr>
          <a:lstStyle/>
          <a:p>
            <a:r>
              <a:rPr lang="fr-FR" sz="2800" b="1" dirty="0">
                <a:solidFill>
                  <a:srgbClr val="D29F13"/>
                </a:solidFill>
                <a:latin typeface="Co Text Lt" panose="020B0503060202020204" pitchFamily="34" charset="0"/>
              </a:rPr>
              <a:t>Missions principales  </a:t>
            </a:r>
          </a:p>
        </p:txBody>
      </p:sp>
      <p:sp>
        <p:nvSpPr>
          <p:cNvPr id="9" name="ZoneTexte 8">
            <a:extLst>
              <a:ext uri="{FF2B5EF4-FFF2-40B4-BE49-F238E27FC236}">
                <a16:creationId xmlns:a16="http://schemas.microsoft.com/office/drawing/2014/main" id="{360CD48F-32C9-F910-7B33-A163B404F187}"/>
              </a:ext>
            </a:extLst>
          </p:cNvPr>
          <p:cNvSpPr txBox="1"/>
          <p:nvPr/>
        </p:nvSpPr>
        <p:spPr>
          <a:xfrm>
            <a:off x="323690" y="3384282"/>
            <a:ext cx="3572238" cy="2492990"/>
          </a:xfrm>
          <a:prstGeom prst="rect">
            <a:avLst/>
          </a:prstGeom>
          <a:noFill/>
        </p:spPr>
        <p:txBody>
          <a:bodyPr wrap="square" rtlCol="0">
            <a:spAutoFit/>
          </a:bodyPr>
          <a:lstStyle/>
          <a:p>
            <a:pPr marL="285750" indent="-285750" algn="just">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Valoriser et accompagner le développement des mobilités alternatives à la voiture individuelle </a:t>
            </a:r>
          </a:p>
          <a:p>
            <a:pPr marL="285750" indent="-285750" algn="just">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Promouvoir le développement de l’usage du vélo</a:t>
            </a:r>
          </a:p>
          <a:p>
            <a:pPr marL="285750" indent="-285750" algn="just">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Valoriser la </a:t>
            </a:r>
            <a:r>
              <a:rPr lang="fr-FR" sz="1400" dirty="0" err="1">
                <a:latin typeface="Lato" panose="020F0502020204030203" pitchFamily="34" charset="0"/>
                <a:ea typeface="Lato" panose="020F0502020204030203" pitchFamily="34" charset="0"/>
                <a:cs typeface="Lato" panose="020F0502020204030203" pitchFamily="34" charset="0"/>
              </a:rPr>
              <a:t>Vélodrôme</a:t>
            </a:r>
            <a:r>
              <a:rPr lang="fr-FR" sz="1400" dirty="0">
                <a:latin typeface="Lato" panose="020F0502020204030203" pitchFamily="34" charset="0"/>
                <a:ea typeface="Lato" panose="020F0502020204030203" pitchFamily="34" charset="0"/>
                <a:cs typeface="Lato" panose="020F0502020204030203" pitchFamily="34" charset="0"/>
              </a:rPr>
              <a:t> et en développer son usage</a:t>
            </a:r>
          </a:p>
          <a:p>
            <a:pPr marL="285750" indent="-285750" algn="just">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Gérer le service de mise à disposition de vélos à assistance électrique</a:t>
            </a:r>
          </a:p>
        </p:txBody>
      </p:sp>
      <p:sp>
        <p:nvSpPr>
          <p:cNvPr id="26" name="ZoneTexte 25">
            <a:extLst>
              <a:ext uri="{FF2B5EF4-FFF2-40B4-BE49-F238E27FC236}">
                <a16:creationId xmlns:a16="http://schemas.microsoft.com/office/drawing/2014/main" id="{D21F4150-4AFB-F3C8-454C-E6C9A7F44D8A}"/>
              </a:ext>
            </a:extLst>
          </p:cNvPr>
          <p:cNvSpPr txBox="1"/>
          <p:nvPr/>
        </p:nvSpPr>
        <p:spPr>
          <a:xfrm>
            <a:off x="4427984" y="3158966"/>
            <a:ext cx="4176464" cy="2400657"/>
          </a:xfrm>
          <a:prstGeom prst="rect">
            <a:avLst/>
          </a:prstGeom>
          <a:noFill/>
        </p:spPr>
        <p:txBody>
          <a:bodyPr wrap="square" rtlCol="0">
            <a:spAutoFit/>
          </a:bodyPr>
          <a:lstStyle/>
          <a:p>
            <a:pPr lvl="0"/>
            <a:r>
              <a:rPr lang="fr-FR" b="1" dirty="0">
                <a:solidFill>
                  <a:srgbClr val="D29F13"/>
                </a:solidFill>
                <a:latin typeface="Lato regular" panose="020F0502020204030203" pitchFamily="34" charset="0"/>
                <a:ea typeface="Lato regular" panose="020F0502020204030203" pitchFamily="34" charset="0"/>
                <a:cs typeface="Lato regular" panose="020F0502020204030203" pitchFamily="34" charset="0"/>
              </a:rPr>
              <a:t>2 stations d’autopartage </a:t>
            </a:r>
            <a:r>
              <a:rPr lang="fr-FR" sz="16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aménagées à Aouste-sur-Sye</a:t>
            </a:r>
          </a:p>
          <a:p>
            <a:pPr lvl="0"/>
            <a:endParaRPr lang="fr-FR" sz="1400" dirty="0">
              <a:latin typeface="Lato regular" panose="020F0502020204030203" pitchFamily="34" charset="0"/>
              <a:ea typeface="Lato regular" panose="020F0502020204030203" pitchFamily="34" charset="0"/>
              <a:cs typeface="Lato regular" panose="020F0502020204030203" pitchFamily="34" charset="0"/>
            </a:endParaRPr>
          </a:p>
          <a:p>
            <a:pPr lvl="0"/>
            <a:r>
              <a:rPr lang="fr-FR" b="1" dirty="0">
                <a:solidFill>
                  <a:srgbClr val="D29F13"/>
                </a:solidFill>
                <a:latin typeface="Lato regular" panose="020F0502020204030203" pitchFamily="34" charset="0"/>
                <a:ea typeface="Lato regular" panose="020F0502020204030203" pitchFamily="34" charset="0"/>
                <a:cs typeface="Lato regular" panose="020F0502020204030203" pitchFamily="34" charset="0"/>
              </a:rPr>
              <a:t>32 VAE </a:t>
            </a:r>
            <a:r>
              <a:rPr lang="fr-FR" sz="16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loués toute l’année par 139 usagés sur la moyenne et longue durée</a:t>
            </a:r>
          </a:p>
          <a:p>
            <a:pPr lvl="0"/>
            <a:endParaRPr lang="fr-FR" dirty="0">
              <a:latin typeface="Lato regular" panose="020F0502020204030203" pitchFamily="34" charset="0"/>
              <a:ea typeface="Lato regular" panose="020F0502020204030203" pitchFamily="34" charset="0"/>
              <a:cs typeface="Lato regular" panose="020F0502020204030203" pitchFamily="34" charset="0"/>
            </a:endParaRPr>
          </a:p>
          <a:p>
            <a:pPr lvl="0"/>
            <a:r>
              <a:rPr lang="fr-FR" b="1" dirty="0">
                <a:solidFill>
                  <a:srgbClr val="D29F13"/>
                </a:solidFill>
                <a:latin typeface="Lato regular" panose="020F0502020204030203" pitchFamily="34" charset="0"/>
                <a:ea typeface="Lato regular" panose="020F0502020204030203" pitchFamily="34" charset="0"/>
                <a:cs typeface="Lato regular" panose="020F0502020204030203" pitchFamily="34" charset="0"/>
              </a:rPr>
              <a:t>190 passages vélo / jour </a:t>
            </a:r>
            <a:r>
              <a:rPr lang="fr-FR" sz="16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entre Crest et Aouste –juin/décembre 2022 (pose de compteurs mobiles le long de la </a:t>
            </a:r>
            <a:r>
              <a:rPr lang="fr-FR" sz="1600" dirty="0" err="1">
                <a:solidFill>
                  <a:schemeClr val="bg1"/>
                </a:solidFill>
                <a:latin typeface="Lato regular" panose="020F0502020204030203" pitchFamily="34" charset="0"/>
                <a:ea typeface="Lato regular" panose="020F0502020204030203" pitchFamily="34" charset="0"/>
                <a:cs typeface="Lato regular" panose="020F0502020204030203" pitchFamily="34" charset="0"/>
              </a:rPr>
              <a:t>Vélodrôme</a:t>
            </a:r>
            <a:r>
              <a:rPr lang="fr-FR" sz="16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a:t>
            </a:r>
          </a:p>
        </p:txBody>
      </p:sp>
      <p:cxnSp>
        <p:nvCxnSpPr>
          <p:cNvPr id="27" name="Connecteur droit 26">
            <a:extLst>
              <a:ext uri="{FF2B5EF4-FFF2-40B4-BE49-F238E27FC236}">
                <a16:creationId xmlns:a16="http://schemas.microsoft.com/office/drawing/2014/main" id="{D6DE5CE4-59F9-0C89-44D5-9D0D5AD17F02}"/>
              </a:ext>
            </a:extLst>
          </p:cNvPr>
          <p:cNvCxnSpPr>
            <a:cxnSpLocks/>
          </p:cNvCxnSpPr>
          <p:nvPr/>
        </p:nvCxnSpPr>
        <p:spPr>
          <a:xfrm>
            <a:off x="4499992" y="2996952"/>
            <a:ext cx="3966894"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34A67F7B-7D10-484C-4F69-3DAF36FD0F9B}"/>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25 – Rapport d’activité 2022 – CCCPS Cœur de Drôme</a:t>
            </a:r>
          </a:p>
        </p:txBody>
      </p:sp>
    </p:spTree>
    <p:extLst>
      <p:ext uri="{BB962C8B-B14F-4D97-AF65-F5344CB8AC3E}">
        <p14:creationId xmlns:p14="http://schemas.microsoft.com/office/powerpoint/2010/main" val="1202857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9B8BBDE-8879-C45D-5F10-5137339422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493"/>
          <a:stretch/>
        </p:blipFill>
        <p:spPr>
          <a:xfrm flipH="1">
            <a:off x="3923928" y="-330"/>
            <a:ext cx="5220072" cy="6273647"/>
          </a:xfrm>
          <a:prstGeom prst="rect">
            <a:avLst/>
          </a:prstGeom>
        </p:spPr>
      </p:pic>
      <p:cxnSp>
        <p:nvCxnSpPr>
          <p:cNvPr id="12" name="Connecteur droit 11">
            <a:extLst>
              <a:ext uri="{FF2B5EF4-FFF2-40B4-BE49-F238E27FC236}">
                <a16:creationId xmlns:a16="http://schemas.microsoft.com/office/drawing/2014/main" id="{9C7DEA40-2A3E-6BA2-B79A-17C34D4484DD}"/>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sp>
        <p:nvSpPr>
          <p:cNvPr id="6" name="Rectangle : coins arrondis 5">
            <a:extLst>
              <a:ext uri="{FF2B5EF4-FFF2-40B4-BE49-F238E27FC236}">
                <a16:creationId xmlns:a16="http://schemas.microsoft.com/office/drawing/2014/main" id="{DEFD866E-C1A1-9F87-E3A4-46E0A6676A97}"/>
              </a:ext>
            </a:extLst>
          </p:cNvPr>
          <p:cNvSpPr/>
          <p:nvPr/>
        </p:nvSpPr>
        <p:spPr>
          <a:xfrm>
            <a:off x="115866" y="1477232"/>
            <a:ext cx="2871958" cy="4760078"/>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1870B802-F421-8F39-1EEC-BF4AEEAF7976}"/>
              </a:ext>
            </a:extLst>
          </p:cNvPr>
          <p:cNvSpPr/>
          <p:nvPr/>
        </p:nvSpPr>
        <p:spPr>
          <a:xfrm>
            <a:off x="215376" y="3717032"/>
            <a:ext cx="2700440" cy="2292935"/>
          </a:xfrm>
          <a:prstGeom prst="rect">
            <a:avLst/>
          </a:prstGeom>
        </p:spPr>
        <p:txBody>
          <a:bodyPr wrap="square">
            <a:spAutoFit/>
          </a:bodyPr>
          <a:lstStyle/>
          <a:p>
            <a:pPr algn="just"/>
            <a:r>
              <a:rPr lang="fr-FR" sz="13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La location a été fixée à un euro/jour pour une durée pouvant aller de 15 jours à 9 mois. La possibilité de louer sur de la longue durée répond notamment à une forte demande exprimée par les  usagers du service.</a:t>
            </a:r>
          </a:p>
          <a:p>
            <a:pPr algn="just"/>
            <a:r>
              <a:rPr lang="fr-FR" sz="13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Grâce au partenariat avec </a:t>
            </a:r>
            <a:r>
              <a:rPr lang="fr-FR" sz="1300" dirty="0" err="1">
                <a:solidFill>
                  <a:schemeClr val="bg1"/>
                </a:solidFill>
                <a:latin typeface="Lato regular" panose="020F0502020204030203" pitchFamily="34" charset="0"/>
                <a:ea typeface="Lato regular" panose="020F0502020204030203" pitchFamily="34" charset="0"/>
                <a:cs typeface="Lato regular" panose="020F0502020204030203" pitchFamily="34" charset="0"/>
              </a:rPr>
              <a:t>Crest’actif</a:t>
            </a:r>
            <a:r>
              <a:rPr lang="fr-FR" sz="13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 Le Forum et </a:t>
            </a:r>
            <a:r>
              <a:rPr lang="fr-FR" sz="1300" dirty="0" err="1">
                <a:solidFill>
                  <a:schemeClr val="bg1"/>
                </a:solidFill>
                <a:latin typeface="Lato regular" panose="020F0502020204030203" pitchFamily="34" charset="0"/>
                <a:ea typeface="Lato regular" panose="020F0502020204030203" pitchFamily="34" charset="0"/>
                <a:cs typeface="Lato regular" panose="020F0502020204030203" pitchFamily="34" charset="0"/>
              </a:rPr>
              <a:t>Dromolib</a:t>
            </a:r>
            <a:r>
              <a:rPr lang="fr-FR" sz="13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 les vélos peuvent être loués sur Crest, Aouste sur Sye et Saillans </a:t>
            </a:r>
          </a:p>
        </p:txBody>
      </p:sp>
      <p:sp>
        <p:nvSpPr>
          <p:cNvPr id="14" name="ZoneTexte 13">
            <a:extLst>
              <a:ext uri="{FF2B5EF4-FFF2-40B4-BE49-F238E27FC236}">
                <a16:creationId xmlns:a16="http://schemas.microsoft.com/office/drawing/2014/main" id="{33B3FA34-384A-BB76-2C1E-44CB3E82D4BF}"/>
              </a:ext>
            </a:extLst>
          </p:cNvPr>
          <p:cNvSpPr txBox="1"/>
          <p:nvPr/>
        </p:nvSpPr>
        <p:spPr>
          <a:xfrm>
            <a:off x="63856" y="3049794"/>
            <a:ext cx="3067984" cy="523220"/>
          </a:xfrm>
          <a:prstGeom prst="rect">
            <a:avLst/>
          </a:prstGeom>
          <a:noFill/>
        </p:spPr>
        <p:txBody>
          <a:bodyPr wrap="square" rtlCol="0">
            <a:spAutoFit/>
          </a:bodyPr>
          <a:lstStyle/>
          <a:p>
            <a:pPr algn="ctr"/>
            <a:r>
              <a:rPr lang="fr-FR" sz="1400" b="1" dirty="0">
                <a:solidFill>
                  <a:srgbClr val="D29F13"/>
                </a:solidFill>
                <a:latin typeface="Lato" panose="020F0502020204030203" pitchFamily="34" charset="0"/>
                <a:ea typeface="Lato" panose="020F0502020204030203" pitchFamily="34" charset="0"/>
                <a:cs typeface="Lato" panose="020F0502020204030203" pitchFamily="34" charset="0"/>
              </a:rPr>
              <a:t>NOUVELLES MODALITÉS DE LOCATION DES VAE</a:t>
            </a:r>
          </a:p>
        </p:txBody>
      </p:sp>
      <p:cxnSp>
        <p:nvCxnSpPr>
          <p:cNvPr id="15" name="Connecteur droit 14">
            <a:extLst>
              <a:ext uri="{FF2B5EF4-FFF2-40B4-BE49-F238E27FC236}">
                <a16:creationId xmlns:a16="http://schemas.microsoft.com/office/drawing/2014/main" id="{DE336A7C-75D5-A585-4DAF-EEF9EB1CAFF4}"/>
              </a:ext>
            </a:extLst>
          </p:cNvPr>
          <p:cNvCxnSpPr>
            <a:cxnSpLocks/>
          </p:cNvCxnSpPr>
          <p:nvPr/>
        </p:nvCxnSpPr>
        <p:spPr>
          <a:xfrm>
            <a:off x="201142" y="3623147"/>
            <a:ext cx="2714674"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17" name="Rectangle : coins arrondis 16">
            <a:extLst>
              <a:ext uri="{FF2B5EF4-FFF2-40B4-BE49-F238E27FC236}">
                <a16:creationId xmlns:a16="http://schemas.microsoft.com/office/drawing/2014/main" id="{79C57A33-3F65-C573-B0D6-636E6BB19971}"/>
              </a:ext>
            </a:extLst>
          </p:cNvPr>
          <p:cNvSpPr/>
          <p:nvPr/>
        </p:nvSpPr>
        <p:spPr>
          <a:xfrm>
            <a:off x="3131840" y="1988840"/>
            <a:ext cx="2871958" cy="4248467"/>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9029606D-F795-1BCD-D7E9-A37ED536093F}"/>
              </a:ext>
            </a:extLst>
          </p:cNvPr>
          <p:cNvSpPr txBox="1"/>
          <p:nvPr/>
        </p:nvSpPr>
        <p:spPr>
          <a:xfrm>
            <a:off x="3116495" y="3068960"/>
            <a:ext cx="2871958" cy="523220"/>
          </a:xfrm>
          <a:prstGeom prst="rect">
            <a:avLst/>
          </a:prstGeom>
          <a:noFill/>
        </p:spPr>
        <p:txBody>
          <a:bodyPr wrap="square" rtlCol="0">
            <a:spAutoFit/>
          </a:bodyPr>
          <a:lstStyle/>
          <a:p>
            <a:pPr algn="ctr"/>
            <a:r>
              <a:rPr lang="fr-FR" sz="1400" b="1" dirty="0">
                <a:solidFill>
                  <a:srgbClr val="D29F13"/>
                </a:solidFill>
                <a:latin typeface="Lato" panose="020F0502020204030203" pitchFamily="34" charset="0"/>
                <a:ea typeface="Lato" panose="020F0502020204030203" pitchFamily="34" charset="0"/>
                <a:cs typeface="Lato" panose="020F0502020204030203" pitchFamily="34" charset="0"/>
              </a:rPr>
              <a:t>LANCEMENT D’UN SERVICE D’AUTOPARTAGE</a:t>
            </a:r>
          </a:p>
        </p:txBody>
      </p:sp>
      <p:cxnSp>
        <p:nvCxnSpPr>
          <p:cNvPr id="22" name="Connecteur droit 21">
            <a:extLst>
              <a:ext uri="{FF2B5EF4-FFF2-40B4-BE49-F238E27FC236}">
                <a16:creationId xmlns:a16="http://schemas.microsoft.com/office/drawing/2014/main" id="{7C1932A1-2EEC-C506-6C1C-59D313D7C655}"/>
              </a:ext>
            </a:extLst>
          </p:cNvPr>
          <p:cNvCxnSpPr>
            <a:cxnSpLocks/>
          </p:cNvCxnSpPr>
          <p:nvPr/>
        </p:nvCxnSpPr>
        <p:spPr>
          <a:xfrm>
            <a:off x="3255496" y="3614869"/>
            <a:ext cx="2633007"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24" name="Rectangle : coins arrondis 23">
            <a:extLst>
              <a:ext uri="{FF2B5EF4-FFF2-40B4-BE49-F238E27FC236}">
                <a16:creationId xmlns:a16="http://schemas.microsoft.com/office/drawing/2014/main" id="{BEC8C35C-B5A6-3F90-DE84-4C468D15C87D}"/>
              </a:ext>
            </a:extLst>
          </p:cNvPr>
          <p:cNvSpPr/>
          <p:nvPr/>
        </p:nvSpPr>
        <p:spPr>
          <a:xfrm>
            <a:off x="6122509" y="1531962"/>
            <a:ext cx="2905625" cy="4705351"/>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8A41DA0B-4F69-1956-A9CE-383D346F2E54}"/>
              </a:ext>
            </a:extLst>
          </p:cNvPr>
          <p:cNvSpPr/>
          <p:nvPr/>
        </p:nvSpPr>
        <p:spPr>
          <a:xfrm>
            <a:off x="6118699" y="3616275"/>
            <a:ext cx="2845790" cy="2693045"/>
          </a:xfrm>
          <a:prstGeom prst="rect">
            <a:avLst/>
          </a:prstGeom>
        </p:spPr>
        <p:txBody>
          <a:bodyPr wrap="square">
            <a:spAutoFit/>
          </a:bodyPr>
          <a:lstStyle/>
          <a:p>
            <a:pPr marL="180975" indent="-180975" algn="just">
              <a:buClr>
                <a:srgbClr val="D29F13"/>
              </a:buClr>
              <a:buFont typeface="Arial" panose="020B0604020202020204" pitchFamily="34" charset="0"/>
              <a:buChar char="•"/>
            </a:pPr>
            <a:r>
              <a:rPr lang="fr-FR" sz="13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Le lancement de l’étude pour sécuriser l’itinéraire de la </a:t>
            </a:r>
            <a:r>
              <a:rPr lang="fr-FR" sz="1300" dirty="0" err="1">
                <a:solidFill>
                  <a:schemeClr val="bg1"/>
                </a:solidFill>
                <a:latin typeface="Lato regular" panose="020F0502020204030203" pitchFamily="34" charset="0"/>
                <a:ea typeface="Lato regular" panose="020F0502020204030203" pitchFamily="34" charset="0"/>
                <a:cs typeface="Lato regular" panose="020F0502020204030203" pitchFamily="34" charset="0"/>
              </a:rPr>
              <a:t>Vélodrôme</a:t>
            </a:r>
            <a:r>
              <a:rPr lang="fr-FR" sz="13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 à Saillans. </a:t>
            </a:r>
          </a:p>
          <a:p>
            <a:pPr marL="180975" indent="-180975" algn="just">
              <a:buClr>
                <a:srgbClr val="D29F13"/>
              </a:buClr>
              <a:buFont typeface="Arial" panose="020B0604020202020204" pitchFamily="34" charset="0"/>
              <a:buChar char="•"/>
            </a:pPr>
            <a:r>
              <a:rPr lang="fr-FR" sz="13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La préparation du déploiement des équipements vélo : convention, obtention des subventions, validation des besoins avec les communes.</a:t>
            </a:r>
          </a:p>
          <a:p>
            <a:pPr marL="180975" indent="-180975" algn="just">
              <a:buClr>
                <a:srgbClr val="D29F13"/>
              </a:buClr>
              <a:buFont typeface="Arial" panose="020B0604020202020204" pitchFamily="34" charset="0"/>
              <a:buChar char="•"/>
            </a:pPr>
            <a:r>
              <a:rPr lang="fr-FR" sz="13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Des actions de sensibilisation pour développer une culture vélo : Brillez cyclistes, challenge mobilité, formation remise en selle. </a:t>
            </a:r>
          </a:p>
        </p:txBody>
      </p:sp>
      <p:sp>
        <p:nvSpPr>
          <p:cNvPr id="30" name="ZoneTexte 29">
            <a:extLst>
              <a:ext uri="{FF2B5EF4-FFF2-40B4-BE49-F238E27FC236}">
                <a16:creationId xmlns:a16="http://schemas.microsoft.com/office/drawing/2014/main" id="{712653FA-6C03-ED5D-646C-20543BF8F2EC}"/>
              </a:ext>
            </a:extLst>
          </p:cNvPr>
          <p:cNvSpPr txBox="1"/>
          <p:nvPr/>
        </p:nvSpPr>
        <p:spPr>
          <a:xfrm>
            <a:off x="6007608" y="3049796"/>
            <a:ext cx="3136392" cy="523220"/>
          </a:xfrm>
          <a:prstGeom prst="rect">
            <a:avLst/>
          </a:prstGeom>
          <a:noFill/>
        </p:spPr>
        <p:txBody>
          <a:bodyPr wrap="square" rtlCol="0">
            <a:spAutoFit/>
          </a:bodyPr>
          <a:lstStyle/>
          <a:p>
            <a:pPr algn="ctr"/>
            <a:r>
              <a:rPr lang="fr-FR" sz="1400" b="1" dirty="0">
                <a:solidFill>
                  <a:srgbClr val="D29F13"/>
                </a:solidFill>
                <a:latin typeface="Lato" panose="020F0502020204030203" pitchFamily="34" charset="0"/>
                <a:ea typeface="Lato" panose="020F0502020204030203" pitchFamily="34" charset="0"/>
                <a:cs typeface="Lato" panose="020F0502020204030203" pitchFamily="34" charset="0"/>
              </a:rPr>
              <a:t>MISE EN ŒUVRE DES ACTIONS DU SCHÉMA DIRECTEUR CYCLABLE</a:t>
            </a:r>
          </a:p>
        </p:txBody>
      </p:sp>
      <p:cxnSp>
        <p:nvCxnSpPr>
          <p:cNvPr id="31" name="Connecteur droit 30">
            <a:extLst>
              <a:ext uri="{FF2B5EF4-FFF2-40B4-BE49-F238E27FC236}">
                <a16:creationId xmlns:a16="http://schemas.microsoft.com/office/drawing/2014/main" id="{6F9A1457-696B-023A-8288-3A71AABB16C9}"/>
              </a:ext>
            </a:extLst>
          </p:cNvPr>
          <p:cNvCxnSpPr>
            <a:cxnSpLocks/>
          </p:cNvCxnSpPr>
          <p:nvPr/>
        </p:nvCxnSpPr>
        <p:spPr>
          <a:xfrm>
            <a:off x="6330408" y="3615924"/>
            <a:ext cx="2646724" cy="22197"/>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2F741546-302B-8F47-ED1B-19B1D725C9BA}"/>
              </a:ext>
            </a:extLst>
          </p:cNvPr>
          <p:cNvSpPr txBox="1">
            <a:spLocks/>
          </p:cNvSpPr>
          <p:nvPr/>
        </p:nvSpPr>
        <p:spPr>
          <a:xfrm>
            <a:off x="237286" y="388963"/>
            <a:ext cx="8229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3200" dirty="0">
                <a:solidFill>
                  <a:srgbClr val="00596C"/>
                </a:solidFill>
                <a:latin typeface="Interstate" pitchFamily="50" charset="0"/>
              </a:rPr>
              <a:t>MOBILITÉ</a:t>
            </a:r>
          </a:p>
          <a:p>
            <a:r>
              <a:rPr lang="fr-FR" sz="2000" dirty="0">
                <a:solidFill>
                  <a:srgbClr val="00596C"/>
                </a:solidFill>
              </a:rPr>
              <a:t>					</a:t>
            </a:r>
          </a:p>
        </p:txBody>
      </p:sp>
      <p:cxnSp>
        <p:nvCxnSpPr>
          <p:cNvPr id="3" name="Connecteur droit 2">
            <a:extLst>
              <a:ext uri="{FF2B5EF4-FFF2-40B4-BE49-F238E27FC236}">
                <a16:creationId xmlns:a16="http://schemas.microsoft.com/office/drawing/2014/main" id="{9195AE27-42A5-97C1-BD51-E7FC037B4141}"/>
              </a:ext>
            </a:extLst>
          </p:cNvPr>
          <p:cNvCxnSpPr>
            <a:cxnSpLocks/>
          </p:cNvCxnSpPr>
          <p:nvPr/>
        </p:nvCxnSpPr>
        <p:spPr>
          <a:xfrm>
            <a:off x="416224" y="1052736"/>
            <a:ext cx="1851520"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5D13DF9-3FE2-585B-7494-E26100401182}"/>
              </a:ext>
            </a:extLst>
          </p:cNvPr>
          <p:cNvSpPr/>
          <p:nvPr/>
        </p:nvSpPr>
        <p:spPr>
          <a:xfrm>
            <a:off x="3203848" y="3645024"/>
            <a:ext cx="2772843" cy="2492990"/>
          </a:xfrm>
          <a:prstGeom prst="rect">
            <a:avLst/>
          </a:prstGeom>
        </p:spPr>
        <p:txBody>
          <a:bodyPr wrap="square">
            <a:spAutoFit/>
          </a:bodyPr>
          <a:lstStyle/>
          <a:p>
            <a:pPr algn="just"/>
            <a:r>
              <a:rPr lang="fr-FR" sz="13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En partenariat avec la CCVD et l’association </a:t>
            </a:r>
            <a:r>
              <a:rPr lang="fr-FR" sz="1300" dirty="0" err="1">
                <a:solidFill>
                  <a:schemeClr val="bg1"/>
                </a:solidFill>
                <a:latin typeface="Lato regular" panose="020F0502020204030203" pitchFamily="34" charset="0"/>
                <a:ea typeface="Lato regular" panose="020F0502020204030203" pitchFamily="34" charset="0"/>
                <a:cs typeface="Lato regular" panose="020F0502020204030203" pitchFamily="34" charset="0"/>
              </a:rPr>
              <a:t>Dromolib</a:t>
            </a:r>
            <a:r>
              <a:rPr lang="fr-FR" sz="13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 un service expérimental d’autopartage est proposé depuis fin 2022 aux habitants, professionnels et touristes, 4 voitures électriques sont mises à disposition dont 2 sur la commune d’Aouste-sur-Sye. </a:t>
            </a:r>
          </a:p>
          <a:p>
            <a:pPr algn="just"/>
            <a:r>
              <a:rPr lang="fr-FR" sz="13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Ce projet a pour ambition de proposer une alternative à la voiture individuelle par une solution de mobilité partagée.</a:t>
            </a:r>
          </a:p>
        </p:txBody>
      </p:sp>
      <p:pic>
        <p:nvPicPr>
          <p:cNvPr id="4" name="Image 3">
            <a:extLst>
              <a:ext uri="{FF2B5EF4-FFF2-40B4-BE49-F238E27FC236}">
                <a16:creationId xmlns:a16="http://schemas.microsoft.com/office/drawing/2014/main" id="{1180D724-62FB-2D01-59FB-6C1707AFD9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109"/>
          <a:stretch/>
        </p:blipFill>
        <p:spPr>
          <a:xfrm>
            <a:off x="3131840" y="1268760"/>
            <a:ext cx="2871957" cy="1797370"/>
          </a:xfrm>
          <a:prstGeom prst="rect">
            <a:avLst/>
          </a:prstGeom>
        </p:spPr>
      </p:pic>
      <p:pic>
        <p:nvPicPr>
          <p:cNvPr id="16" name="Image 15">
            <a:extLst>
              <a:ext uri="{FF2B5EF4-FFF2-40B4-BE49-F238E27FC236}">
                <a16:creationId xmlns:a16="http://schemas.microsoft.com/office/drawing/2014/main" id="{84A2FEAD-49DC-DB89-8509-4D42C509FF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4" t="11268" b="5730"/>
          <a:stretch/>
        </p:blipFill>
        <p:spPr>
          <a:xfrm>
            <a:off x="114534" y="1268761"/>
            <a:ext cx="2871958" cy="1797370"/>
          </a:xfrm>
          <a:prstGeom prst="rect">
            <a:avLst/>
          </a:prstGeom>
        </p:spPr>
      </p:pic>
      <p:pic>
        <p:nvPicPr>
          <p:cNvPr id="18" name="Image 17">
            <a:extLst>
              <a:ext uri="{FF2B5EF4-FFF2-40B4-BE49-F238E27FC236}">
                <a16:creationId xmlns:a16="http://schemas.microsoft.com/office/drawing/2014/main" id="{E84D8CBD-3CD2-034F-7812-3EFC2C9699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655" t="6604" r="25095" b="1"/>
          <a:stretch/>
        </p:blipFill>
        <p:spPr>
          <a:xfrm>
            <a:off x="6122509" y="1275562"/>
            <a:ext cx="2905625" cy="1750371"/>
          </a:xfrm>
          <a:prstGeom prst="rect">
            <a:avLst/>
          </a:prstGeom>
        </p:spPr>
      </p:pic>
      <p:sp>
        <p:nvSpPr>
          <p:cNvPr id="7" name="ZoneTexte 6">
            <a:extLst>
              <a:ext uri="{FF2B5EF4-FFF2-40B4-BE49-F238E27FC236}">
                <a16:creationId xmlns:a16="http://schemas.microsoft.com/office/drawing/2014/main" id="{A202757E-8B03-F928-4F41-62D4B6A7C85E}"/>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26 – Rapport d’activité 2022 – CCCPS Cœur de Drôme</a:t>
            </a:r>
          </a:p>
        </p:txBody>
      </p:sp>
    </p:spTree>
    <p:extLst>
      <p:ext uri="{BB962C8B-B14F-4D97-AF65-F5344CB8AC3E}">
        <p14:creationId xmlns:p14="http://schemas.microsoft.com/office/powerpoint/2010/main" val="260859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9B8BBDE-8879-C45D-5F10-5137339422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493"/>
          <a:stretch/>
        </p:blipFill>
        <p:spPr>
          <a:xfrm flipH="1">
            <a:off x="3922914" y="0"/>
            <a:ext cx="5220072" cy="6273647"/>
          </a:xfrm>
          <a:prstGeom prst="rect">
            <a:avLst/>
          </a:prstGeom>
        </p:spPr>
      </p:pic>
      <p:sp>
        <p:nvSpPr>
          <p:cNvPr id="4" name="Titre 1">
            <a:extLst>
              <a:ext uri="{FF2B5EF4-FFF2-40B4-BE49-F238E27FC236}">
                <a16:creationId xmlns:a16="http://schemas.microsoft.com/office/drawing/2014/main" id="{8868D79B-B490-703C-55EB-A7598D534891}"/>
              </a:ext>
            </a:extLst>
          </p:cNvPr>
          <p:cNvSpPr txBox="1">
            <a:spLocks/>
          </p:cNvSpPr>
          <p:nvPr/>
        </p:nvSpPr>
        <p:spPr>
          <a:xfrm>
            <a:off x="237286" y="388963"/>
            <a:ext cx="8229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3200" dirty="0">
                <a:solidFill>
                  <a:srgbClr val="00596C"/>
                </a:solidFill>
                <a:latin typeface="Interstate" pitchFamily="50" charset="0"/>
              </a:rPr>
              <a:t>TRANSITION ÉNERGÉTIQUE</a:t>
            </a:r>
          </a:p>
          <a:p>
            <a:r>
              <a:rPr lang="fr-FR" sz="2000" dirty="0">
                <a:solidFill>
                  <a:srgbClr val="00596C"/>
                </a:solidFill>
              </a:rPr>
              <a:t>					</a:t>
            </a:r>
          </a:p>
        </p:txBody>
      </p:sp>
      <p:cxnSp>
        <p:nvCxnSpPr>
          <p:cNvPr id="5" name="Connecteur droit 4">
            <a:extLst>
              <a:ext uri="{FF2B5EF4-FFF2-40B4-BE49-F238E27FC236}">
                <a16:creationId xmlns:a16="http://schemas.microsoft.com/office/drawing/2014/main" id="{8F7BA6C0-4FAD-8933-D0F2-3F1C6496B7A6}"/>
              </a:ext>
            </a:extLst>
          </p:cNvPr>
          <p:cNvCxnSpPr>
            <a:cxnSpLocks/>
          </p:cNvCxnSpPr>
          <p:nvPr/>
        </p:nvCxnSpPr>
        <p:spPr>
          <a:xfrm>
            <a:off x="416224" y="1052736"/>
            <a:ext cx="5523928"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9C7DEA40-2A3E-6BA2-B79A-17C34D4484DD}"/>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FF43B9E-6FF1-EA48-8681-D1EB80C13F8E}"/>
              </a:ext>
            </a:extLst>
          </p:cNvPr>
          <p:cNvSpPr/>
          <p:nvPr/>
        </p:nvSpPr>
        <p:spPr>
          <a:xfrm>
            <a:off x="297177" y="1156203"/>
            <a:ext cx="8586544" cy="2062103"/>
          </a:xfrm>
          <a:prstGeom prst="rect">
            <a:avLst/>
          </a:prstGeom>
        </p:spPr>
        <p:txBody>
          <a:bodyPr wrap="square">
            <a:spAutoFit/>
          </a:bodyPr>
          <a:lstStyle/>
          <a:p>
            <a:pPr algn="just"/>
            <a:r>
              <a:rPr lang="fr-FR" sz="1600" dirty="0">
                <a:latin typeface="Lato" panose="020F0502020204030203" pitchFamily="34" charset="0"/>
                <a:ea typeface="Lato" panose="020F0502020204030203" pitchFamily="34" charset="0"/>
                <a:cs typeface="Lato" panose="020F0502020204030203" pitchFamily="34" charset="0"/>
              </a:rPr>
              <a:t>Afin de répondre à l’ambition d’être Territoire à Energie Positive à l’horizon 2040, la CCCPS s’est dotée d’un Service Public Intercommunal de l’Energie (SPIE), mutualisé (avec la CCVD et la CCD) et composé d’un service de Conseil en Energie aux Collectivités (CEP), d’un Service Public de la Performance Energétique de l’Habitat (SPPEH) et d’un service de développement des énergies renouvelables. Ces dispositifs sont une réponse aux enjeux sociaux et environnementaux que sont la réduction des consommations d’énergie, la maîtrise des dépenses associées, la diminution des émissions polluantes sur le territoire et la production d’énergies renouvelables locales.</a:t>
            </a:r>
          </a:p>
        </p:txBody>
      </p:sp>
      <p:sp>
        <p:nvSpPr>
          <p:cNvPr id="20" name="Rectangle : coins arrondis 19">
            <a:extLst>
              <a:ext uri="{FF2B5EF4-FFF2-40B4-BE49-F238E27FC236}">
                <a16:creationId xmlns:a16="http://schemas.microsoft.com/office/drawing/2014/main" id="{6BE85EE5-CF52-27ED-4B64-3F10A64CC5C3}"/>
              </a:ext>
            </a:extLst>
          </p:cNvPr>
          <p:cNvSpPr/>
          <p:nvPr/>
        </p:nvSpPr>
        <p:spPr>
          <a:xfrm>
            <a:off x="5177107" y="3068961"/>
            <a:ext cx="3729606" cy="3024335"/>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65E645E4-9D93-8559-7766-3699F988AEBE}"/>
              </a:ext>
            </a:extLst>
          </p:cNvPr>
          <p:cNvSpPr txBox="1"/>
          <p:nvPr/>
        </p:nvSpPr>
        <p:spPr>
          <a:xfrm>
            <a:off x="298016" y="3049796"/>
            <a:ext cx="3985952" cy="523220"/>
          </a:xfrm>
          <a:prstGeom prst="rect">
            <a:avLst/>
          </a:prstGeom>
          <a:noFill/>
        </p:spPr>
        <p:txBody>
          <a:bodyPr wrap="square" rtlCol="0">
            <a:spAutoFit/>
          </a:bodyPr>
          <a:lstStyle/>
          <a:p>
            <a:r>
              <a:rPr lang="fr-FR" sz="2800" b="1" dirty="0">
                <a:solidFill>
                  <a:srgbClr val="D29F13"/>
                </a:solidFill>
                <a:latin typeface="Co Text Lt" panose="020B0503060202020204" pitchFamily="34" charset="0"/>
              </a:rPr>
              <a:t>Missions principales  </a:t>
            </a:r>
          </a:p>
        </p:txBody>
      </p:sp>
      <p:sp>
        <p:nvSpPr>
          <p:cNvPr id="9" name="ZoneTexte 8">
            <a:extLst>
              <a:ext uri="{FF2B5EF4-FFF2-40B4-BE49-F238E27FC236}">
                <a16:creationId xmlns:a16="http://schemas.microsoft.com/office/drawing/2014/main" id="{360CD48F-32C9-F910-7B33-A163B404F187}"/>
              </a:ext>
            </a:extLst>
          </p:cNvPr>
          <p:cNvSpPr txBox="1"/>
          <p:nvPr/>
        </p:nvSpPr>
        <p:spPr>
          <a:xfrm>
            <a:off x="375150" y="3457451"/>
            <a:ext cx="4484882" cy="2923877"/>
          </a:xfrm>
          <a:prstGeom prst="rect">
            <a:avLst/>
          </a:prstGeom>
          <a:noFill/>
        </p:spPr>
        <p:txBody>
          <a:bodyPr wrap="square" rtlCol="0">
            <a:spAutoFit/>
          </a:bodyPr>
          <a:lstStyle/>
          <a:p>
            <a:pPr marL="285750" indent="-285750" algn="just">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Accompagnement des projets de rénovation thermique des logements des particuliers et des collectivités, </a:t>
            </a:r>
          </a:p>
          <a:p>
            <a:pPr marL="285750" indent="-285750" algn="just">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Développement des énergies renouvelables thermiques (bois, solaire, géothermie) et électriques (photovoltaïque en particulier),</a:t>
            </a:r>
          </a:p>
          <a:p>
            <a:pPr marL="285750" indent="-285750" algn="just">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Formation des artisans sur les enjeux de la rénovation, les solutions existantes et l’usage de matériaux bas carbone,</a:t>
            </a:r>
          </a:p>
          <a:p>
            <a:pPr marL="285750" indent="-285750" algn="just">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Animation et coordination locale d’une politique ambitieuse de Territoire à Energie Positive (TEPOS)</a:t>
            </a:r>
          </a:p>
        </p:txBody>
      </p:sp>
      <p:sp>
        <p:nvSpPr>
          <p:cNvPr id="26" name="ZoneTexte 25">
            <a:extLst>
              <a:ext uri="{FF2B5EF4-FFF2-40B4-BE49-F238E27FC236}">
                <a16:creationId xmlns:a16="http://schemas.microsoft.com/office/drawing/2014/main" id="{D21F4150-4AFB-F3C8-454C-E6C9A7F44D8A}"/>
              </a:ext>
            </a:extLst>
          </p:cNvPr>
          <p:cNvSpPr txBox="1"/>
          <p:nvPr/>
        </p:nvSpPr>
        <p:spPr>
          <a:xfrm>
            <a:off x="5328084" y="3399982"/>
            <a:ext cx="3528392" cy="2416046"/>
          </a:xfrm>
          <a:prstGeom prst="rect">
            <a:avLst/>
          </a:prstGeom>
          <a:noFill/>
        </p:spPr>
        <p:txBody>
          <a:bodyPr wrap="square" rtlCol="0">
            <a:spAutoFit/>
          </a:bodyPr>
          <a:lstStyle/>
          <a:p>
            <a:pPr>
              <a:spcBef>
                <a:spcPts val="600"/>
              </a:spcBef>
            </a:pP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334 GWh/an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consommation énergétique </a:t>
            </a:r>
          </a:p>
          <a:p>
            <a:pPr>
              <a:spcBef>
                <a:spcPts val="600"/>
              </a:spcBef>
            </a:pP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31,5 M€/an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dépenses énergétiques</a:t>
            </a:r>
            <a:r>
              <a:rPr lang="fr-FR" sz="1600" dirty="0">
                <a:solidFill>
                  <a:schemeClr val="bg1"/>
                </a:solidFill>
                <a:latin typeface="Gill Sans MT" panose="020B0502020104020203" pitchFamily="34" charset="0"/>
              </a:rPr>
              <a:t> </a:t>
            </a:r>
          </a:p>
          <a:p>
            <a:pPr>
              <a:spcBef>
                <a:spcPts val="600"/>
              </a:spcBef>
            </a:pP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1711 €/an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facture énergétique moyenne des foyers du territoire (hors transport)</a:t>
            </a:r>
          </a:p>
          <a:p>
            <a:pPr>
              <a:spcBef>
                <a:spcPts val="600"/>
              </a:spcBef>
            </a:pP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12 %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part d’énergie renouvelable dans les consommations d’énergie </a:t>
            </a:r>
          </a:p>
        </p:txBody>
      </p:sp>
      <p:cxnSp>
        <p:nvCxnSpPr>
          <p:cNvPr id="27" name="Connecteur droit 26">
            <a:extLst>
              <a:ext uri="{FF2B5EF4-FFF2-40B4-BE49-F238E27FC236}">
                <a16:creationId xmlns:a16="http://schemas.microsoft.com/office/drawing/2014/main" id="{D6DE5CE4-59F9-0C89-44D5-9D0D5AD17F02}"/>
              </a:ext>
            </a:extLst>
          </p:cNvPr>
          <p:cNvCxnSpPr>
            <a:cxnSpLocks/>
          </p:cNvCxnSpPr>
          <p:nvPr/>
        </p:nvCxnSpPr>
        <p:spPr>
          <a:xfrm>
            <a:off x="5436096" y="3284984"/>
            <a:ext cx="3312368"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5F6F17DF-1BC3-6BD0-3D97-FFDE13E6EF23}"/>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27 – Rapport d’activité 2022 – CCCPS Cœur de Drôme</a:t>
            </a:r>
          </a:p>
        </p:txBody>
      </p:sp>
    </p:spTree>
    <p:extLst>
      <p:ext uri="{BB962C8B-B14F-4D97-AF65-F5344CB8AC3E}">
        <p14:creationId xmlns:p14="http://schemas.microsoft.com/office/powerpoint/2010/main" val="1297272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9B8BBDE-8879-C45D-5F10-5137339422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493"/>
          <a:stretch/>
        </p:blipFill>
        <p:spPr>
          <a:xfrm flipH="1">
            <a:off x="3923928" y="-330"/>
            <a:ext cx="5220072" cy="6273647"/>
          </a:xfrm>
          <a:prstGeom prst="rect">
            <a:avLst/>
          </a:prstGeom>
        </p:spPr>
      </p:pic>
      <p:cxnSp>
        <p:nvCxnSpPr>
          <p:cNvPr id="12" name="Connecteur droit 11">
            <a:extLst>
              <a:ext uri="{FF2B5EF4-FFF2-40B4-BE49-F238E27FC236}">
                <a16:creationId xmlns:a16="http://schemas.microsoft.com/office/drawing/2014/main" id="{9C7DEA40-2A3E-6BA2-B79A-17C34D4484DD}"/>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sp>
        <p:nvSpPr>
          <p:cNvPr id="6" name="Rectangle : coins arrondis 5">
            <a:extLst>
              <a:ext uri="{FF2B5EF4-FFF2-40B4-BE49-F238E27FC236}">
                <a16:creationId xmlns:a16="http://schemas.microsoft.com/office/drawing/2014/main" id="{DEFD866E-C1A1-9F87-E3A4-46E0A6676A97}"/>
              </a:ext>
            </a:extLst>
          </p:cNvPr>
          <p:cNvSpPr/>
          <p:nvPr/>
        </p:nvSpPr>
        <p:spPr>
          <a:xfrm>
            <a:off x="115866" y="1477232"/>
            <a:ext cx="2871958" cy="4760078"/>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1870B802-F421-8F39-1EEC-BF4AEEAF7976}"/>
              </a:ext>
            </a:extLst>
          </p:cNvPr>
          <p:cNvSpPr/>
          <p:nvPr/>
        </p:nvSpPr>
        <p:spPr>
          <a:xfrm>
            <a:off x="52221" y="3174935"/>
            <a:ext cx="2927240" cy="3062377"/>
          </a:xfrm>
          <a:prstGeom prst="rect">
            <a:avLst/>
          </a:prstGeom>
        </p:spPr>
        <p:txBody>
          <a:bodyPr wrap="square">
            <a:spAutoFit/>
          </a:bodyPr>
          <a:lstStyle/>
          <a:p>
            <a:pPr marL="171450" indent="-171450" algn="just">
              <a:buClr>
                <a:srgbClr val="D29F13"/>
              </a:buClr>
              <a:buFont typeface="Arial" panose="020B0604020202020204" pitchFamily="34" charset="0"/>
              <a:buChar char="•"/>
            </a:pPr>
            <a:r>
              <a:rPr lang="fr-FR" sz="12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Lancement du Schéma Directeur des </a:t>
            </a:r>
            <a:r>
              <a:rPr lang="fr-FR" sz="1200" dirty="0" err="1">
                <a:solidFill>
                  <a:schemeClr val="bg1"/>
                </a:solidFill>
                <a:latin typeface="Lato regular" panose="020F0502020204030203" pitchFamily="34" charset="0"/>
                <a:ea typeface="Lato regular" panose="020F0502020204030203" pitchFamily="34" charset="0"/>
                <a:cs typeface="Lato regular" panose="020F0502020204030203" pitchFamily="34" charset="0"/>
              </a:rPr>
              <a:t>EnR</a:t>
            </a:r>
            <a:r>
              <a:rPr lang="fr-FR" sz="12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 : étude en réalisation sur 2023 afin de déterminer le mix énergétique du territoire, définir une orientation stratégique du développement des </a:t>
            </a:r>
            <a:r>
              <a:rPr lang="fr-FR" sz="1200" dirty="0" err="1">
                <a:solidFill>
                  <a:schemeClr val="bg1"/>
                </a:solidFill>
                <a:latin typeface="Lato regular" panose="020F0502020204030203" pitchFamily="34" charset="0"/>
                <a:ea typeface="Lato regular" panose="020F0502020204030203" pitchFamily="34" charset="0"/>
                <a:cs typeface="Lato regular" panose="020F0502020204030203" pitchFamily="34" charset="0"/>
              </a:rPr>
              <a:t>EnR</a:t>
            </a:r>
            <a:r>
              <a:rPr lang="fr-FR" sz="12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 et un plan d’actions opérationnel.</a:t>
            </a:r>
          </a:p>
          <a:p>
            <a:pPr marL="171450" indent="-171450" algn="just">
              <a:buClr>
                <a:srgbClr val="D29F13"/>
              </a:buClr>
              <a:buFont typeface="Arial" panose="020B0604020202020204" pitchFamily="34" charset="0"/>
              <a:buChar char="•"/>
            </a:pPr>
            <a:r>
              <a:rPr lang="fr-FR" sz="12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Accompagnement des communes, entreprises, associations, gîtes, etc. sur des projets de production de chaleur renouvelable.</a:t>
            </a:r>
          </a:p>
          <a:p>
            <a:pPr marL="171450" indent="-171450" algn="just">
              <a:buClr>
                <a:srgbClr val="D29F13"/>
              </a:buClr>
              <a:buFont typeface="Arial" panose="020B0604020202020204" pitchFamily="34" charset="0"/>
              <a:buChar char="•"/>
            </a:pPr>
            <a:r>
              <a:rPr lang="fr-FR" sz="12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Accompagnement de trois projets de réseau de chaleur (phase pré-étude).</a:t>
            </a:r>
          </a:p>
          <a:p>
            <a:pPr marL="171450" indent="-171450" algn="just">
              <a:buClr>
                <a:srgbClr val="D29F13"/>
              </a:buClr>
              <a:buFont typeface="Arial" panose="020B0604020202020204" pitchFamily="34" charset="0"/>
              <a:buChar char="•"/>
            </a:pPr>
            <a:r>
              <a:rPr lang="fr-FR" sz="12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Lancement d’une grappe de 4 installations photovoltaïques en autoconsommation collective sur des bâtiments intercommunaux</a:t>
            </a:r>
            <a:r>
              <a:rPr lang="fr-FR" sz="13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a:t>
            </a:r>
          </a:p>
        </p:txBody>
      </p:sp>
      <p:sp>
        <p:nvSpPr>
          <p:cNvPr id="14" name="ZoneTexte 13">
            <a:extLst>
              <a:ext uri="{FF2B5EF4-FFF2-40B4-BE49-F238E27FC236}">
                <a16:creationId xmlns:a16="http://schemas.microsoft.com/office/drawing/2014/main" id="{33B3FA34-384A-BB76-2C1E-44CB3E82D4BF}"/>
              </a:ext>
            </a:extLst>
          </p:cNvPr>
          <p:cNvSpPr txBox="1"/>
          <p:nvPr/>
        </p:nvSpPr>
        <p:spPr>
          <a:xfrm>
            <a:off x="-9792" y="2636912"/>
            <a:ext cx="3067984" cy="523220"/>
          </a:xfrm>
          <a:prstGeom prst="rect">
            <a:avLst/>
          </a:prstGeom>
          <a:noFill/>
        </p:spPr>
        <p:txBody>
          <a:bodyPr wrap="square" rtlCol="0">
            <a:spAutoFit/>
          </a:bodyPr>
          <a:lstStyle/>
          <a:p>
            <a:pPr algn="ctr"/>
            <a:r>
              <a:rPr lang="fr-FR" sz="1400" b="1" dirty="0">
                <a:solidFill>
                  <a:srgbClr val="D29F13"/>
                </a:solidFill>
                <a:latin typeface="Lato" panose="020F0502020204030203" pitchFamily="34" charset="0"/>
                <a:ea typeface="Lato" panose="020F0502020204030203" pitchFamily="34" charset="0"/>
                <a:cs typeface="Lato" panose="020F0502020204030203" pitchFamily="34" charset="0"/>
              </a:rPr>
              <a:t>DÉVELOPPEMENT DES ENERGIES RENOUVELABLES (</a:t>
            </a:r>
            <a:r>
              <a:rPr lang="fr-FR" sz="1400" b="1" dirty="0" err="1">
                <a:solidFill>
                  <a:srgbClr val="D29F13"/>
                </a:solidFill>
                <a:latin typeface="Lato" panose="020F0502020204030203" pitchFamily="34" charset="0"/>
                <a:ea typeface="Lato" panose="020F0502020204030203" pitchFamily="34" charset="0"/>
                <a:cs typeface="Lato" panose="020F0502020204030203" pitchFamily="34" charset="0"/>
              </a:rPr>
              <a:t>EnR</a:t>
            </a:r>
            <a:r>
              <a:rPr lang="fr-FR" sz="1400" b="1" dirty="0">
                <a:solidFill>
                  <a:srgbClr val="D29F13"/>
                </a:solidFill>
                <a:latin typeface="Lato" panose="020F0502020204030203" pitchFamily="34" charset="0"/>
                <a:ea typeface="Lato" panose="020F0502020204030203" pitchFamily="34" charset="0"/>
                <a:cs typeface="Lato" panose="020F0502020204030203" pitchFamily="34" charset="0"/>
              </a:rPr>
              <a:t>)</a:t>
            </a:r>
          </a:p>
        </p:txBody>
      </p:sp>
      <p:cxnSp>
        <p:nvCxnSpPr>
          <p:cNvPr id="15" name="Connecteur droit 14">
            <a:extLst>
              <a:ext uri="{FF2B5EF4-FFF2-40B4-BE49-F238E27FC236}">
                <a16:creationId xmlns:a16="http://schemas.microsoft.com/office/drawing/2014/main" id="{DE336A7C-75D5-A585-4DAF-EEF9EB1CAFF4}"/>
              </a:ext>
            </a:extLst>
          </p:cNvPr>
          <p:cNvCxnSpPr>
            <a:cxnSpLocks/>
          </p:cNvCxnSpPr>
          <p:nvPr/>
        </p:nvCxnSpPr>
        <p:spPr>
          <a:xfrm>
            <a:off x="229925" y="3140968"/>
            <a:ext cx="2714674"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17" name="Rectangle : coins arrondis 16">
            <a:extLst>
              <a:ext uri="{FF2B5EF4-FFF2-40B4-BE49-F238E27FC236}">
                <a16:creationId xmlns:a16="http://schemas.microsoft.com/office/drawing/2014/main" id="{79C57A33-3F65-C573-B0D6-636E6BB19971}"/>
              </a:ext>
            </a:extLst>
          </p:cNvPr>
          <p:cNvSpPr/>
          <p:nvPr/>
        </p:nvSpPr>
        <p:spPr>
          <a:xfrm>
            <a:off x="3131840" y="1224044"/>
            <a:ext cx="2871958" cy="5013264"/>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9029606D-F795-1BCD-D7E9-A37ED536093F}"/>
              </a:ext>
            </a:extLst>
          </p:cNvPr>
          <p:cNvSpPr txBox="1"/>
          <p:nvPr/>
        </p:nvSpPr>
        <p:spPr>
          <a:xfrm>
            <a:off x="3163844" y="1250757"/>
            <a:ext cx="2772843" cy="954107"/>
          </a:xfrm>
          <a:prstGeom prst="rect">
            <a:avLst/>
          </a:prstGeom>
          <a:noFill/>
        </p:spPr>
        <p:txBody>
          <a:bodyPr wrap="square" rtlCol="0">
            <a:spAutoFit/>
          </a:bodyPr>
          <a:lstStyle/>
          <a:p>
            <a:pPr algn="ctr"/>
            <a:r>
              <a:rPr lang="fr-FR" sz="1400" b="1" dirty="0">
                <a:solidFill>
                  <a:srgbClr val="D29F13"/>
                </a:solidFill>
                <a:latin typeface="Lato" panose="020F0502020204030203" pitchFamily="34" charset="0"/>
                <a:ea typeface="Lato" panose="020F0502020204030203" pitchFamily="34" charset="0"/>
                <a:cs typeface="Lato" panose="020F0502020204030203" pitchFamily="34" charset="0"/>
              </a:rPr>
              <a:t>PERFORMANCE ENVIRONNEMENTALE DES BÂTIMENTS PUBLICS : ASSISTANCE AUX COMMUNES</a:t>
            </a:r>
          </a:p>
        </p:txBody>
      </p:sp>
      <p:cxnSp>
        <p:nvCxnSpPr>
          <p:cNvPr id="22" name="Connecteur droit 21">
            <a:extLst>
              <a:ext uri="{FF2B5EF4-FFF2-40B4-BE49-F238E27FC236}">
                <a16:creationId xmlns:a16="http://schemas.microsoft.com/office/drawing/2014/main" id="{7C1932A1-2EEC-C506-6C1C-59D313D7C655}"/>
              </a:ext>
            </a:extLst>
          </p:cNvPr>
          <p:cNvCxnSpPr>
            <a:cxnSpLocks/>
          </p:cNvCxnSpPr>
          <p:nvPr/>
        </p:nvCxnSpPr>
        <p:spPr>
          <a:xfrm>
            <a:off x="3275856" y="2276872"/>
            <a:ext cx="2633007"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24" name="Rectangle : coins arrondis 23">
            <a:extLst>
              <a:ext uri="{FF2B5EF4-FFF2-40B4-BE49-F238E27FC236}">
                <a16:creationId xmlns:a16="http://schemas.microsoft.com/office/drawing/2014/main" id="{BEC8C35C-B5A6-3F90-DE84-4C468D15C87D}"/>
              </a:ext>
            </a:extLst>
          </p:cNvPr>
          <p:cNvSpPr/>
          <p:nvPr/>
        </p:nvSpPr>
        <p:spPr>
          <a:xfrm>
            <a:off x="6156176" y="1531962"/>
            <a:ext cx="2871958" cy="4705351"/>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8A41DA0B-4F69-1956-A9CE-383D346F2E54}"/>
              </a:ext>
            </a:extLst>
          </p:cNvPr>
          <p:cNvSpPr/>
          <p:nvPr/>
        </p:nvSpPr>
        <p:spPr>
          <a:xfrm>
            <a:off x="6171884" y="3456290"/>
            <a:ext cx="2856249" cy="2677656"/>
          </a:xfrm>
          <a:prstGeom prst="rect">
            <a:avLst/>
          </a:prstGeom>
        </p:spPr>
        <p:txBody>
          <a:bodyPr wrap="square">
            <a:spAutoFit/>
          </a:bodyPr>
          <a:lstStyle/>
          <a:p>
            <a:pPr marL="171450" indent="-171450" algn="just">
              <a:buClr>
                <a:srgbClr val="D29F13"/>
              </a:buClr>
              <a:buFont typeface="Arial" panose="020B0604020202020204" pitchFamily="34" charset="0"/>
              <a:buChar char="•"/>
            </a:pPr>
            <a:r>
              <a:rPr lang="fr-FR" sz="12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Plus de 1000 ménages accompagnés en 2022 (CCCPS-CCVD-CCD) // Environ 10 M€ de travaux // 6,5 M€ de subventions perçues par les particuliers sur le territoire, </a:t>
            </a:r>
          </a:p>
          <a:p>
            <a:pPr marL="171450" indent="-171450" algn="just">
              <a:buClr>
                <a:srgbClr val="D29F13"/>
              </a:buClr>
              <a:buFont typeface="Arial" panose="020B0604020202020204" pitchFamily="34" charset="0"/>
              <a:buChar char="•"/>
            </a:pPr>
            <a:r>
              <a:rPr lang="fr-FR" sz="12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Lutte contre la précarité énergétique : 72 ménages accompagnés – 250 € d’économie en moyenne par ménage et par an,</a:t>
            </a:r>
          </a:p>
          <a:p>
            <a:pPr marL="171450" indent="-171450" algn="just">
              <a:buClr>
                <a:srgbClr val="D29F13"/>
              </a:buClr>
              <a:buFont typeface="Arial" panose="020B0604020202020204" pitchFamily="34" charset="0"/>
              <a:buChar char="•"/>
            </a:pPr>
            <a:r>
              <a:rPr lang="fr-FR" sz="12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Première année de fonctionnement des services copropriétés (8 copropriétés pour 104 logements) et petit tertiaire privé (27 accompagnements). </a:t>
            </a:r>
          </a:p>
        </p:txBody>
      </p:sp>
      <p:sp>
        <p:nvSpPr>
          <p:cNvPr id="30" name="ZoneTexte 29">
            <a:extLst>
              <a:ext uri="{FF2B5EF4-FFF2-40B4-BE49-F238E27FC236}">
                <a16:creationId xmlns:a16="http://schemas.microsoft.com/office/drawing/2014/main" id="{712653FA-6C03-ED5D-646C-20543BF8F2EC}"/>
              </a:ext>
            </a:extLst>
          </p:cNvPr>
          <p:cNvSpPr txBox="1"/>
          <p:nvPr/>
        </p:nvSpPr>
        <p:spPr>
          <a:xfrm>
            <a:off x="6180246" y="2564904"/>
            <a:ext cx="2856250" cy="738664"/>
          </a:xfrm>
          <a:prstGeom prst="rect">
            <a:avLst/>
          </a:prstGeom>
          <a:noFill/>
        </p:spPr>
        <p:txBody>
          <a:bodyPr wrap="square" rtlCol="0">
            <a:spAutoFit/>
          </a:bodyPr>
          <a:lstStyle/>
          <a:p>
            <a:pPr lvl="0" algn="ctr">
              <a:spcAft>
                <a:spcPts val="0"/>
              </a:spcAft>
              <a:buClr>
                <a:srgbClr val="368233"/>
              </a:buClr>
            </a:pPr>
            <a:r>
              <a:rPr lang="fr-FR" sz="1400" b="1" dirty="0">
                <a:solidFill>
                  <a:srgbClr val="D29F13"/>
                </a:solidFill>
                <a:latin typeface="Lato" panose="020F0502020204030203" pitchFamily="34" charset="0"/>
                <a:ea typeface="Lato" panose="020F0502020204030203" pitchFamily="34" charset="0"/>
                <a:cs typeface="Lato" panose="020F0502020204030203" pitchFamily="34" charset="0"/>
              </a:rPr>
              <a:t>SERVICE PUBLIC INTERCOMMUNAL DE L’ENERGIE – </a:t>
            </a:r>
            <a:r>
              <a:rPr lang="fr-FR" sz="1100" b="1" dirty="0">
                <a:solidFill>
                  <a:srgbClr val="D29F13"/>
                </a:solidFill>
                <a:latin typeface="Lato" panose="020F0502020204030203" pitchFamily="34" charset="0"/>
                <a:ea typeface="Lato" panose="020F0502020204030203" pitchFamily="34" charset="0"/>
                <a:cs typeface="Lato" panose="020F0502020204030203" pitchFamily="34" charset="0"/>
              </a:rPr>
              <a:t>VOLET LOGEMENTS</a:t>
            </a:r>
          </a:p>
        </p:txBody>
      </p:sp>
      <p:cxnSp>
        <p:nvCxnSpPr>
          <p:cNvPr id="31" name="Connecteur droit 30">
            <a:extLst>
              <a:ext uri="{FF2B5EF4-FFF2-40B4-BE49-F238E27FC236}">
                <a16:creationId xmlns:a16="http://schemas.microsoft.com/office/drawing/2014/main" id="{6F9A1457-696B-023A-8288-3A71AABB16C9}"/>
              </a:ext>
            </a:extLst>
          </p:cNvPr>
          <p:cNvCxnSpPr>
            <a:cxnSpLocks/>
          </p:cNvCxnSpPr>
          <p:nvPr/>
        </p:nvCxnSpPr>
        <p:spPr>
          <a:xfrm>
            <a:off x="6300192" y="3334795"/>
            <a:ext cx="2646724" cy="22197"/>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5D13DF9-3FE2-585B-7494-E26100401182}"/>
              </a:ext>
            </a:extLst>
          </p:cNvPr>
          <p:cNvSpPr/>
          <p:nvPr/>
        </p:nvSpPr>
        <p:spPr>
          <a:xfrm>
            <a:off x="3172251" y="2348880"/>
            <a:ext cx="2767901" cy="3693319"/>
          </a:xfrm>
          <a:prstGeom prst="rect">
            <a:avLst/>
          </a:prstGeom>
        </p:spPr>
        <p:txBody>
          <a:bodyPr wrap="square">
            <a:spAutoFit/>
          </a:bodyPr>
          <a:lstStyle/>
          <a:p>
            <a:pPr marL="180975" indent="-180975" algn="just">
              <a:buClr>
                <a:srgbClr val="D29F13"/>
              </a:buClr>
              <a:buFont typeface="Arial" panose="020B0604020202020204" pitchFamily="34" charset="0"/>
              <a:buChar char="•"/>
            </a:pPr>
            <a:r>
              <a:rPr lang="fr-FR" sz="13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Accompagnement des communes et des deux intercommunalités pour répondre aux objectifs du décret tertiaire (atteindre -60 % d’économies d’énergie en 2050) : un bâtiment public sur quatre concerné, 70% de la surface bâtie. </a:t>
            </a:r>
          </a:p>
          <a:p>
            <a:pPr marL="180975" indent="-180975" algn="just">
              <a:buClr>
                <a:srgbClr val="D29F13"/>
              </a:buClr>
              <a:buFont typeface="Arial" panose="020B0604020202020204" pitchFamily="34" charset="0"/>
              <a:buChar char="•"/>
            </a:pPr>
            <a:r>
              <a:rPr lang="fr-FR" sz="13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Audit des bâtiments concernés, préconisations d’actions courts et longs termes et aide à la déclaration.</a:t>
            </a:r>
          </a:p>
          <a:p>
            <a:pPr marL="180975" indent="-180975" algn="just">
              <a:buClr>
                <a:srgbClr val="D29F13"/>
              </a:buClr>
              <a:buFont typeface="Arial" panose="020B0604020202020204" pitchFamily="34" charset="0"/>
              <a:buChar char="•"/>
            </a:pPr>
            <a:r>
              <a:rPr lang="fr-FR" sz="13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Réalisation de 8 missions de conseil à la maîtrise de l’énergie ou d’accompagnement sur des projets de rénovation clôturées, 18 en cours.</a:t>
            </a:r>
          </a:p>
        </p:txBody>
      </p:sp>
      <p:grpSp>
        <p:nvGrpSpPr>
          <p:cNvPr id="5" name="Groupe 4">
            <a:extLst>
              <a:ext uri="{FF2B5EF4-FFF2-40B4-BE49-F238E27FC236}">
                <a16:creationId xmlns:a16="http://schemas.microsoft.com/office/drawing/2014/main" id="{75B6EC93-2EF1-7D88-FEAC-A2B633FE823C}"/>
              </a:ext>
            </a:extLst>
          </p:cNvPr>
          <p:cNvGrpSpPr/>
          <p:nvPr/>
        </p:nvGrpSpPr>
        <p:grpSpPr>
          <a:xfrm>
            <a:off x="115864" y="1268760"/>
            <a:ext cx="2863598" cy="1331789"/>
            <a:chOff x="-177039" y="1475122"/>
            <a:chExt cx="2673223" cy="1200090"/>
          </a:xfrm>
        </p:grpSpPr>
        <p:pic>
          <p:nvPicPr>
            <p:cNvPr id="7" name="Picture 2" descr="La chaudière à biomasse: prix, fonctionnement, intérêt">
              <a:extLst>
                <a:ext uri="{FF2B5EF4-FFF2-40B4-BE49-F238E27FC236}">
                  <a16:creationId xmlns:a16="http://schemas.microsoft.com/office/drawing/2014/main" id="{0A3C57F0-CC77-6BE6-34D7-AF59274F7DA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2159"/>
            <a:stretch/>
          </p:blipFill>
          <p:spPr bwMode="auto">
            <a:xfrm>
              <a:off x="807958" y="1475122"/>
              <a:ext cx="1688226" cy="1198800"/>
            </a:xfrm>
            <a:prstGeom prst="snip1Rect">
              <a:avLst/>
            </a:prstGeom>
            <a:noFill/>
            <a:extLst>
              <a:ext uri="{909E8E84-426E-40DD-AFC4-6F175D3DCCD1}">
                <a14:hiddenFill xmlns:a14="http://schemas.microsoft.com/office/drawing/2010/main">
                  <a:solidFill>
                    <a:srgbClr val="FFFFFF"/>
                  </a:solidFill>
                </a14:hiddenFill>
              </a:ext>
            </a:extLst>
          </p:spPr>
        </p:pic>
        <p:pic>
          <p:nvPicPr>
            <p:cNvPr id="9" name="Picture 4" descr="Forêt du Vercors : Forêts : Arbres : La Chapelle-en-Vercors : Drôme :  Ardèche, Drôme : Routard.com">
              <a:extLst>
                <a:ext uri="{FF2B5EF4-FFF2-40B4-BE49-F238E27FC236}">
                  <a16:creationId xmlns:a16="http://schemas.microsoft.com/office/drawing/2014/main" id="{CE3C2881-1AFF-7154-0B29-C15C76B8C08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185"/>
            <a:stretch/>
          </p:blipFill>
          <p:spPr bwMode="auto">
            <a:xfrm>
              <a:off x="-177039" y="1475122"/>
              <a:ext cx="1765774" cy="1200090"/>
            </a:xfrm>
            <a:prstGeom prst="snip1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F51C8C69-5001-5067-D92F-ABDB84EF980E}"/>
                </a:ext>
              </a:extLst>
            </p:cNvPr>
            <p:cNvSpPr/>
            <p:nvPr/>
          </p:nvSpPr>
          <p:spPr>
            <a:xfrm>
              <a:off x="1549290" y="1475122"/>
              <a:ext cx="33607" cy="1200090"/>
            </a:xfrm>
            <a:prstGeom prst="snip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0" name="Image 19">
            <a:extLst>
              <a:ext uri="{FF2B5EF4-FFF2-40B4-BE49-F238E27FC236}">
                <a16:creationId xmlns:a16="http://schemas.microsoft.com/office/drawing/2014/main" id="{9A6EFA22-6EDC-94EF-DB45-3ACCBDC1187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9446"/>
          <a:stretch/>
        </p:blipFill>
        <p:spPr>
          <a:xfrm>
            <a:off x="6171884" y="1148464"/>
            <a:ext cx="2856249" cy="1450653"/>
          </a:xfrm>
          <a:prstGeom prst="rect">
            <a:avLst/>
          </a:prstGeom>
        </p:spPr>
      </p:pic>
      <p:sp>
        <p:nvSpPr>
          <p:cNvPr id="4" name="ZoneTexte 3">
            <a:extLst>
              <a:ext uri="{FF2B5EF4-FFF2-40B4-BE49-F238E27FC236}">
                <a16:creationId xmlns:a16="http://schemas.microsoft.com/office/drawing/2014/main" id="{283A5339-E94A-467E-165E-D6DE0B19A303}"/>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28 – Rapport d’activité 2022 – CCCPS Cœur de Drôme</a:t>
            </a:r>
          </a:p>
        </p:txBody>
      </p:sp>
      <p:sp>
        <p:nvSpPr>
          <p:cNvPr id="13" name="Titre 1">
            <a:extLst>
              <a:ext uri="{FF2B5EF4-FFF2-40B4-BE49-F238E27FC236}">
                <a16:creationId xmlns:a16="http://schemas.microsoft.com/office/drawing/2014/main" id="{B4D6E3C2-EEF0-0B02-572F-E6B8B93FB106}"/>
              </a:ext>
            </a:extLst>
          </p:cNvPr>
          <p:cNvSpPr txBox="1">
            <a:spLocks/>
          </p:cNvSpPr>
          <p:nvPr/>
        </p:nvSpPr>
        <p:spPr>
          <a:xfrm>
            <a:off x="237286" y="388963"/>
            <a:ext cx="8229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3200" dirty="0">
                <a:solidFill>
                  <a:srgbClr val="00596C"/>
                </a:solidFill>
                <a:latin typeface="Interstate" pitchFamily="50" charset="0"/>
              </a:rPr>
              <a:t>TRANSITION ÉNERGÉTIQUE</a:t>
            </a:r>
          </a:p>
          <a:p>
            <a:r>
              <a:rPr lang="fr-FR" sz="2000" dirty="0">
                <a:solidFill>
                  <a:srgbClr val="00596C"/>
                </a:solidFill>
              </a:rPr>
              <a:t>					</a:t>
            </a:r>
          </a:p>
        </p:txBody>
      </p:sp>
      <p:cxnSp>
        <p:nvCxnSpPr>
          <p:cNvPr id="16" name="Connecteur droit 15">
            <a:extLst>
              <a:ext uri="{FF2B5EF4-FFF2-40B4-BE49-F238E27FC236}">
                <a16:creationId xmlns:a16="http://schemas.microsoft.com/office/drawing/2014/main" id="{A86D5EC9-6F1F-77B9-D7CF-CAE24BAB751A}"/>
              </a:ext>
            </a:extLst>
          </p:cNvPr>
          <p:cNvCxnSpPr>
            <a:cxnSpLocks/>
          </p:cNvCxnSpPr>
          <p:nvPr/>
        </p:nvCxnSpPr>
        <p:spPr>
          <a:xfrm>
            <a:off x="416224" y="1052736"/>
            <a:ext cx="5492639"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6410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Image 68">
            <a:extLst>
              <a:ext uri="{FF2B5EF4-FFF2-40B4-BE49-F238E27FC236}">
                <a16:creationId xmlns:a16="http://schemas.microsoft.com/office/drawing/2014/main" id="{12FDE99A-2811-B170-39C9-7ABF2EE853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493"/>
          <a:stretch/>
        </p:blipFill>
        <p:spPr>
          <a:xfrm flipH="1">
            <a:off x="3923928" y="-330"/>
            <a:ext cx="5220072" cy="6273647"/>
          </a:xfrm>
          <a:prstGeom prst="rect">
            <a:avLst/>
          </a:prstGeom>
        </p:spPr>
      </p:pic>
      <p:sp>
        <p:nvSpPr>
          <p:cNvPr id="50" name="Rectangle : coins arrondis 49">
            <a:extLst>
              <a:ext uri="{FF2B5EF4-FFF2-40B4-BE49-F238E27FC236}">
                <a16:creationId xmlns:a16="http://schemas.microsoft.com/office/drawing/2014/main" id="{B041205B-2C9B-1909-F403-074B32E51D55}"/>
              </a:ext>
            </a:extLst>
          </p:cNvPr>
          <p:cNvSpPr/>
          <p:nvPr/>
        </p:nvSpPr>
        <p:spPr>
          <a:xfrm rot="5400000">
            <a:off x="7004248" y="4215650"/>
            <a:ext cx="2128343" cy="1808266"/>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 coins arrondis 41">
            <a:extLst>
              <a:ext uri="{FF2B5EF4-FFF2-40B4-BE49-F238E27FC236}">
                <a16:creationId xmlns:a16="http://schemas.microsoft.com/office/drawing/2014/main" id="{291C60DA-FC04-2615-DE9A-4C7CEBB0BA90}"/>
              </a:ext>
            </a:extLst>
          </p:cNvPr>
          <p:cNvSpPr/>
          <p:nvPr/>
        </p:nvSpPr>
        <p:spPr>
          <a:xfrm>
            <a:off x="6306904" y="2365697"/>
            <a:ext cx="1872230" cy="1602629"/>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 coins arrondis 10">
            <a:extLst>
              <a:ext uri="{FF2B5EF4-FFF2-40B4-BE49-F238E27FC236}">
                <a16:creationId xmlns:a16="http://schemas.microsoft.com/office/drawing/2014/main" id="{326130C1-FF36-D36B-4537-69786F530031}"/>
              </a:ext>
            </a:extLst>
          </p:cNvPr>
          <p:cNvSpPr/>
          <p:nvPr/>
        </p:nvSpPr>
        <p:spPr>
          <a:xfrm rot="5400000">
            <a:off x="360216" y="4039274"/>
            <a:ext cx="2190905" cy="1688223"/>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8" name="Connecteur droit 17">
            <a:extLst>
              <a:ext uri="{FF2B5EF4-FFF2-40B4-BE49-F238E27FC236}">
                <a16:creationId xmlns:a16="http://schemas.microsoft.com/office/drawing/2014/main" id="{2334CC7D-F264-43C6-83B1-3E7BEE384D7B}"/>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DB4D9731-4F89-650D-3034-E6126991F16C}"/>
              </a:ext>
            </a:extLst>
          </p:cNvPr>
          <p:cNvSpPr txBox="1">
            <a:spLocks/>
          </p:cNvSpPr>
          <p:nvPr/>
        </p:nvSpPr>
        <p:spPr>
          <a:xfrm>
            <a:off x="251520" y="203403"/>
            <a:ext cx="2850438"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2800" b="1" cap="all" dirty="0">
                <a:solidFill>
                  <a:srgbClr val="00596C"/>
                </a:solidFill>
                <a:latin typeface="Interstate" pitchFamily="50" charset="0"/>
              </a:rPr>
              <a:t>Faits marquants</a:t>
            </a:r>
          </a:p>
        </p:txBody>
      </p:sp>
      <p:cxnSp>
        <p:nvCxnSpPr>
          <p:cNvPr id="8" name="Connecteur droit 7">
            <a:extLst>
              <a:ext uri="{FF2B5EF4-FFF2-40B4-BE49-F238E27FC236}">
                <a16:creationId xmlns:a16="http://schemas.microsoft.com/office/drawing/2014/main" id="{32D90430-7CE1-0D95-0904-FBD9B538367C}"/>
              </a:ext>
            </a:extLst>
          </p:cNvPr>
          <p:cNvCxnSpPr>
            <a:cxnSpLocks/>
          </p:cNvCxnSpPr>
          <p:nvPr/>
        </p:nvCxnSpPr>
        <p:spPr>
          <a:xfrm>
            <a:off x="386417" y="1268760"/>
            <a:ext cx="2169359"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 coins arrondis 3">
            <a:extLst>
              <a:ext uri="{FF2B5EF4-FFF2-40B4-BE49-F238E27FC236}">
                <a16:creationId xmlns:a16="http://schemas.microsoft.com/office/drawing/2014/main" id="{C210D78D-C09C-6988-9AE3-EF3BC6C8C410}"/>
              </a:ext>
            </a:extLst>
          </p:cNvPr>
          <p:cNvSpPr/>
          <p:nvPr/>
        </p:nvSpPr>
        <p:spPr>
          <a:xfrm>
            <a:off x="305609" y="2180901"/>
            <a:ext cx="2669679" cy="1536131"/>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5" name="Groupe 14">
            <a:extLst>
              <a:ext uri="{FF2B5EF4-FFF2-40B4-BE49-F238E27FC236}">
                <a16:creationId xmlns:a16="http://schemas.microsoft.com/office/drawing/2014/main" id="{B4B030E1-06BE-985B-3E1C-76E5735908A3}"/>
              </a:ext>
            </a:extLst>
          </p:cNvPr>
          <p:cNvGrpSpPr/>
          <p:nvPr/>
        </p:nvGrpSpPr>
        <p:grpSpPr>
          <a:xfrm>
            <a:off x="97924" y="1732188"/>
            <a:ext cx="2924853" cy="1984844"/>
            <a:chOff x="43835" y="1756151"/>
            <a:chExt cx="2924853" cy="1984844"/>
          </a:xfrm>
        </p:grpSpPr>
        <p:sp>
          <p:nvSpPr>
            <p:cNvPr id="3" name="ZoneTexte 2">
              <a:extLst>
                <a:ext uri="{FF2B5EF4-FFF2-40B4-BE49-F238E27FC236}">
                  <a16:creationId xmlns:a16="http://schemas.microsoft.com/office/drawing/2014/main" id="{06F18212-6878-78F2-3F7C-9BA117A51158}"/>
                </a:ext>
              </a:extLst>
            </p:cNvPr>
            <p:cNvSpPr txBox="1"/>
            <p:nvPr/>
          </p:nvSpPr>
          <p:spPr>
            <a:xfrm>
              <a:off x="1449996" y="2204593"/>
              <a:ext cx="1518692" cy="1292662"/>
            </a:xfrm>
            <a:prstGeom prst="rect">
              <a:avLst/>
            </a:prstGeom>
            <a:noFill/>
          </p:spPr>
          <p:txBody>
            <a:bodyPr wrap="square" rtlCol="0">
              <a:spAutoFit/>
            </a:bodyPr>
            <a:lstStyle/>
            <a:p>
              <a:r>
                <a:rPr lang="fr-FR" sz="1600" b="1" dirty="0">
                  <a:solidFill>
                    <a:srgbClr val="D29F13"/>
                  </a:solidFill>
                  <a:latin typeface="Lato" panose="020F0502020204030203" pitchFamily="34" charset="0"/>
                  <a:ea typeface="Lato" panose="020F0502020204030203" pitchFamily="34" charset="0"/>
                  <a:cs typeface="Lato" panose="020F0502020204030203" pitchFamily="34" charset="0"/>
                </a:rPr>
                <a:t>Mars</a:t>
              </a:r>
            </a:p>
            <a:p>
              <a:r>
                <a:rPr lang="fr-FR" sz="1200" dirty="0">
                  <a:solidFill>
                    <a:schemeClr val="bg1"/>
                  </a:solidFill>
                  <a:latin typeface="Lato" panose="020F0502020204030203" pitchFamily="34" charset="0"/>
                  <a:ea typeface="Lato" panose="020F0502020204030203" pitchFamily="34" charset="0"/>
                  <a:cs typeface="Lato" panose="020F0502020204030203" pitchFamily="34" charset="0"/>
                </a:rPr>
                <a:t>Retour de la fête des petits « temps de partage incontournable de la petite enfance »</a:t>
              </a:r>
            </a:p>
          </p:txBody>
        </p:sp>
        <p:pic>
          <p:nvPicPr>
            <p:cNvPr id="16" name="Image 15">
              <a:extLst>
                <a:ext uri="{FF2B5EF4-FFF2-40B4-BE49-F238E27FC236}">
                  <a16:creationId xmlns:a16="http://schemas.microsoft.com/office/drawing/2014/main" id="{3D22FCC1-62E1-52A0-CE7C-7179872583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35" y="1756151"/>
              <a:ext cx="1406161" cy="1984844"/>
            </a:xfrm>
            <a:prstGeom prst="rect">
              <a:avLst/>
            </a:prstGeom>
          </p:spPr>
        </p:pic>
      </p:grpSp>
      <p:pic>
        <p:nvPicPr>
          <p:cNvPr id="17" name="Image 16">
            <a:extLst>
              <a:ext uri="{FF2B5EF4-FFF2-40B4-BE49-F238E27FC236}">
                <a16:creationId xmlns:a16="http://schemas.microsoft.com/office/drawing/2014/main" id="{72B3F8CC-66E4-4619-3937-E8E6FE6558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921" y="4653136"/>
            <a:ext cx="2186924" cy="1640192"/>
          </a:xfrm>
          <a:prstGeom prst="rect">
            <a:avLst/>
          </a:prstGeom>
        </p:spPr>
      </p:pic>
      <p:grpSp>
        <p:nvGrpSpPr>
          <p:cNvPr id="13" name="Groupe 12">
            <a:extLst>
              <a:ext uri="{FF2B5EF4-FFF2-40B4-BE49-F238E27FC236}">
                <a16:creationId xmlns:a16="http://schemas.microsoft.com/office/drawing/2014/main" id="{C722FEED-E706-307D-4E6A-F102E0818543}"/>
              </a:ext>
            </a:extLst>
          </p:cNvPr>
          <p:cNvGrpSpPr/>
          <p:nvPr/>
        </p:nvGrpSpPr>
        <p:grpSpPr>
          <a:xfrm>
            <a:off x="2758086" y="286927"/>
            <a:ext cx="3420658" cy="1845929"/>
            <a:chOff x="2758086" y="203402"/>
            <a:chExt cx="3420658" cy="1845929"/>
          </a:xfrm>
        </p:grpSpPr>
        <p:sp>
          <p:nvSpPr>
            <p:cNvPr id="12" name="Rectangle : coins arrondis 11">
              <a:extLst>
                <a:ext uri="{FF2B5EF4-FFF2-40B4-BE49-F238E27FC236}">
                  <a16:creationId xmlns:a16="http://schemas.microsoft.com/office/drawing/2014/main" id="{B9360F49-E76F-E1D0-3A1F-A669084E87BF}"/>
                </a:ext>
              </a:extLst>
            </p:cNvPr>
            <p:cNvSpPr/>
            <p:nvPr/>
          </p:nvSpPr>
          <p:spPr>
            <a:xfrm>
              <a:off x="3203837" y="203402"/>
              <a:ext cx="2950359" cy="1845929"/>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a:extLst>
                <a:ext uri="{FF2B5EF4-FFF2-40B4-BE49-F238E27FC236}">
                  <a16:creationId xmlns:a16="http://schemas.microsoft.com/office/drawing/2014/main" id="{27B3A5C8-D044-1DBB-AB6C-ADB8D65FB01F}"/>
                </a:ext>
              </a:extLst>
            </p:cNvPr>
            <p:cNvSpPr txBox="1"/>
            <p:nvPr/>
          </p:nvSpPr>
          <p:spPr>
            <a:xfrm>
              <a:off x="4155290" y="242064"/>
              <a:ext cx="1802163" cy="707886"/>
            </a:xfrm>
            <a:prstGeom prst="rect">
              <a:avLst/>
            </a:prstGeom>
            <a:noFill/>
          </p:spPr>
          <p:txBody>
            <a:bodyPr wrap="square" rtlCol="0">
              <a:spAutoFit/>
            </a:bodyPr>
            <a:lstStyle/>
            <a:p>
              <a:r>
                <a:rPr lang="fr-FR" sz="1600" b="1" dirty="0">
                  <a:solidFill>
                    <a:srgbClr val="D29F13"/>
                  </a:solidFill>
                  <a:latin typeface="Lato" panose="020F0502020204030203" pitchFamily="34" charset="0"/>
                  <a:ea typeface="Lato" panose="020F0502020204030203" pitchFamily="34" charset="0"/>
                  <a:cs typeface="Lato" panose="020F0502020204030203" pitchFamily="34" charset="0"/>
                </a:rPr>
                <a:t>Juin</a:t>
              </a:r>
            </a:p>
            <a:p>
              <a:r>
                <a:rPr lang="fr-FR" sz="1200" dirty="0">
                  <a:solidFill>
                    <a:schemeClr val="bg1"/>
                  </a:solidFill>
                  <a:latin typeface="Lato" panose="020F0502020204030203" pitchFamily="34" charset="0"/>
                  <a:ea typeface="Lato" panose="020F0502020204030203" pitchFamily="34" charset="0"/>
                  <a:cs typeface="Lato" panose="020F0502020204030203" pitchFamily="34" charset="0"/>
                </a:rPr>
                <a:t>Optimisation de la collecte des déchets</a:t>
              </a:r>
            </a:p>
          </p:txBody>
        </p:sp>
        <p:sp>
          <p:nvSpPr>
            <p:cNvPr id="10" name="ZoneTexte 9">
              <a:extLst>
                <a:ext uri="{FF2B5EF4-FFF2-40B4-BE49-F238E27FC236}">
                  <a16:creationId xmlns:a16="http://schemas.microsoft.com/office/drawing/2014/main" id="{119D0B6A-CE3D-AAE6-AE54-37DA686995FF}"/>
                </a:ext>
              </a:extLst>
            </p:cNvPr>
            <p:cNvSpPr txBox="1"/>
            <p:nvPr/>
          </p:nvSpPr>
          <p:spPr>
            <a:xfrm>
              <a:off x="4139952" y="908720"/>
              <a:ext cx="2038792" cy="1107996"/>
            </a:xfrm>
            <a:prstGeom prst="rect">
              <a:avLst/>
            </a:prstGeom>
            <a:noFill/>
          </p:spPr>
          <p:txBody>
            <a:bodyPr wrap="square" rtlCol="0">
              <a:spAutoFit/>
            </a:bodyPr>
            <a:lstStyle/>
            <a:p>
              <a:pPr marL="171450" indent="-171450">
                <a:buFontTx/>
                <a:buChar char="-"/>
              </a:pPr>
              <a:r>
                <a:rPr lang="fr-FR" sz="1100" i="1" dirty="0">
                  <a:solidFill>
                    <a:schemeClr val="bg1"/>
                  </a:solidFill>
                  <a:latin typeface="Lato" panose="020F0502020204030203" pitchFamily="34" charset="0"/>
                  <a:ea typeface="Lato" panose="020F0502020204030203" pitchFamily="34" charset="0"/>
                  <a:cs typeface="Lato" panose="020F0502020204030203" pitchFamily="34" charset="0"/>
                </a:rPr>
                <a:t>simplification du tri : un unique conteneur jaune pour les papiers et les emballages, </a:t>
              </a:r>
            </a:p>
            <a:p>
              <a:pPr marL="171450" indent="-171450">
                <a:buFontTx/>
                <a:buChar char="-"/>
              </a:pPr>
              <a:r>
                <a:rPr lang="fr-FR" sz="1100" i="1" dirty="0">
                  <a:solidFill>
                    <a:schemeClr val="bg1"/>
                  </a:solidFill>
                  <a:latin typeface="Lato" panose="020F0502020204030203" pitchFamily="34" charset="0"/>
                  <a:ea typeface="Lato" panose="020F0502020204030203" pitchFamily="34" charset="0"/>
                  <a:cs typeface="Lato" panose="020F0502020204030203" pitchFamily="34" charset="0"/>
                </a:rPr>
                <a:t>installation des colonnes à carton, le déploiement des points d’apport volontaire… </a:t>
              </a:r>
            </a:p>
          </p:txBody>
        </p:sp>
        <p:pic>
          <p:nvPicPr>
            <p:cNvPr id="19" name="Image 18">
              <a:extLst>
                <a:ext uri="{FF2B5EF4-FFF2-40B4-BE49-F238E27FC236}">
                  <a16:creationId xmlns:a16="http://schemas.microsoft.com/office/drawing/2014/main" id="{DC9E5E87-632C-2E37-17FA-34A0C3B8232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11" r="6709" b="4086"/>
            <a:stretch/>
          </p:blipFill>
          <p:spPr>
            <a:xfrm>
              <a:off x="2758086" y="208621"/>
              <a:ext cx="1416808" cy="1840710"/>
            </a:xfrm>
            <a:prstGeom prst="rect">
              <a:avLst/>
            </a:prstGeom>
          </p:spPr>
        </p:pic>
      </p:grpSp>
      <p:sp>
        <p:nvSpPr>
          <p:cNvPr id="26" name="ZoneTexte 25">
            <a:extLst>
              <a:ext uri="{FF2B5EF4-FFF2-40B4-BE49-F238E27FC236}">
                <a16:creationId xmlns:a16="http://schemas.microsoft.com/office/drawing/2014/main" id="{D7E546FC-E9E5-F579-C6E0-CE643396D683}"/>
              </a:ext>
            </a:extLst>
          </p:cNvPr>
          <p:cNvSpPr txBox="1"/>
          <p:nvPr/>
        </p:nvSpPr>
        <p:spPr>
          <a:xfrm>
            <a:off x="7252710" y="4054501"/>
            <a:ext cx="1872230" cy="707886"/>
          </a:xfrm>
          <a:prstGeom prst="rect">
            <a:avLst/>
          </a:prstGeom>
          <a:noFill/>
        </p:spPr>
        <p:txBody>
          <a:bodyPr wrap="square" rtlCol="0">
            <a:spAutoFit/>
          </a:bodyPr>
          <a:lstStyle/>
          <a:p>
            <a:r>
              <a:rPr lang="fr-FR" sz="1600" b="1" dirty="0">
                <a:solidFill>
                  <a:srgbClr val="D29F13"/>
                </a:solidFill>
                <a:latin typeface="Lato" panose="020F0502020204030203" pitchFamily="34" charset="0"/>
                <a:ea typeface="Lato" panose="020F0502020204030203" pitchFamily="34" charset="0"/>
                <a:cs typeface="Lato" panose="020F0502020204030203" pitchFamily="34" charset="0"/>
              </a:rPr>
              <a:t>Décembre</a:t>
            </a:r>
          </a:p>
          <a:p>
            <a:r>
              <a:rPr lang="fr-FR" sz="1200" dirty="0">
                <a:solidFill>
                  <a:schemeClr val="bg1"/>
                </a:solidFill>
                <a:latin typeface="Lato" panose="020F0502020204030203" pitchFamily="34" charset="0"/>
                <a:ea typeface="Lato" panose="020F0502020204030203" pitchFamily="34" charset="0"/>
                <a:cs typeface="Lato" panose="020F0502020204030203" pitchFamily="34" charset="0"/>
              </a:rPr>
              <a:t>Lancement du service d’autopartage </a:t>
            </a:r>
          </a:p>
        </p:txBody>
      </p:sp>
      <p:pic>
        <p:nvPicPr>
          <p:cNvPr id="29" name="Image 28">
            <a:extLst>
              <a:ext uri="{FF2B5EF4-FFF2-40B4-BE49-F238E27FC236}">
                <a16:creationId xmlns:a16="http://schemas.microsoft.com/office/drawing/2014/main" id="{66C5A301-7A2A-1A58-8B66-334CF7EF1CE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9783" r="5905" b="16694"/>
          <a:stretch/>
        </p:blipFill>
        <p:spPr>
          <a:xfrm>
            <a:off x="6240868" y="4768905"/>
            <a:ext cx="2731688" cy="1422981"/>
          </a:xfrm>
          <a:prstGeom prst="rect">
            <a:avLst/>
          </a:prstGeom>
        </p:spPr>
      </p:pic>
      <p:cxnSp>
        <p:nvCxnSpPr>
          <p:cNvPr id="34" name="Connecteur droit 33">
            <a:extLst>
              <a:ext uri="{FF2B5EF4-FFF2-40B4-BE49-F238E27FC236}">
                <a16:creationId xmlns:a16="http://schemas.microsoft.com/office/drawing/2014/main" id="{C2D64FB7-44A8-13B9-80B2-29C0313BD007}"/>
              </a:ext>
            </a:extLst>
          </p:cNvPr>
          <p:cNvCxnSpPr>
            <a:cxnSpLocks/>
          </p:cNvCxnSpPr>
          <p:nvPr/>
        </p:nvCxnSpPr>
        <p:spPr>
          <a:xfrm>
            <a:off x="4709499" y="549164"/>
            <a:ext cx="798605" cy="0"/>
          </a:xfrm>
          <a:prstGeom prst="line">
            <a:avLst/>
          </a:prstGeom>
          <a:ln w="508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F0B990E6-05CA-3B22-EA60-0AED258840D9}"/>
              </a:ext>
            </a:extLst>
          </p:cNvPr>
          <p:cNvCxnSpPr>
            <a:cxnSpLocks/>
          </p:cNvCxnSpPr>
          <p:nvPr/>
        </p:nvCxnSpPr>
        <p:spPr>
          <a:xfrm>
            <a:off x="2165939" y="2383437"/>
            <a:ext cx="576064" cy="0"/>
          </a:xfrm>
          <a:prstGeom prst="line">
            <a:avLst/>
          </a:prstGeom>
          <a:ln w="508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AA4EBA8C-5E69-67C1-8001-DB86D8C20612}"/>
              </a:ext>
            </a:extLst>
          </p:cNvPr>
          <p:cNvSpPr txBox="1"/>
          <p:nvPr/>
        </p:nvSpPr>
        <p:spPr>
          <a:xfrm>
            <a:off x="251520" y="3789040"/>
            <a:ext cx="2016224" cy="707886"/>
          </a:xfrm>
          <a:prstGeom prst="rect">
            <a:avLst/>
          </a:prstGeom>
          <a:noFill/>
        </p:spPr>
        <p:txBody>
          <a:bodyPr wrap="square" rtlCol="0">
            <a:spAutoFit/>
          </a:bodyPr>
          <a:lstStyle/>
          <a:p>
            <a:pPr algn="r"/>
            <a:r>
              <a:rPr lang="fr-FR" sz="1600" b="1" dirty="0">
                <a:solidFill>
                  <a:srgbClr val="D29F13"/>
                </a:solidFill>
                <a:latin typeface="Lato" panose="020F0502020204030203" pitchFamily="34" charset="0"/>
                <a:ea typeface="Lato" panose="020F0502020204030203" pitchFamily="34" charset="0"/>
                <a:cs typeface="Lato" panose="020F0502020204030203" pitchFamily="34" charset="0"/>
              </a:rPr>
              <a:t>Avril</a:t>
            </a:r>
          </a:p>
          <a:p>
            <a:pPr algn="r"/>
            <a:r>
              <a:rPr lang="fr-FR" sz="1200" dirty="0">
                <a:solidFill>
                  <a:schemeClr val="bg1"/>
                </a:solidFill>
                <a:latin typeface="Lato" panose="020F0502020204030203" pitchFamily="34" charset="0"/>
                <a:ea typeface="Lato" panose="020F0502020204030203" pitchFamily="34" charset="0"/>
                <a:cs typeface="Lato" panose="020F0502020204030203" pitchFamily="34" charset="0"/>
              </a:rPr>
              <a:t>Ouverture de l’espace jeunes à Crest</a:t>
            </a:r>
          </a:p>
        </p:txBody>
      </p:sp>
      <p:cxnSp>
        <p:nvCxnSpPr>
          <p:cNvPr id="54" name="Connecteur droit 53">
            <a:extLst>
              <a:ext uri="{FF2B5EF4-FFF2-40B4-BE49-F238E27FC236}">
                <a16:creationId xmlns:a16="http://schemas.microsoft.com/office/drawing/2014/main" id="{ECD828BE-DBE4-40A9-12C2-D63396D64D21}"/>
              </a:ext>
            </a:extLst>
          </p:cNvPr>
          <p:cNvCxnSpPr>
            <a:cxnSpLocks/>
          </p:cNvCxnSpPr>
          <p:nvPr/>
        </p:nvCxnSpPr>
        <p:spPr>
          <a:xfrm>
            <a:off x="820274" y="4005064"/>
            <a:ext cx="871406" cy="0"/>
          </a:xfrm>
          <a:prstGeom prst="line">
            <a:avLst/>
          </a:prstGeom>
          <a:ln w="508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cxnSp>
        <p:nvCxnSpPr>
          <p:cNvPr id="58" name="Connecteur droit 57">
            <a:extLst>
              <a:ext uri="{FF2B5EF4-FFF2-40B4-BE49-F238E27FC236}">
                <a16:creationId xmlns:a16="http://schemas.microsoft.com/office/drawing/2014/main" id="{CAE5F727-0A11-C8CE-D5E3-43C4E4D7DD2A}"/>
              </a:ext>
            </a:extLst>
          </p:cNvPr>
          <p:cNvCxnSpPr>
            <a:cxnSpLocks/>
          </p:cNvCxnSpPr>
          <p:nvPr/>
        </p:nvCxnSpPr>
        <p:spPr>
          <a:xfrm>
            <a:off x="3466490" y="4260950"/>
            <a:ext cx="458135" cy="0"/>
          </a:xfrm>
          <a:prstGeom prst="line">
            <a:avLst/>
          </a:prstGeom>
          <a:ln w="508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462866DB-0495-C61C-DAD8-AF04FCF8888E}"/>
              </a:ext>
            </a:extLst>
          </p:cNvPr>
          <p:cNvCxnSpPr>
            <a:cxnSpLocks/>
          </p:cNvCxnSpPr>
          <p:nvPr/>
        </p:nvCxnSpPr>
        <p:spPr>
          <a:xfrm>
            <a:off x="8356849" y="4238877"/>
            <a:ext cx="463623" cy="0"/>
          </a:xfrm>
          <a:prstGeom prst="line">
            <a:avLst/>
          </a:prstGeom>
          <a:ln w="508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grpSp>
        <p:nvGrpSpPr>
          <p:cNvPr id="40" name="Groupe 39">
            <a:extLst>
              <a:ext uri="{FF2B5EF4-FFF2-40B4-BE49-F238E27FC236}">
                <a16:creationId xmlns:a16="http://schemas.microsoft.com/office/drawing/2014/main" id="{2F43C3FE-9F92-7819-2266-8BD399B2520D}"/>
              </a:ext>
            </a:extLst>
          </p:cNvPr>
          <p:cNvGrpSpPr/>
          <p:nvPr/>
        </p:nvGrpSpPr>
        <p:grpSpPr>
          <a:xfrm>
            <a:off x="6281431" y="332656"/>
            <a:ext cx="2726824" cy="1244371"/>
            <a:chOff x="6281431" y="718962"/>
            <a:chExt cx="2726824" cy="1244371"/>
          </a:xfrm>
        </p:grpSpPr>
        <p:sp>
          <p:nvSpPr>
            <p:cNvPr id="36" name="Rectangle : coins arrondis 35">
              <a:extLst>
                <a:ext uri="{FF2B5EF4-FFF2-40B4-BE49-F238E27FC236}">
                  <a16:creationId xmlns:a16="http://schemas.microsoft.com/office/drawing/2014/main" id="{392A9BBD-61C7-118B-6333-6C098DB37D95}"/>
                </a:ext>
              </a:extLst>
            </p:cNvPr>
            <p:cNvSpPr/>
            <p:nvPr/>
          </p:nvSpPr>
          <p:spPr>
            <a:xfrm>
              <a:off x="6281431" y="727737"/>
              <a:ext cx="2726824" cy="1235596"/>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ZoneTexte 20">
              <a:extLst>
                <a:ext uri="{FF2B5EF4-FFF2-40B4-BE49-F238E27FC236}">
                  <a16:creationId xmlns:a16="http://schemas.microsoft.com/office/drawing/2014/main" id="{F7D5ECF3-FE33-8139-BB18-20CB88FEF839}"/>
                </a:ext>
              </a:extLst>
            </p:cNvPr>
            <p:cNvSpPr txBox="1"/>
            <p:nvPr/>
          </p:nvSpPr>
          <p:spPr>
            <a:xfrm>
              <a:off x="7750415" y="718962"/>
              <a:ext cx="1151890" cy="923330"/>
            </a:xfrm>
            <a:prstGeom prst="rect">
              <a:avLst/>
            </a:prstGeom>
            <a:noFill/>
          </p:spPr>
          <p:txBody>
            <a:bodyPr wrap="square" rtlCol="0">
              <a:spAutoFit/>
            </a:bodyPr>
            <a:lstStyle/>
            <a:p>
              <a:r>
                <a:rPr lang="fr-FR" sz="1600" b="1" dirty="0">
                  <a:solidFill>
                    <a:srgbClr val="D29F13"/>
                  </a:solidFill>
                  <a:latin typeface="Lato" panose="020F0502020204030203" pitchFamily="34" charset="0"/>
                  <a:ea typeface="Lato" panose="020F0502020204030203" pitchFamily="34" charset="0"/>
                  <a:cs typeface="Lato" panose="020F0502020204030203" pitchFamily="34" charset="0"/>
                </a:rPr>
                <a:t>Octobre</a:t>
              </a:r>
            </a:p>
            <a:p>
              <a:r>
                <a:rPr lang="fr-FR" sz="1200" dirty="0">
                  <a:solidFill>
                    <a:schemeClr val="bg1"/>
                  </a:solidFill>
                  <a:latin typeface="Lato" panose="020F0502020204030203" pitchFamily="34" charset="0"/>
                  <a:ea typeface="Lato" panose="020F0502020204030203" pitchFamily="34" charset="0"/>
                  <a:cs typeface="Lato" panose="020F0502020204030203" pitchFamily="34" charset="0"/>
                </a:rPr>
                <a:t>1</a:t>
              </a:r>
              <a:r>
                <a:rPr lang="fr-FR" sz="1200" baseline="30000" dirty="0">
                  <a:solidFill>
                    <a:schemeClr val="bg1"/>
                  </a:solidFill>
                  <a:latin typeface="Lato" panose="020F0502020204030203" pitchFamily="34" charset="0"/>
                  <a:ea typeface="Lato" panose="020F0502020204030203" pitchFamily="34" charset="0"/>
                  <a:cs typeface="Lato" panose="020F0502020204030203" pitchFamily="34" charset="0"/>
                </a:rPr>
                <a:t>ère</a:t>
              </a:r>
              <a:r>
                <a:rPr lang="fr-FR" sz="1200" dirty="0">
                  <a:solidFill>
                    <a:schemeClr val="bg1"/>
                  </a:solidFill>
                  <a:latin typeface="Lato" panose="020F0502020204030203" pitchFamily="34" charset="0"/>
                  <a:ea typeface="Lato" panose="020F0502020204030203" pitchFamily="34" charset="0"/>
                  <a:cs typeface="Lato" panose="020F0502020204030203" pitchFamily="34" charset="0"/>
                </a:rPr>
                <a:t> édition de la fête de la forêt </a:t>
              </a:r>
            </a:p>
          </p:txBody>
        </p:sp>
        <p:cxnSp>
          <p:nvCxnSpPr>
            <p:cNvPr id="37" name="Connecteur droit 36">
              <a:extLst>
                <a:ext uri="{FF2B5EF4-FFF2-40B4-BE49-F238E27FC236}">
                  <a16:creationId xmlns:a16="http://schemas.microsoft.com/office/drawing/2014/main" id="{B7ABDC9B-E6EE-7F4A-F357-A9D50A9E06CC}"/>
                </a:ext>
              </a:extLst>
            </p:cNvPr>
            <p:cNvCxnSpPr>
              <a:cxnSpLocks/>
            </p:cNvCxnSpPr>
            <p:nvPr/>
          </p:nvCxnSpPr>
          <p:spPr>
            <a:xfrm>
              <a:off x="8676456" y="930829"/>
              <a:ext cx="288032" cy="0"/>
            </a:xfrm>
            <a:prstGeom prst="line">
              <a:avLst/>
            </a:prstGeom>
            <a:ln w="508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pic>
          <p:nvPicPr>
            <p:cNvPr id="33" name="Image 32">
              <a:extLst>
                <a:ext uri="{FF2B5EF4-FFF2-40B4-BE49-F238E27FC236}">
                  <a16:creationId xmlns:a16="http://schemas.microsoft.com/office/drawing/2014/main" id="{DC3C609D-6F53-1639-F384-4B30A511B1E2}"/>
                </a:ext>
              </a:extLst>
            </p:cNvPr>
            <p:cNvPicPr>
              <a:picLocks noChangeAspect="1"/>
            </p:cNvPicPr>
            <p:nvPr/>
          </p:nvPicPr>
          <p:blipFill rotWithShape="1">
            <a:blip r:embed="rId8"/>
            <a:srcRect l="3918"/>
            <a:stretch/>
          </p:blipFill>
          <p:spPr>
            <a:xfrm>
              <a:off x="6281431" y="727737"/>
              <a:ext cx="1488862" cy="1235596"/>
            </a:xfrm>
            <a:prstGeom prst="rect">
              <a:avLst/>
            </a:prstGeom>
          </p:spPr>
        </p:pic>
      </p:grpSp>
      <p:grpSp>
        <p:nvGrpSpPr>
          <p:cNvPr id="46" name="Groupe 45">
            <a:extLst>
              <a:ext uri="{FF2B5EF4-FFF2-40B4-BE49-F238E27FC236}">
                <a16:creationId xmlns:a16="http://schemas.microsoft.com/office/drawing/2014/main" id="{3296B1D3-444F-6015-17AA-ACBC441BC480}"/>
              </a:ext>
            </a:extLst>
          </p:cNvPr>
          <p:cNvGrpSpPr/>
          <p:nvPr/>
        </p:nvGrpSpPr>
        <p:grpSpPr>
          <a:xfrm>
            <a:off x="6297272" y="1650692"/>
            <a:ext cx="2504437" cy="1946287"/>
            <a:chOff x="6470688" y="1742778"/>
            <a:chExt cx="2504437" cy="2048009"/>
          </a:xfrm>
        </p:grpSpPr>
        <p:pic>
          <p:nvPicPr>
            <p:cNvPr id="28" name="Image 27">
              <a:extLst>
                <a:ext uri="{FF2B5EF4-FFF2-40B4-BE49-F238E27FC236}">
                  <a16:creationId xmlns:a16="http://schemas.microsoft.com/office/drawing/2014/main" id="{62E9F95E-0789-0DDD-C413-D00AE7C4046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5748" t="25558" r="10057" b="19969"/>
            <a:stretch/>
          </p:blipFill>
          <p:spPr>
            <a:xfrm>
              <a:off x="6479179" y="1742778"/>
              <a:ext cx="2495946" cy="1374360"/>
            </a:xfrm>
            <a:prstGeom prst="rect">
              <a:avLst/>
            </a:prstGeom>
          </p:spPr>
        </p:pic>
        <p:sp>
          <p:nvSpPr>
            <p:cNvPr id="27" name="ZoneTexte 26">
              <a:extLst>
                <a:ext uri="{FF2B5EF4-FFF2-40B4-BE49-F238E27FC236}">
                  <a16:creationId xmlns:a16="http://schemas.microsoft.com/office/drawing/2014/main" id="{2FE81241-DA52-E56B-9C94-57C79E266DE4}"/>
                </a:ext>
              </a:extLst>
            </p:cNvPr>
            <p:cNvSpPr txBox="1"/>
            <p:nvPr/>
          </p:nvSpPr>
          <p:spPr>
            <a:xfrm>
              <a:off x="6470688" y="3082901"/>
              <a:ext cx="1872231" cy="707886"/>
            </a:xfrm>
            <a:prstGeom prst="rect">
              <a:avLst/>
            </a:prstGeom>
            <a:noFill/>
          </p:spPr>
          <p:txBody>
            <a:bodyPr wrap="square" rtlCol="0">
              <a:spAutoFit/>
            </a:bodyPr>
            <a:lstStyle/>
            <a:p>
              <a:r>
                <a:rPr lang="fr-FR" sz="1600" b="1" dirty="0">
                  <a:solidFill>
                    <a:srgbClr val="D29F13"/>
                  </a:solidFill>
                  <a:latin typeface="Lato" panose="020F0502020204030203" pitchFamily="34" charset="0"/>
                  <a:ea typeface="Lato" panose="020F0502020204030203" pitchFamily="34" charset="0"/>
                  <a:cs typeface="Lato" panose="020F0502020204030203" pitchFamily="34" charset="0"/>
                </a:rPr>
                <a:t>Novembre</a:t>
              </a:r>
            </a:p>
            <a:p>
              <a:r>
                <a:rPr lang="fr-FR" sz="1200" dirty="0">
                  <a:solidFill>
                    <a:schemeClr val="bg1"/>
                  </a:solidFill>
                  <a:latin typeface="Lato" panose="020F0502020204030203" pitchFamily="34" charset="0"/>
                  <a:ea typeface="Lato" panose="020F0502020204030203" pitchFamily="34" charset="0"/>
                  <a:cs typeface="Lato" panose="020F0502020204030203" pitchFamily="34" charset="0"/>
                </a:rPr>
                <a:t>Lancement des travaux des Valernes</a:t>
              </a:r>
            </a:p>
          </p:txBody>
        </p:sp>
      </p:grpSp>
      <p:cxnSp>
        <p:nvCxnSpPr>
          <p:cNvPr id="51" name="Connecteur droit 50">
            <a:extLst>
              <a:ext uri="{FF2B5EF4-FFF2-40B4-BE49-F238E27FC236}">
                <a16:creationId xmlns:a16="http://schemas.microsoft.com/office/drawing/2014/main" id="{3418CF25-C669-57F8-573E-1D9D032C82BC}"/>
              </a:ext>
            </a:extLst>
          </p:cNvPr>
          <p:cNvCxnSpPr>
            <a:cxnSpLocks/>
          </p:cNvCxnSpPr>
          <p:nvPr/>
        </p:nvCxnSpPr>
        <p:spPr>
          <a:xfrm>
            <a:off x="7406649" y="3140968"/>
            <a:ext cx="549727" cy="0"/>
          </a:xfrm>
          <a:prstGeom prst="line">
            <a:avLst/>
          </a:prstGeom>
          <a:ln w="508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grpSp>
        <p:nvGrpSpPr>
          <p:cNvPr id="63" name="Groupe 62">
            <a:extLst>
              <a:ext uri="{FF2B5EF4-FFF2-40B4-BE49-F238E27FC236}">
                <a16:creationId xmlns:a16="http://schemas.microsoft.com/office/drawing/2014/main" id="{35619E64-9CE8-7301-539E-03356DD3A2A1}"/>
              </a:ext>
            </a:extLst>
          </p:cNvPr>
          <p:cNvGrpSpPr/>
          <p:nvPr/>
        </p:nvGrpSpPr>
        <p:grpSpPr>
          <a:xfrm>
            <a:off x="2585513" y="4065105"/>
            <a:ext cx="3387590" cy="2139543"/>
            <a:chOff x="2689493" y="4097769"/>
            <a:chExt cx="3387590" cy="2139543"/>
          </a:xfrm>
        </p:grpSpPr>
        <p:sp>
          <p:nvSpPr>
            <p:cNvPr id="56" name="Rectangle : coins arrondis 55">
              <a:extLst>
                <a:ext uri="{FF2B5EF4-FFF2-40B4-BE49-F238E27FC236}">
                  <a16:creationId xmlns:a16="http://schemas.microsoft.com/office/drawing/2014/main" id="{3CB165BB-F377-0DFC-0166-979463C1BBF7}"/>
                </a:ext>
              </a:extLst>
            </p:cNvPr>
            <p:cNvSpPr/>
            <p:nvPr/>
          </p:nvSpPr>
          <p:spPr>
            <a:xfrm rot="5400000">
              <a:off x="4624856" y="4764388"/>
              <a:ext cx="943864" cy="1960591"/>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ZoneTexte 19">
              <a:extLst>
                <a:ext uri="{FF2B5EF4-FFF2-40B4-BE49-F238E27FC236}">
                  <a16:creationId xmlns:a16="http://schemas.microsoft.com/office/drawing/2014/main" id="{3C479BBF-4FBA-B51E-9E5A-C50E3FF3769D}"/>
                </a:ext>
              </a:extLst>
            </p:cNvPr>
            <p:cNvSpPr txBox="1"/>
            <p:nvPr/>
          </p:nvSpPr>
          <p:spPr>
            <a:xfrm>
              <a:off x="4355976" y="5272752"/>
              <a:ext cx="1529110" cy="892552"/>
            </a:xfrm>
            <a:prstGeom prst="rect">
              <a:avLst/>
            </a:prstGeom>
            <a:noFill/>
          </p:spPr>
          <p:txBody>
            <a:bodyPr wrap="square" rtlCol="0">
              <a:spAutoFit/>
            </a:bodyPr>
            <a:lstStyle/>
            <a:p>
              <a:r>
                <a:rPr lang="fr-FR" sz="1600" b="1" dirty="0">
                  <a:solidFill>
                    <a:srgbClr val="D29F13"/>
                  </a:solidFill>
                  <a:latin typeface="Lato" panose="020F0502020204030203" pitchFamily="34" charset="0"/>
                  <a:ea typeface="Lato" panose="020F0502020204030203" pitchFamily="34" charset="0"/>
                  <a:cs typeface="Lato" panose="020F0502020204030203" pitchFamily="34" charset="0"/>
                </a:rPr>
                <a:t>Septembre </a:t>
              </a:r>
            </a:p>
            <a:p>
              <a:r>
                <a:rPr lang="fr-FR" sz="1200" dirty="0">
                  <a:solidFill>
                    <a:schemeClr val="bg1"/>
                  </a:solidFill>
                  <a:latin typeface="Lato" panose="020F0502020204030203" pitchFamily="34" charset="0"/>
                  <a:ea typeface="Lato" panose="020F0502020204030203" pitchFamily="34" charset="0"/>
                  <a:cs typeface="Lato" panose="020F0502020204030203" pitchFamily="34" charset="0"/>
                </a:rPr>
                <a:t>Présentation du projet de territoire et du nouveau logo</a:t>
              </a:r>
            </a:p>
          </p:txBody>
        </p:sp>
        <p:cxnSp>
          <p:nvCxnSpPr>
            <p:cNvPr id="60" name="Connecteur droit 59">
              <a:extLst>
                <a:ext uri="{FF2B5EF4-FFF2-40B4-BE49-F238E27FC236}">
                  <a16:creationId xmlns:a16="http://schemas.microsoft.com/office/drawing/2014/main" id="{3D524276-3FF7-A409-6372-B895B368A7A3}"/>
                </a:ext>
              </a:extLst>
            </p:cNvPr>
            <p:cNvCxnSpPr>
              <a:cxnSpLocks/>
            </p:cNvCxnSpPr>
            <p:nvPr/>
          </p:nvCxnSpPr>
          <p:spPr>
            <a:xfrm>
              <a:off x="5499318" y="5477888"/>
              <a:ext cx="458135" cy="0"/>
            </a:xfrm>
            <a:prstGeom prst="line">
              <a:avLst/>
            </a:prstGeom>
            <a:ln w="508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pic>
          <p:nvPicPr>
            <p:cNvPr id="57" name="Image 56">
              <a:extLst>
                <a:ext uri="{FF2B5EF4-FFF2-40B4-BE49-F238E27FC236}">
                  <a16:creationId xmlns:a16="http://schemas.microsoft.com/office/drawing/2014/main" id="{032CB313-6EC5-8ECA-6D23-E0E860790E5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3331"/>
            <a:stretch/>
          </p:blipFill>
          <p:spPr>
            <a:xfrm>
              <a:off x="2689493" y="4097769"/>
              <a:ext cx="1730724" cy="2139543"/>
            </a:xfrm>
            <a:prstGeom prst="rect">
              <a:avLst/>
            </a:prstGeom>
          </p:spPr>
        </p:pic>
      </p:grpSp>
      <p:grpSp>
        <p:nvGrpSpPr>
          <p:cNvPr id="71" name="Groupe 70">
            <a:extLst>
              <a:ext uri="{FF2B5EF4-FFF2-40B4-BE49-F238E27FC236}">
                <a16:creationId xmlns:a16="http://schemas.microsoft.com/office/drawing/2014/main" id="{A6F58459-1DE4-71C9-D4DD-AFA59935FC6D}"/>
              </a:ext>
            </a:extLst>
          </p:cNvPr>
          <p:cNvGrpSpPr/>
          <p:nvPr/>
        </p:nvGrpSpPr>
        <p:grpSpPr>
          <a:xfrm>
            <a:off x="3141317" y="2315961"/>
            <a:ext cx="2902797" cy="2481191"/>
            <a:chOff x="3141317" y="2204864"/>
            <a:chExt cx="2902797" cy="2481191"/>
          </a:xfrm>
        </p:grpSpPr>
        <p:grpSp>
          <p:nvGrpSpPr>
            <p:cNvPr id="70" name="Groupe 69">
              <a:extLst>
                <a:ext uri="{FF2B5EF4-FFF2-40B4-BE49-F238E27FC236}">
                  <a16:creationId xmlns:a16="http://schemas.microsoft.com/office/drawing/2014/main" id="{0EC2AC1A-A9A6-560E-7222-66A4452270F4}"/>
                </a:ext>
              </a:extLst>
            </p:cNvPr>
            <p:cNvGrpSpPr/>
            <p:nvPr/>
          </p:nvGrpSpPr>
          <p:grpSpPr>
            <a:xfrm>
              <a:off x="3141317" y="2204864"/>
              <a:ext cx="2902797" cy="2481191"/>
              <a:chOff x="3141317" y="2173288"/>
              <a:chExt cx="2902797" cy="2481191"/>
            </a:xfrm>
          </p:grpSpPr>
          <p:sp>
            <p:nvSpPr>
              <p:cNvPr id="66" name="Rectangle : coins arrondis 65">
                <a:extLst>
                  <a:ext uri="{FF2B5EF4-FFF2-40B4-BE49-F238E27FC236}">
                    <a16:creationId xmlns:a16="http://schemas.microsoft.com/office/drawing/2014/main" id="{B508C5EC-790B-5233-C54D-F0BA5A16CD05}"/>
                  </a:ext>
                </a:extLst>
              </p:cNvPr>
              <p:cNvSpPr/>
              <p:nvPr/>
            </p:nvSpPr>
            <p:spPr>
              <a:xfrm rot="5400000">
                <a:off x="4434648" y="3053504"/>
                <a:ext cx="1746076" cy="1455873"/>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ZoneTexte 21">
                <a:extLst>
                  <a:ext uri="{FF2B5EF4-FFF2-40B4-BE49-F238E27FC236}">
                    <a16:creationId xmlns:a16="http://schemas.microsoft.com/office/drawing/2014/main" id="{72FB128F-E413-FB72-EF71-FDF2CB7CA307}"/>
                  </a:ext>
                </a:extLst>
              </p:cNvPr>
              <p:cNvSpPr txBox="1"/>
              <p:nvPr/>
            </p:nvSpPr>
            <p:spPr>
              <a:xfrm>
                <a:off x="4549130" y="3635581"/>
                <a:ext cx="1455873" cy="954107"/>
              </a:xfrm>
              <a:prstGeom prst="rect">
                <a:avLst/>
              </a:prstGeom>
              <a:noFill/>
            </p:spPr>
            <p:txBody>
              <a:bodyPr wrap="square" rtlCol="0">
                <a:spAutoFit/>
              </a:bodyPr>
              <a:lstStyle/>
              <a:p>
                <a:pPr algn="r"/>
                <a:r>
                  <a:rPr lang="fr-FR" sz="1600" b="1" dirty="0">
                    <a:solidFill>
                      <a:srgbClr val="D29F13"/>
                    </a:solidFill>
                    <a:latin typeface="Lato" panose="020F0502020204030203" pitchFamily="34" charset="0"/>
                    <a:ea typeface="Lato" panose="020F0502020204030203" pitchFamily="34" charset="0"/>
                    <a:cs typeface="Lato" panose="020F0502020204030203" pitchFamily="34" charset="0"/>
                  </a:rPr>
                  <a:t>Juillet</a:t>
                </a:r>
              </a:p>
              <a:p>
                <a:pPr algn="r"/>
                <a:r>
                  <a:rPr lang="fr-FR" sz="1200" dirty="0">
                    <a:solidFill>
                      <a:schemeClr val="bg1"/>
                    </a:solidFill>
                    <a:latin typeface="Lato" panose="020F0502020204030203" pitchFamily="34" charset="0"/>
                    <a:ea typeface="Lato" panose="020F0502020204030203" pitchFamily="34" charset="0"/>
                    <a:cs typeface="Lato" panose="020F0502020204030203" pitchFamily="34" charset="0"/>
                  </a:rPr>
                  <a:t>Inauguration des </a:t>
                </a:r>
                <a:r>
                  <a:rPr lang="fr-FR" sz="1600" dirty="0">
                    <a:solidFill>
                      <a:srgbClr val="D29F13"/>
                    </a:solidFill>
                    <a:latin typeface="Lato" panose="020F0502020204030203" pitchFamily="34" charset="0"/>
                    <a:ea typeface="Lato" panose="020F0502020204030203" pitchFamily="34" charset="0"/>
                    <a:cs typeface="Lato" panose="020F0502020204030203" pitchFamily="34" charset="0"/>
                  </a:rPr>
                  <a:t>9 </a:t>
                </a:r>
                <a:r>
                  <a:rPr lang="fr-FR" sz="1200" dirty="0">
                    <a:solidFill>
                      <a:schemeClr val="bg1"/>
                    </a:solidFill>
                    <a:latin typeface="Lato" panose="020F0502020204030203" pitchFamily="34" charset="0"/>
                    <a:ea typeface="Lato" panose="020F0502020204030203" pitchFamily="34" charset="0"/>
                    <a:cs typeface="Lato" panose="020F0502020204030203" pitchFamily="34" charset="0"/>
                  </a:rPr>
                  <a:t>aménagements touristiques</a:t>
                </a:r>
              </a:p>
            </p:txBody>
          </p:sp>
          <p:pic>
            <p:nvPicPr>
              <p:cNvPr id="65" name="Image 64">
                <a:extLst>
                  <a:ext uri="{FF2B5EF4-FFF2-40B4-BE49-F238E27FC236}">
                    <a16:creationId xmlns:a16="http://schemas.microsoft.com/office/drawing/2014/main" id="{D97808B4-D3F3-605A-4F25-F611EBF75F9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688" t="23105" r="5591" b="8657"/>
              <a:stretch/>
            </p:blipFill>
            <p:spPr>
              <a:xfrm>
                <a:off x="3141317" y="2173288"/>
                <a:ext cx="2902797" cy="1505404"/>
              </a:xfrm>
              <a:prstGeom prst="rect">
                <a:avLst/>
              </a:prstGeom>
            </p:spPr>
          </p:pic>
        </p:grpSp>
        <p:cxnSp>
          <p:nvCxnSpPr>
            <p:cNvPr id="67" name="Connecteur droit 66">
              <a:extLst>
                <a:ext uri="{FF2B5EF4-FFF2-40B4-BE49-F238E27FC236}">
                  <a16:creationId xmlns:a16="http://schemas.microsoft.com/office/drawing/2014/main" id="{C044CC0B-A191-8335-B9C4-55D03EB7A8C7}"/>
                </a:ext>
              </a:extLst>
            </p:cNvPr>
            <p:cNvCxnSpPr>
              <a:cxnSpLocks/>
            </p:cNvCxnSpPr>
            <p:nvPr/>
          </p:nvCxnSpPr>
          <p:spPr>
            <a:xfrm>
              <a:off x="4827302" y="3861048"/>
              <a:ext cx="458135" cy="0"/>
            </a:xfrm>
            <a:prstGeom prst="line">
              <a:avLst/>
            </a:prstGeom>
            <a:ln w="508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grpSp>
      <p:sp>
        <p:nvSpPr>
          <p:cNvPr id="72" name="ZoneTexte 71">
            <a:extLst>
              <a:ext uri="{FF2B5EF4-FFF2-40B4-BE49-F238E27FC236}">
                <a16:creationId xmlns:a16="http://schemas.microsoft.com/office/drawing/2014/main" id="{AB9CF289-FBE4-37A0-2FB3-290F393B4F89}"/>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2 – Rapport d’activité 2022 – CCCPS Cœur de Drôme</a:t>
            </a:r>
          </a:p>
        </p:txBody>
      </p:sp>
      <p:sp>
        <p:nvSpPr>
          <p:cNvPr id="2" name="ZoneTexte 1">
            <a:extLst>
              <a:ext uri="{FF2B5EF4-FFF2-40B4-BE49-F238E27FC236}">
                <a16:creationId xmlns:a16="http://schemas.microsoft.com/office/drawing/2014/main" id="{2CD255EC-3D88-E306-26E4-98410A5C0E7B}"/>
              </a:ext>
            </a:extLst>
          </p:cNvPr>
          <p:cNvSpPr txBox="1"/>
          <p:nvPr/>
        </p:nvSpPr>
        <p:spPr>
          <a:xfrm>
            <a:off x="7741985" y="1175593"/>
            <a:ext cx="1962135" cy="261610"/>
          </a:xfrm>
          <a:prstGeom prst="rect">
            <a:avLst/>
          </a:prstGeom>
          <a:noFill/>
        </p:spPr>
        <p:txBody>
          <a:bodyPr wrap="square" rtlCol="0">
            <a:spAutoFit/>
          </a:bodyPr>
          <a:lstStyle/>
          <a:p>
            <a:r>
              <a:rPr lang="fr-FR" sz="1100" b="1" dirty="0">
                <a:solidFill>
                  <a:srgbClr val="D29F13"/>
                </a:solidFill>
                <a:latin typeface="Lato" panose="020F0502020204030203" pitchFamily="34" charset="0"/>
                <a:ea typeface="Lato" panose="020F0502020204030203" pitchFamily="34" charset="0"/>
                <a:cs typeface="Lato" panose="020F0502020204030203" pitchFamily="34" charset="0"/>
              </a:rPr>
              <a:t>+ de 650 visiteurs</a:t>
            </a:r>
          </a:p>
        </p:txBody>
      </p:sp>
      <p:sp>
        <p:nvSpPr>
          <p:cNvPr id="7" name="ZoneTexte 6">
            <a:extLst>
              <a:ext uri="{FF2B5EF4-FFF2-40B4-BE49-F238E27FC236}">
                <a16:creationId xmlns:a16="http://schemas.microsoft.com/office/drawing/2014/main" id="{25644356-856D-E286-D64E-25BCC57BB330}"/>
              </a:ext>
            </a:extLst>
          </p:cNvPr>
          <p:cNvSpPr txBox="1"/>
          <p:nvPr/>
        </p:nvSpPr>
        <p:spPr>
          <a:xfrm>
            <a:off x="812113" y="4382113"/>
            <a:ext cx="2106062" cy="261610"/>
          </a:xfrm>
          <a:prstGeom prst="rect">
            <a:avLst/>
          </a:prstGeom>
          <a:noFill/>
        </p:spPr>
        <p:txBody>
          <a:bodyPr wrap="square" rtlCol="0">
            <a:spAutoFit/>
          </a:bodyPr>
          <a:lstStyle/>
          <a:p>
            <a:r>
              <a:rPr lang="fr-FR" sz="1100" b="1" dirty="0">
                <a:solidFill>
                  <a:srgbClr val="D29F13"/>
                </a:solidFill>
                <a:latin typeface="Lato" panose="020F0502020204030203" pitchFamily="34" charset="0"/>
                <a:ea typeface="Lato" panose="020F0502020204030203" pitchFamily="34" charset="0"/>
                <a:cs typeface="Lato" panose="020F0502020204030203" pitchFamily="34" charset="0"/>
              </a:rPr>
              <a:t>20 jeunes adhérents</a:t>
            </a:r>
          </a:p>
        </p:txBody>
      </p:sp>
      <p:sp>
        <p:nvSpPr>
          <p:cNvPr id="23" name="ZoneTexte 22">
            <a:extLst>
              <a:ext uri="{FF2B5EF4-FFF2-40B4-BE49-F238E27FC236}">
                <a16:creationId xmlns:a16="http://schemas.microsoft.com/office/drawing/2014/main" id="{73B2C6D1-377D-D8FF-CCFD-D8A1E3F8521A}"/>
              </a:ext>
            </a:extLst>
          </p:cNvPr>
          <p:cNvSpPr txBox="1"/>
          <p:nvPr/>
        </p:nvSpPr>
        <p:spPr>
          <a:xfrm>
            <a:off x="6001190" y="3522383"/>
            <a:ext cx="2106062" cy="430887"/>
          </a:xfrm>
          <a:prstGeom prst="rect">
            <a:avLst/>
          </a:prstGeom>
          <a:noFill/>
        </p:spPr>
        <p:txBody>
          <a:bodyPr wrap="square" rtlCol="0">
            <a:spAutoFit/>
          </a:bodyPr>
          <a:lstStyle/>
          <a:p>
            <a:pPr algn="r"/>
            <a:r>
              <a:rPr lang="fr-FR" sz="1100" b="1" dirty="0">
                <a:solidFill>
                  <a:srgbClr val="D29F13"/>
                </a:solidFill>
                <a:latin typeface="Lato" panose="020F0502020204030203" pitchFamily="34" charset="0"/>
                <a:ea typeface="Lato" panose="020F0502020204030203" pitchFamily="34" charset="0"/>
                <a:cs typeface="Lato" panose="020F0502020204030203" pitchFamily="34" charset="0"/>
              </a:rPr>
              <a:t>320 000€ de travaux d ’aménagement</a:t>
            </a:r>
          </a:p>
        </p:txBody>
      </p:sp>
      <p:sp>
        <p:nvSpPr>
          <p:cNvPr id="24" name="ZoneTexte 23">
            <a:extLst>
              <a:ext uri="{FF2B5EF4-FFF2-40B4-BE49-F238E27FC236}">
                <a16:creationId xmlns:a16="http://schemas.microsoft.com/office/drawing/2014/main" id="{CBD1404D-9C2A-798D-83E8-F1B065415B57}"/>
              </a:ext>
            </a:extLst>
          </p:cNvPr>
          <p:cNvSpPr txBox="1"/>
          <p:nvPr/>
        </p:nvSpPr>
        <p:spPr>
          <a:xfrm>
            <a:off x="1472904" y="3387557"/>
            <a:ext cx="1962135" cy="261610"/>
          </a:xfrm>
          <a:prstGeom prst="rect">
            <a:avLst/>
          </a:prstGeom>
          <a:noFill/>
        </p:spPr>
        <p:txBody>
          <a:bodyPr wrap="square" rtlCol="0">
            <a:spAutoFit/>
          </a:bodyPr>
          <a:lstStyle/>
          <a:p>
            <a:r>
              <a:rPr lang="fr-FR" sz="1100" b="1" dirty="0">
                <a:solidFill>
                  <a:srgbClr val="D29F13"/>
                </a:solidFill>
                <a:latin typeface="Lato" panose="020F0502020204030203" pitchFamily="34" charset="0"/>
                <a:ea typeface="Lato" panose="020F0502020204030203" pitchFamily="34" charset="0"/>
                <a:cs typeface="Lato" panose="020F0502020204030203" pitchFamily="34" charset="0"/>
              </a:rPr>
              <a:t>+ de 300 participants </a:t>
            </a:r>
          </a:p>
        </p:txBody>
      </p:sp>
    </p:spTree>
    <p:extLst>
      <p:ext uri="{BB962C8B-B14F-4D97-AF65-F5344CB8AC3E}">
        <p14:creationId xmlns:p14="http://schemas.microsoft.com/office/powerpoint/2010/main" val="25484387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1874B4-2EBB-0F35-0194-491E51B2178D}"/>
              </a:ext>
            </a:extLst>
          </p:cNvPr>
          <p:cNvSpPr/>
          <p:nvPr/>
        </p:nvSpPr>
        <p:spPr>
          <a:xfrm>
            <a:off x="0" y="0"/>
            <a:ext cx="9144000" cy="6858000"/>
          </a:xfrm>
          <a:prstGeom prst="rect">
            <a:avLst/>
          </a:prstGeom>
          <a:solidFill>
            <a:srgbClr val="0059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8191"/>
              </a:solidFill>
            </a:endParaRPr>
          </a:p>
        </p:txBody>
      </p:sp>
      <p:pic>
        <p:nvPicPr>
          <p:cNvPr id="11" name="Image 10">
            <a:extLst>
              <a:ext uri="{FF2B5EF4-FFF2-40B4-BE49-F238E27FC236}">
                <a16:creationId xmlns:a16="http://schemas.microsoft.com/office/drawing/2014/main" id="{1F29561E-B73C-FB0D-7970-DE10AD69F0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493"/>
          <a:stretch/>
        </p:blipFill>
        <p:spPr>
          <a:xfrm flipH="1">
            <a:off x="3923928" y="-330"/>
            <a:ext cx="5220072" cy="6273647"/>
          </a:xfrm>
          <a:prstGeom prst="rect">
            <a:avLst/>
          </a:prstGeom>
        </p:spPr>
      </p:pic>
      <p:sp>
        <p:nvSpPr>
          <p:cNvPr id="4" name="Titre 1">
            <a:extLst>
              <a:ext uri="{FF2B5EF4-FFF2-40B4-BE49-F238E27FC236}">
                <a16:creationId xmlns:a16="http://schemas.microsoft.com/office/drawing/2014/main" id="{F09061E1-0595-AEA8-6624-626694192C1B}"/>
              </a:ext>
            </a:extLst>
          </p:cNvPr>
          <p:cNvSpPr txBox="1">
            <a:spLocks/>
          </p:cNvSpPr>
          <p:nvPr/>
        </p:nvSpPr>
        <p:spPr>
          <a:xfrm>
            <a:off x="287524" y="4734272"/>
            <a:ext cx="7092788"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4000" dirty="0">
                <a:solidFill>
                  <a:srgbClr val="D29F13"/>
                </a:solidFill>
              </a:rPr>
              <a:t>COLLECTE &amp; </a:t>
            </a:r>
          </a:p>
          <a:p>
            <a:r>
              <a:rPr lang="fr-FR" sz="4000" dirty="0">
                <a:solidFill>
                  <a:srgbClr val="D29F13"/>
                </a:solidFill>
              </a:rPr>
              <a:t>TRAITEMENT DES DÉCHETS </a:t>
            </a:r>
            <a:endParaRPr lang="fr-FR" sz="1600" dirty="0">
              <a:solidFill>
                <a:srgbClr val="D29F13"/>
              </a:solidFill>
            </a:endParaRPr>
          </a:p>
        </p:txBody>
      </p:sp>
      <p:cxnSp>
        <p:nvCxnSpPr>
          <p:cNvPr id="7" name="Connecteur droit 6">
            <a:extLst>
              <a:ext uri="{FF2B5EF4-FFF2-40B4-BE49-F238E27FC236}">
                <a16:creationId xmlns:a16="http://schemas.microsoft.com/office/drawing/2014/main" id="{38CF9225-032A-758C-94B1-8386D3D67640}"/>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25BC6C22-098E-68A4-36B3-02CA613F458C}"/>
              </a:ext>
            </a:extLst>
          </p:cNvPr>
          <p:cNvSpPr txBox="1"/>
          <p:nvPr/>
        </p:nvSpPr>
        <p:spPr>
          <a:xfrm>
            <a:off x="4788024" y="6381329"/>
            <a:ext cx="4355976" cy="276999"/>
          </a:xfrm>
          <a:prstGeom prst="rect">
            <a:avLst/>
          </a:prstGeom>
          <a:noFill/>
        </p:spPr>
        <p:txBody>
          <a:bodyPr wrap="square" rtlCol="0">
            <a:spAutoFit/>
          </a:bodyPr>
          <a:lstStyle/>
          <a:p>
            <a:r>
              <a:rPr lang="fr-FR" sz="12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Page 29 – Rapport d’activité 2022 – CCCPS Cœur de Drôme</a:t>
            </a:r>
          </a:p>
        </p:txBody>
      </p:sp>
    </p:spTree>
    <p:extLst>
      <p:ext uri="{BB962C8B-B14F-4D97-AF65-F5344CB8AC3E}">
        <p14:creationId xmlns:p14="http://schemas.microsoft.com/office/powerpoint/2010/main" val="9665527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9B8BBDE-8879-C45D-5F10-5137339422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493"/>
          <a:stretch/>
        </p:blipFill>
        <p:spPr>
          <a:xfrm flipH="1">
            <a:off x="3923928" y="-7100"/>
            <a:ext cx="5220072" cy="6273647"/>
          </a:xfrm>
          <a:prstGeom prst="rect">
            <a:avLst/>
          </a:prstGeom>
        </p:spPr>
      </p:pic>
      <p:sp>
        <p:nvSpPr>
          <p:cNvPr id="4" name="Titre 1">
            <a:extLst>
              <a:ext uri="{FF2B5EF4-FFF2-40B4-BE49-F238E27FC236}">
                <a16:creationId xmlns:a16="http://schemas.microsoft.com/office/drawing/2014/main" id="{8868D79B-B490-703C-55EB-A7598D534891}"/>
              </a:ext>
            </a:extLst>
          </p:cNvPr>
          <p:cNvSpPr txBox="1">
            <a:spLocks/>
          </p:cNvSpPr>
          <p:nvPr/>
        </p:nvSpPr>
        <p:spPr>
          <a:xfrm>
            <a:off x="237286" y="388963"/>
            <a:ext cx="8229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3200" dirty="0">
                <a:solidFill>
                  <a:srgbClr val="00596C"/>
                </a:solidFill>
                <a:latin typeface="Interstate" pitchFamily="50" charset="0"/>
              </a:rPr>
              <a:t>COLLECTE &amp; TRAITEMENT</a:t>
            </a:r>
          </a:p>
          <a:p>
            <a:r>
              <a:rPr lang="fr-FR" sz="2000" dirty="0">
                <a:solidFill>
                  <a:srgbClr val="00596C"/>
                </a:solidFill>
              </a:rPr>
              <a:t>					</a:t>
            </a:r>
          </a:p>
        </p:txBody>
      </p:sp>
      <p:cxnSp>
        <p:nvCxnSpPr>
          <p:cNvPr id="5" name="Connecteur droit 4">
            <a:extLst>
              <a:ext uri="{FF2B5EF4-FFF2-40B4-BE49-F238E27FC236}">
                <a16:creationId xmlns:a16="http://schemas.microsoft.com/office/drawing/2014/main" id="{8F7BA6C0-4FAD-8933-D0F2-3F1C6496B7A6}"/>
              </a:ext>
            </a:extLst>
          </p:cNvPr>
          <p:cNvCxnSpPr>
            <a:cxnSpLocks/>
          </p:cNvCxnSpPr>
          <p:nvPr/>
        </p:nvCxnSpPr>
        <p:spPr>
          <a:xfrm>
            <a:off x="416224" y="1052736"/>
            <a:ext cx="5163888"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9C7DEA40-2A3E-6BA2-B79A-17C34D4484DD}"/>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FF43B9E-6FF1-EA48-8681-D1EB80C13F8E}"/>
              </a:ext>
            </a:extLst>
          </p:cNvPr>
          <p:cNvSpPr/>
          <p:nvPr/>
        </p:nvSpPr>
        <p:spPr>
          <a:xfrm>
            <a:off x="297177" y="1487686"/>
            <a:ext cx="8586544" cy="1077218"/>
          </a:xfrm>
          <a:prstGeom prst="rect">
            <a:avLst/>
          </a:prstGeom>
        </p:spPr>
        <p:txBody>
          <a:bodyPr wrap="square">
            <a:spAutoFit/>
          </a:bodyPr>
          <a:lstStyle/>
          <a:p>
            <a:pPr algn="just"/>
            <a:r>
              <a:rPr lang="fr-FR" sz="1600" dirty="0">
                <a:latin typeface="Lato regular" panose="020F0502020204030203" pitchFamily="34" charset="0"/>
                <a:ea typeface="Lato regular" panose="020F0502020204030203" pitchFamily="34" charset="0"/>
                <a:cs typeface="Lato regular" panose="020F0502020204030203" pitchFamily="34" charset="0"/>
              </a:rPr>
              <a:t>La 3CPS gère en régie le ramassage et le transport des ordures ménagères, assure la collecte sélective ainsi que le fonctionnement des 3 déchèteries. Le Pôle « tri et valorisation des déchets » de la CCCPS, c’est au total 13 agents qui agissent au quotidien pour un service de proximité et de qualité.</a:t>
            </a:r>
          </a:p>
        </p:txBody>
      </p:sp>
      <p:sp>
        <p:nvSpPr>
          <p:cNvPr id="20" name="Rectangle : coins arrondis 19">
            <a:extLst>
              <a:ext uri="{FF2B5EF4-FFF2-40B4-BE49-F238E27FC236}">
                <a16:creationId xmlns:a16="http://schemas.microsoft.com/office/drawing/2014/main" id="{6BE85EE5-CF52-27ED-4B64-3F10A64CC5C3}"/>
              </a:ext>
            </a:extLst>
          </p:cNvPr>
          <p:cNvSpPr/>
          <p:nvPr/>
        </p:nvSpPr>
        <p:spPr>
          <a:xfrm>
            <a:off x="3923928" y="2492897"/>
            <a:ext cx="4982786" cy="3705912"/>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65E645E4-9D93-8559-7766-3699F988AEBE}"/>
              </a:ext>
            </a:extLst>
          </p:cNvPr>
          <p:cNvSpPr txBox="1"/>
          <p:nvPr/>
        </p:nvSpPr>
        <p:spPr>
          <a:xfrm>
            <a:off x="294692" y="2645333"/>
            <a:ext cx="3985952" cy="523220"/>
          </a:xfrm>
          <a:prstGeom prst="rect">
            <a:avLst/>
          </a:prstGeom>
          <a:noFill/>
        </p:spPr>
        <p:txBody>
          <a:bodyPr wrap="square" rtlCol="0">
            <a:spAutoFit/>
          </a:bodyPr>
          <a:lstStyle/>
          <a:p>
            <a:r>
              <a:rPr lang="fr-FR" sz="2800" b="1" dirty="0">
                <a:solidFill>
                  <a:srgbClr val="D29F13"/>
                </a:solidFill>
                <a:latin typeface="Co Text Lt" panose="020B0503060202020204" pitchFamily="34" charset="0"/>
              </a:rPr>
              <a:t>Missions principales  </a:t>
            </a:r>
          </a:p>
        </p:txBody>
      </p:sp>
      <p:sp>
        <p:nvSpPr>
          <p:cNvPr id="9" name="ZoneTexte 8">
            <a:extLst>
              <a:ext uri="{FF2B5EF4-FFF2-40B4-BE49-F238E27FC236}">
                <a16:creationId xmlns:a16="http://schemas.microsoft.com/office/drawing/2014/main" id="{360CD48F-32C9-F910-7B33-A163B404F187}"/>
              </a:ext>
            </a:extLst>
          </p:cNvPr>
          <p:cNvSpPr txBox="1"/>
          <p:nvPr/>
        </p:nvSpPr>
        <p:spPr>
          <a:xfrm>
            <a:off x="378476" y="3136493"/>
            <a:ext cx="3308165" cy="3139321"/>
          </a:xfrm>
          <a:prstGeom prst="rect">
            <a:avLst/>
          </a:prstGeom>
          <a:noFill/>
        </p:spPr>
        <p:txBody>
          <a:bodyPr wrap="square" rtlCol="0">
            <a:spAutoFit/>
          </a:bodyPr>
          <a:lstStyle/>
          <a:p>
            <a:pPr marL="285750" indent="-285750" algn="just">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Optimisation du processus de gestion des déchets ménagers et assimilés</a:t>
            </a:r>
          </a:p>
          <a:p>
            <a:pPr marL="285750" indent="-285750" algn="just">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Sensibilisation et prévention des déchets ménagers et assimilés en partenariat avec le SYTRAD</a:t>
            </a:r>
          </a:p>
          <a:p>
            <a:pPr marL="285750" indent="-285750" algn="just">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Accompagnement et mise en place de sites de compostage collectif au sein des communes volontaires</a:t>
            </a:r>
          </a:p>
          <a:p>
            <a:pPr marL="285750" indent="-285750" algn="just">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Passage à la collecte </a:t>
            </a:r>
            <a:r>
              <a:rPr lang="fr-FR" sz="1400" dirty="0" err="1">
                <a:latin typeface="Lato" panose="020F0502020204030203" pitchFamily="34" charset="0"/>
                <a:ea typeface="Lato" panose="020F0502020204030203" pitchFamily="34" charset="0"/>
                <a:cs typeface="Lato" panose="020F0502020204030203" pitchFamily="34" charset="0"/>
              </a:rPr>
              <a:t>multimatériaux</a:t>
            </a:r>
            <a:r>
              <a:rPr lang="fr-FR" sz="1400" dirty="0">
                <a:latin typeface="Lato" panose="020F0502020204030203" pitchFamily="34" charset="0"/>
                <a:ea typeface="Lato" panose="020F0502020204030203" pitchFamily="34" charset="0"/>
                <a:cs typeface="Lato" panose="020F0502020204030203" pitchFamily="34" charset="0"/>
              </a:rPr>
              <a:t> et mise en œuvre des colonnes à Crest</a:t>
            </a:r>
          </a:p>
        </p:txBody>
      </p:sp>
      <p:sp>
        <p:nvSpPr>
          <p:cNvPr id="26" name="ZoneTexte 25">
            <a:extLst>
              <a:ext uri="{FF2B5EF4-FFF2-40B4-BE49-F238E27FC236}">
                <a16:creationId xmlns:a16="http://schemas.microsoft.com/office/drawing/2014/main" id="{D21F4150-4AFB-F3C8-454C-E6C9A7F44D8A}"/>
              </a:ext>
            </a:extLst>
          </p:cNvPr>
          <p:cNvSpPr txBox="1"/>
          <p:nvPr/>
        </p:nvSpPr>
        <p:spPr>
          <a:xfrm>
            <a:off x="4194900" y="2748984"/>
            <a:ext cx="4769588"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b="1" i="0" u="none" strike="noStrike" kern="1200" cap="none" spc="0" normalizeH="0" baseline="0" noProof="0" dirty="0">
                <a:ln>
                  <a:noFill/>
                </a:ln>
                <a:solidFill>
                  <a:srgbClr val="D29F13"/>
                </a:solidFill>
                <a:effectLst/>
                <a:uLnTx/>
                <a:uFillTx/>
                <a:latin typeface="Lato" panose="020F0502020204030203" pitchFamily="34" charset="0"/>
                <a:ea typeface="Lato" panose="020F0502020204030203" pitchFamily="34" charset="0"/>
                <a:cs typeface="Lato" panose="020F0502020204030203" pitchFamily="34" charset="0"/>
              </a:rPr>
              <a:t>3 235 </a:t>
            </a:r>
            <a:r>
              <a:rPr kumimoji="0" lang="fr-FR" sz="16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tonnes d’ordures ménagères résiduelles collectées</a:t>
            </a:r>
          </a:p>
          <a:p>
            <a:pPr>
              <a:spcAft>
                <a:spcPts val="600"/>
              </a:spcAft>
              <a:defRPr/>
            </a:pP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-8 %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de tonnages collectés pour les ordures ménagères par rapport à 2021</a:t>
            </a:r>
          </a:p>
          <a:p>
            <a:pPr marL="0" marR="0" lvl="0" indent="0" algn="l" defTabSz="914400" rtl="0" eaLnBrk="1" fontAlgn="auto" latinLnBrk="0" hangingPunct="1">
              <a:lnSpc>
                <a:spcPct val="100000"/>
              </a:lnSpc>
              <a:spcBef>
                <a:spcPts val="0"/>
              </a:spcBef>
              <a:spcAft>
                <a:spcPts val="600"/>
              </a:spcAft>
              <a:buClrTx/>
              <a:buSzTx/>
              <a:buFontTx/>
              <a:buNone/>
              <a:tabLst/>
              <a:defRPr/>
            </a:pP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603</a:t>
            </a:r>
            <a:r>
              <a:rPr lang="fr-FR" sz="2400" b="1" dirty="0">
                <a:solidFill>
                  <a:srgbClr val="D29F13"/>
                </a:solidFill>
                <a:latin typeface="Lato" panose="020F0502020204030203" pitchFamily="34" charset="0"/>
                <a:ea typeface="Lato" panose="020F0502020204030203" pitchFamily="34" charset="0"/>
                <a:cs typeface="Lato" panose="020F0502020204030203" pitchFamily="34" charset="0"/>
              </a:rPr>
              <a:t>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tonnes de collecte </a:t>
            </a:r>
            <a:r>
              <a:rPr lang="fr-FR" sz="1600" dirty="0" err="1">
                <a:solidFill>
                  <a:schemeClr val="bg1"/>
                </a:solidFill>
                <a:latin typeface="Lato" panose="020F0502020204030203" pitchFamily="34" charset="0"/>
                <a:ea typeface="Lato" panose="020F0502020204030203" pitchFamily="34" charset="0"/>
                <a:cs typeface="Lato" panose="020F0502020204030203" pitchFamily="34" charset="0"/>
              </a:rPr>
              <a:t>multimatériaux</a:t>
            </a:r>
            <a:endParaRPr lang="fr-FR" sz="1600" dirty="0">
              <a:solidFill>
                <a:schemeClr val="bg1"/>
              </a:solidFill>
              <a:latin typeface="Lato" panose="020F0502020204030203" pitchFamily="34" charset="0"/>
              <a:ea typeface="Lato" panose="020F0502020204030203" pitchFamily="34" charset="0"/>
              <a:cs typeface="Lato" panose="020F0502020204030203" pitchFamily="34" charset="0"/>
            </a:endParaRPr>
          </a:p>
          <a:p>
            <a:pPr>
              <a:spcAft>
                <a:spcPts val="600"/>
              </a:spcAft>
              <a:defRPr/>
            </a:pP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763</a:t>
            </a:r>
            <a:r>
              <a:rPr lang="fr-FR" sz="2400" b="1" dirty="0">
                <a:solidFill>
                  <a:srgbClr val="D29F13"/>
                </a:solidFill>
                <a:latin typeface="Lato" panose="020F0502020204030203" pitchFamily="34" charset="0"/>
                <a:ea typeface="Lato" panose="020F0502020204030203" pitchFamily="34" charset="0"/>
                <a:cs typeface="Lato" panose="020F0502020204030203" pitchFamily="34" charset="0"/>
              </a:rPr>
              <a:t>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tonnes uniquement de verre collectées </a:t>
            </a:r>
          </a:p>
          <a:p>
            <a:pPr marR="0" lvl="0" indent="0" fontAlgn="auto">
              <a:lnSpc>
                <a:spcPct val="100000"/>
              </a:lnSpc>
              <a:spcBef>
                <a:spcPts val="0"/>
              </a:spcBef>
              <a:spcAft>
                <a:spcPts val="600"/>
              </a:spcAft>
              <a:buClrTx/>
              <a:buSzTx/>
              <a:buFontTx/>
              <a:buNone/>
              <a:tabLst/>
              <a:defRPr/>
            </a:pP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+5 %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de collecte d’emballage par rapport  à 2021</a:t>
            </a:r>
          </a:p>
          <a:p>
            <a:pPr marL="0" marR="0" lvl="0" indent="0" algn="l" defTabSz="914400" rtl="0" eaLnBrk="1" fontAlgn="auto" latinLnBrk="0" hangingPunct="1">
              <a:lnSpc>
                <a:spcPct val="100000"/>
              </a:lnSpc>
              <a:spcBef>
                <a:spcPts val="0"/>
              </a:spcBef>
              <a:spcAft>
                <a:spcPts val="600"/>
              </a:spcAft>
              <a:buClrTx/>
              <a:buSzTx/>
              <a:buFontTx/>
              <a:buNone/>
              <a:tabLst/>
              <a:defRPr/>
            </a:pP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9,6 %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c’est le niveau unique de la Taxe d’Enlèvement des Ordures Ménagères</a:t>
            </a:r>
          </a:p>
          <a:p>
            <a:pPr marL="0" marR="0" lvl="0" indent="0" algn="l" defTabSz="914400" rtl="0" eaLnBrk="1" fontAlgn="auto" latinLnBrk="0" hangingPunct="1">
              <a:lnSpc>
                <a:spcPct val="100000"/>
              </a:lnSpc>
              <a:spcBef>
                <a:spcPts val="0"/>
              </a:spcBef>
              <a:spcAft>
                <a:spcPts val="600"/>
              </a:spcAft>
              <a:buClrTx/>
              <a:buSzTx/>
              <a:buFontTx/>
              <a:buNone/>
              <a:tabLst/>
              <a:defRPr/>
            </a:pP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27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sites de compostage collectif</a:t>
            </a:r>
          </a:p>
        </p:txBody>
      </p:sp>
      <p:cxnSp>
        <p:nvCxnSpPr>
          <p:cNvPr id="27" name="Connecteur droit 26">
            <a:extLst>
              <a:ext uri="{FF2B5EF4-FFF2-40B4-BE49-F238E27FC236}">
                <a16:creationId xmlns:a16="http://schemas.microsoft.com/office/drawing/2014/main" id="{D6DE5CE4-59F9-0C89-44D5-9D0D5AD17F02}"/>
              </a:ext>
            </a:extLst>
          </p:cNvPr>
          <p:cNvCxnSpPr>
            <a:cxnSpLocks/>
          </p:cNvCxnSpPr>
          <p:nvPr/>
        </p:nvCxnSpPr>
        <p:spPr>
          <a:xfrm>
            <a:off x="4205506" y="2708920"/>
            <a:ext cx="4326934"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70334C06-816B-6835-7C6F-D0070F431FD2}"/>
              </a:ext>
            </a:extLst>
          </p:cNvPr>
          <p:cNvSpPr txBox="1"/>
          <p:nvPr/>
        </p:nvSpPr>
        <p:spPr>
          <a:xfrm>
            <a:off x="774068" y="1070156"/>
            <a:ext cx="4878052" cy="369332"/>
          </a:xfrm>
          <a:prstGeom prst="rect">
            <a:avLst/>
          </a:prstGeom>
          <a:noFill/>
        </p:spPr>
        <p:txBody>
          <a:bodyPr wrap="square" rtlCol="0">
            <a:spAutoFit/>
          </a:bodyPr>
          <a:lstStyle/>
          <a:p>
            <a:pPr algn="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DES DÉCHETS MÉNAGERS DU TERRITOIRE</a:t>
            </a:r>
          </a:p>
        </p:txBody>
      </p:sp>
      <p:sp>
        <p:nvSpPr>
          <p:cNvPr id="11" name="ZoneTexte 10">
            <a:extLst>
              <a:ext uri="{FF2B5EF4-FFF2-40B4-BE49-F238E27FC236}">
                <a16:creationId xmlns:a16="http://schemas.microsoft.com/office/drawing/2014/main" id="{FF887973-9029-54A0-D15F-F42E5F8550CE}"/>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30 – Rapport d’activité 2022 – CCCPS Cœur de Drôme</a:t>
            </a:r>
          </a:p>
        </p:txBody>
      </p:sp>
    </p:spTree>
    <p:extLst>
      <p:ext uri="{BB962C8B-B14F-4D97-AF65-F5344CB8AC3E}">
        <p14:creationId xmlns:p14="http://schemas.microsoft.com/office/powerpoint/2010/main" val="2005125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9B8BBDE-8879-C45D-5F10-5137339422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493"/>
          <a:stretch/>
        </p:blipFill>
        <p:spPr>
          <a:xfrm flipH="1">
            <a:off x="3923928" y="-330"/>
            <a:ext cx="5220072" cy="6273647"/>
          </a:xfrm>
          <a:prstGeom prst="rect">
            <a:avLst/>
          </a:prstGeom>
        </p:spPr>
      </p:pic>
      <p:cxnSp>
        <p:nvCxnSpPr>
          <p:cNvPr id="12" name="Connecteur droit 11">
            <a:extLst>
              <a:ext uri="{FF2B5EF4-FFF2-40B4-BE49-F238E27FC236}">
                <a16:creationId xmlns:a16="http://schemas.microsoft.com/office/drawing/2014/main" id="{9C7DEA40-2A3E-6BA2-B79A-17C34D4484DD}"/>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grpSp>
        <p:nvGrpSpPr>
          <p:cNvPr id="14" name="Groupe 13">
            <a:extLst>
              <a:ext uri="{FF2B5EF4-FFF2-40B4-BE49-F238E27FC236}">
                <a16:creationId xmlns:a16="http://schemas.microsoft.com/office/drawing/2014/main" id="{59734F03-81B4-ADE7-44A1-A3DEEEB8225F}"/>
              </a:ext>
            </a:extLst>
          </p:cNvPr>
          <p:cNvGrpSpPr/>
          <p:nvPr/>
        </p:nvGrpSpPr>
        <p:grpSpPr>
          <a:xfrm>
            <a:off x="163954" y="1566538"/>
            <a:ext cx="2871958" cy="4525329"/>
            <a:chOff x="569637" y="1260053"/>
            <a:chExt cx="2871958" cy="5013264"/>
          </a:xfrm>
        </p:grpSpPr>
        <p:sp>
          <p:nvSpPr>
            <p:cNvPr id="2" name="Rectangle : coins arrondis 1">
              <a:extLst>
                <a:ext uri="{FF2B5EF4-FFF2-40B4-BE49-F238E27FC236}">
                  <a16:creationId xmlns:a16="http://schemas.microsoft.com/office/drawing/2014/main" id="{5D0E2C1C-C7AF-E5EC-896F-424A6D5A0E91}"/>
                </a:ext>
              </a:extLst>
            </p:cNvPr>
            <p:cNvSpPr/>
            <p:nvPr/>
          </p:nvSpPr>
          <p:spPr>
            <a:xfrm>
              <a:off x="569637" y="1260053"/>
              <a:ext cx="2871958" cy="5013264"/>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9">
              <a:extLst>
                <a:ext uri="{FF2B5EF4-FFF2-40B4-BE49-F238E27FC236}">
                  <a16:creationId xmlns:a16="http://schemas.microsoft.com/office/drawing/2014/main" id="{936698A7-1CE2-A125-245F-F67D83D1B1BE}"/>
                </a:ext>
              </a:extLst>
            </p:cNvPr>
            <p:cNvCxnSpPr>
              <a:cxnSpLocks/>
            </p:cNvCxnSpPr>
            <p:nvPr/>
          </p:nvCxnSpPr>
          <p:spPr>
            <a:xfrm>
              <a:off x="738669" y="4094738"/>
              <a:ext cx="2633007"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365ABB27-3BD7-78B3-1C29-523C7F144009}"/>
                </a:ext>
              </a:extLst>
            </p:cNvPr>
            <p:cNvSpPr/>
            <p:nvPr/>
          </p:nvSpPr>
          <p:spPr>
            <a:xfrm>
              <a:off x="633344" y="4299330"/>
              <a:ext cx="2707315" cy="981959"/>
            </a:xfrm>
            <a:prstGeom prst="rect">
              <a:avLst/>
            </a:prstGeom>
          </p:spPr>
          <p:txBody>
            <a:bodyPr wrap="square">
              <a:spAutoFit/>
            </a:bodyPr>
            <a:lstStyle/>
            <a:p>
              <a:pPr algn="just"/>
              <a:r>
                <a:rPr lang="fr-FR" sz="13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Acquisition de plus d’une centaine de colonnes aériennes en bois pour les ordures ménagères, le tri et les cartons</a:t>
              </a:r>
            </a:p>
          </p:txBody>
        </p:sp>
      </p:grpSp>
      <p:grpSp>
        <p:nvGrpSpPr>
          <p:cNvPr id="15" name="Groupe 14">
            <a:extLst>
              <a:ext uri="{FF2B5EF4-FFF2-40B4-BE49-F238E27FC236}">
                <a16:creationId xmlns:a16="http://schemas.microsoft.com/office/drawing/2014/main" id="{DF4469ED-A8FA-E195-4088-9738EB4E06AA}"/>
              </a:ext>
            </a:extLst>
          </p:cNvPr>
          <p:cNvGrpSpPr/>
          <p:nvPr/>
        </p:nvGrpSpPr>
        <p:grpSpPr>
          <a:xfrm>
            <a:off x="6036480" y="1710439"/>
            <a:ext cx="2889932" cy="4376787"/>
            <a:chOff x="551663" y="1260053"/>
            <a:chExt cx="2889932" cy="5013264"/>
          </a:xfrm>
        </p:grpSpPr>
        <p:sp>
          <p:nvSpPr>
            <p:cNvPr id="16" name="Rectangle : coins arrondis 15">
              <a:extLst>
                <a:ext uri="{FF2B5EF4-FFF2-40B4-BE49-F238E27FC236}">
                  <a16:creationId xmlns:a16="http://schemas.microsoft.com/office/drawing/2014/main" id="{48425A01-7869-5CFF-46D6-A1D80FE9C42F}"/>
                </a:ext>
              </a:extLst>
            </p:cNvPr>
            <p:cNvSpPr/>
            <p:nvPr/>
          </p:nvSpPr>
          <p:spPr>
            <a:xfrm>
              <a:off x="551663" y="1260053"/>
              <a:ext cx="2889932" cy="5013264"/>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2156CE39-625F-5B0D-0085-24E81D973F47}"/>
                </a:ext>
              </a:extLst>
            </p:cNvPr>
            <p:cNvSpPr txBox="1"/>
            <p:nvPr/>
          </p:nvSpPr>
          <p:spPr>
            <a:xfrm>
              <a:off x="619193" y="3551494"/>
              <a:ext cx="2772843" cy="423041"/>
            </a:xfrm>
            <a:prstGeom prst="rect">
              <a:avLst/>
            </a:prstGeom>
            <a:noFill/>
          </p:spPr>
          <p:txBody>
            <a:bodyPr wrap="square" rtlCol="0">
              <a:spAutoFit/>
            </a:bodyPr>
            <a:lstStyle/>
            <a:p>
              <a:pPr algn="ct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106 000 EUROS</a:t>
              </a:r>
            </a:p>
          </p:txBody>
        </p:sp>
        <p:cxnSp>
          <p:nvCxnSpPr>
            <p:cNvPr id="18" name="Connecteur droit 17">
              <a:extLst>
                <a:ext uri="{FF2B5EF4-FFF2-40B4-BE49-F238E27FC236}">
                  <a16:creationId xmlns:a16="http://schemas.microsoft.com/office/drawing/2014/main" id="{A75B1156-58CA-85B3-09FA-91AE89A4649E}"/>
                </a:ext>
              </a:extLst>
            </p:cNvPr>
            <p:cNvCxnSpPr>
              <a:cxnSpLocks/>
            </p:cNvCxnSpPr>
            <p:nvPr/>
          </p:nvCxnSpPr>
          <p:spPr>
            <a:xfrm>
              <a:off x="689112" y="3996588"/>
              <a:ext cx="2633007"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DB88F52-6FAA-0F3D-B151-EE28CA3B1587}"/>
                </a:ext>
              </a:extLst>
            </p:cNvPr>
            <p:cNvSpPr/>
            <p:nvPr/>
          </p:nvSpPr>
          <p:spPr>
            <a:xfrm>
              <a:off x="668752" y="4273050"/>
              <a:ext cx="2707315" cy="1197323"/>
            </a:xfrm>
            <a:prstGeom prst="rect">
              <a:avLst/>
            </a:prstGeom>
          </p:spPr>
          <p:txBody>
            <a:bodyPr wrap="square">
              <a:spAutoFit/>
            </a:bodyPr>
            <a:lstStyle/>
            <a:p>
              <a:pPr algn="just"/>
              <a:r>
                <a:rPr lang="fr-FR" sz="13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Achat d’un rouleau compacteur sur berce pour tasser les bennes des déchetteries et optimiser le transport vers les lieux de traitement</a:t>
              </a:r>
            </a:p>
          </p:txBody>
        </p:sp>
      </p:grpSp>
      <p:sp>
        <p:nvSpPr>
          <p:cNvPr id="3" name="Titre 1">
            <a:extLst>
              <a:ext uri="{FF2B5EF4-FFF2-40B4-BE49-F238E27FC236}">
                <a16:creationId xmlns:a16="http://schemas.microsoft.com/office/drawing/2014/main" id="{D6E4CD3D-8EBE-B980-C555-A92138EB6C74}"/>
              </a:ext>
            </a:extLst>
          </p:cNvPr>
          <p:cNvSpPr txBox="1">
            <a:spLocks/>
          </p:cNvSpPr>
          <p:nvPr/>
        </p:nvSpPr>
        <p:spPr>
          <a:xfrm>
            <a:off x="237286" y="388963"/>
            <a:ext cx="8229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3200" dirty="0">
                <a:solidFill>
                  <a:srgbClr val="00596C"/>
                </a:solidFill>
                <a:latin typeface="Interstate" pitchFamily="50" charset="0"/>
              </a:rPr>
              <a:t>COLLECTE &amp; TRAITEMENT</a:t>
            </a:r>
          </a:p>
          <a:p>
            <a:r>
              <a:rPr lang="fr-FR" sz="2000" dirty="0">
                <a:solidFill>
                  <a:srgbClr val="00596C"/>
                </a:solidFill>
              </a:rPr>
              <a:t>					</a:t>
            </a:r>
          </a:p>
        </p:txBody>
      </p:sp>
      <p:cxnSp>
        <p:nvCxnSpPr>
          <p:cNvPr id="7" name="Connecteur droit 6">
            <a:extLst>
              <a:ext uri="{FF2B5EF4-FFF2-40B4-BE49-F238E27FC236}">
                <a16:creationId xmlns:a16="http://schemas.microsoft.com/office/drawing/2014/main" id="{9FAF82F4-9F05-CC33-A778-779A197AE4F6}"/>
              </a:ext>
            </a:extLst>
          </p:cNvPr>
          <p:cNvCxnSpPr>
            <a:cxnSpLocks/>
          </p:cNvCxnSpPr>
          <p:nvPr/>
        </p:nvCxnSpPr>
        <p:spPr>
          <a:xfrm>
            <a:off x="416224" y="1052736"/>
            <a:ext cx="5163888" cy="1742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F84C1F49-A1F1-6A4C-B6AE-D522DC005C12}"/>
              </a:ext>
            </a:extLst>
          </p:cNvPr>
          <p:cNvSpPr txBox="1"/>
          <p:nvPr/>
        </p:nvSpPr>
        <p:spPr>
          <a:xfrm>
            <a:off x="867814" y="1070156"/>
            <a:ext cx="4878052" cy="369332"/>
          </a:xfrm>
          <a:prstGeom prst="rect">
            <a:avLst/>
          </a:prstGeom>
          <a:noFill/>
        </p:spPr>
        <p:txBody>
          <a:bodyPr wrap="square" rtlCol="0">
            <a:spAutoFit/>
          </a:bodyPr>
          <a:lstStyle/>
          <a:p>
            <a:pPr algn="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DES DÉCHETS MÉNAGERS DU TERRITOIRE</a:t>
            </a:r>
          </a:p>
        </p:txBody>
      </p:sp>
      <p:sp>
        <p:nvSpPr>
          <p:cNvPr id="13" name="ZoneTexte 12">
            <a:extLst>
              <a:ext uri="{FF2B5EF4-FFF2-40B4-BE49-F238E27FC236}">
                <a16:creationId xmlns:a16="http://schemas.microsoft.com/office/drawing/2014/main" id="{F8698029-D46A-3B69-7CBD-75A0B7A889F8}"/>
              </a:ext>
            </a:extLst>
          </p:cNvPr>
          <p:cNvSpPr txBox="1"/>
          <p:nvPr/>
        </p:nvSpPr>
        <p:spPr>
          <a:xfrm>
            <a:off x="216422" y="3696416"/>
            <a:ext cx="2772843" cy="369332"/>
          </a:xfrm>
          <a:prstGeom prst="rect">
            <a:avLst/>
          </a:prstGeom>
          <a:noFill/>
        </p:spPr>
        <p:txBody>
          <a:bodyPr wrap="square" rtlCol="0">
            <a:spAutoFit/>
          </a:bodyPr>
          <a:lstStyle/>
          <a:p>
            <a:pPr algn="ct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121 000 EUROS</a:t>
            </a:r>
          </a:p>
        </p:txBody>
      </p:sp>
      <p:pic>
        <p:nvPicPr>
          <p:cNvPr id="21" name="Image 20">
            <a:extLst>
              <a:ext uri="{FF2B5EF4-FFF2-40B4-BE49-F238E27FC236}">
                <a16:creationId xmlns:a16="http://schemas.microsoft.com/office/drawing/2014/main" id="{EB184C68-4C81-2DA0-5C4E-8F527786D6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6480" y="1524348"/>
            <a:ext cx="2889932" cy="2152864"/>
          </a:xfrm>
          <a:prstGeom prst="rect">
            <a:avLst/>
          </a:prstGeom>
        </p:spPr>
      </p:pic>
      <p:sp>
        <p:nvSpPr>
          <p:cNvPr id="5" name="ZoneTexte 4">
            <a:extLst>
              <a:ext uri="{FF2B5EF4-FFF2-40B4-BE49-F238E27FC236}">
                <a16:creationId xmlns:a16="http://schemas.microsoft.com/office/drawing/2014/main" id="{7092A830-DC47-3A2D-E70D-D98353BF6636}"/>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31 – Rapport d’activité 2022 – CCCPS Cœur de Drôme</a:t>
            </a:r>
          </a:p>
        </p:txBody>
      </p:sp>
      <p:pic>
        <p:nvPicPr>
          <p:cNvPr id="23" name="Image 22">
            <a:extLst>
              <a:ext uri="{FF2B5EF4-FFF2-40B4-BE49-F238E27FC236}">
                <a16:creationId xmlns:a16="http://schemas.microsoft.com/office/drawing/2014/main" id="{DC23D662-8B69-0C8F-6079-DC04627BF3D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635" r="14194"/>
          <a:stretch/>
        </p:blipFill>
        <p:spPr>
          <a:xfrm>
            <a:off x="163954" y="1549383"/>
            <a:ext cx="2871958" cy="2133017"/>
          </a:xfrm>
          <a:prstGeom prst="rect">
            <a:avLst/>
          </a:prstGeom>
        </p:spPr>
      </p:pic>
      <p:grpSp>
        <p:nvGrpSpPr>
          <p:cNvPr id="4" name="Groupe 3">
            <a:extLst>
              <a:ext uri="{FF2B5EF4-FFF2-40B4-BE49-F238E27FC236}">
                <a16:creationId xmlns:a16="http://schemas.microsoft.com/office/drawing/2014/main" id="{DA163A2E-F536-48A7-1FC4-85E7E3EEEBE8}"/>
              </a:ext>
            </a:extLst>
          </p:cNvPr>
          <p:cNvGrpSpPr/>
          <p:nvPr/>
        </p:nvGrpSpPr>
        <p:grpSpPr>
          <a:xfrm>
            <a:off x="3113796" y="1562378"/>
            <a:ext cx="2871958" cy="4525329"/>
            <a:chOff x="569637" y="1260053"/>
            <a:chExt cx="2871958" cy="5013264"/>
          </a:xfrm>
        </p:grpSpPr>
        <p:sp>
          <p:nvSpPr>
            <p:cNvPr id="6" name="Rectangle : coins arrondis 5">
              <a:extLst>
                <a:ext uri="{FF2B5EF4-FFF2-40B4-BE49-F238E27FC236}">
                  <a16:creationId xmlns:a16="http://schemas.microsoft.com/office/drawing/2014/main" id="{E4BE6EA9-A3E0-AD12-A2D2-67D8230569D8}"/>
                </a:ext>
              </a:extLst>
            </p:cNvPr>
            <p:cNvSpPr/>
            <p:nvPr/>
          </p:nvSpPr>
          <p:spPr>
            <a:xfrm>
              <a:off x="569637" y="1260053"/>
              <a:ext cx="2871958" cy="5013264"/>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20" name="Connecteur droit 19">
              <a:extLst>
                <a:ext uri="{FF2B5EF4-FFF2-40B4-BE49-F238E27FC236}">
                  <a16:creationId xmlns:a16="http://schemas.microsoft.com/office/drawing/2014/main" id="{974CBF28-0D34-659D-A70B-3C8B9F3F3947}"/>
                </a:ext>
              </a:extLst>
            </p:cNvPr>
            <p:cNvCxnSpPr>
              <a:cxnSpLocks/>
            </p:cNvCxnSpPr>
            <p:nvPr/>
          </p:nvCxnSpPr>
          <p:spPr>
            <a:xfrm>
              <a:off x="738669" y="4094738"/>
              <a:ext cx="2633007"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1EFB0E7D-1DF9-2058-2E6F-A4C54EE13F02}"/>
                </a:ext>
              </a:extLst>
            </p:cNvPr>
            <p:cNvSpPr/>
            <p:nvPr/>
          </p:nvSpPr>
          <p:spPr>
            <a:xfrm>
              <a:off x="633344" y="4299330"/>
              <a:ext cx="2707315" cy="988790"/>
            </a:xfrm>
            <a:prstGeom prst="rect">
              <a:avLst/>
            </a:prstGeom>
          </p:spPr>
          <p:txBody>
            <a:bodyPr wrap="square">
              <a:spAutoFit/>
            </a:bodyPr>
            <a:lstStyle/>
            <a:p>
              <a:pPr algn="just"/>
              <a:r>
                <a:rPr lang="fr-FR" sz="13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Installation de 20 colonnes enterrées pour les ordures ménagères, le tri des emballages et le verre.</a:t>
              </a:r>
            </a:p>
          </p:txBody>
        </p:sp>
      </p:grpSp>
      <p:sp>
        <p:nvSpPr>
          <p:cNvPr id="25" name="ZoneTexte 24">
            <a:extLst>
              <a:ext uri="{FF2B5EF4-FFF2-40B4-BE49-F238E27FC236}">
                <a16:creationId xmlns:a16="http://schemas.microsoft.com/office/drawing/2014/main" id="{0061C3D1-EE26-384E-42E6-5D27A4BA86E4}"/>
              </a:ext>
            </a:extLst>
          </p:cNvPr>
          <p:cNvSpPr txBox="1"/>
          <p:nvPr/>
        </p:nvSpPr>
        <p:spPr>
          <a:xfrm>
            <a:off x="3146016" y="3715982"/>
            <a:ext cx="2772843" cy="369332"/>
          </a:xfrm>
          <a:prstGeom prst="rect">
            <a:avLst/>
          </a:prstGeom>
          <a:noFill/>
        </p:spPr>
        <p:txBody>
          <a:bodyPr wrap="square" rtlCol="0">
            <a:spAutoFit/>
          </a:bodyPr>
          <a:lstStyle/>
          <a:p>
            <a:pPr algn="ct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154 000 EUROS</a:t>
            </a:r>
          </a:p>
        </p:txBody>
      </p:sp>
      <p:pic>
        <p:nvPicPr>
          <p:cNvPr id="26" name="Image 25" descr="Une image contenant bâtiment, extérieur, garé, bordure&#10;&#10;Description générée automatiquement">
            <a:extLst>
              <a:ext uri="{FF2B5EF4-FFF2-40B4-BE49-F238E27FC236}">
                <a16:creationId xmlns:a16="http://schemas.microsoft.com/office/drawing/2014/main" id="{63A3F172-4D35-9394-0746-5A6D0C19F0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5022" y="1562378"/>
            <a:ext cx="2860732" cy="2114834"/>
          </a:xfrm>
          <a:prstGeom prst="rect">
            <a:avLst/>
          </a:prstGeom>
        </p:spPr>
      </p:pic>
    </p:spTree>
    <p:extLst>
      <p:ext uri="{BB962C8B-B14F-4D97-AF65-F5344CB8AC3E}">
        <p14:creationId xmlns:p14="http://schemas.microsoft.com/office/powerpoint/2010/main" val="35927431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1874B4-2EBB-0F35-0194-491E51B2178D}"/>
              </a:ext>
            </a:extLst>
          </p:cNvPr>
          <p:cNvSpPr/>
          <p:nvPr/>
        </p:nvSpPr>
        <p:spPr>
          <a:xfrm>
            <a:off x="0" y="0"/>
            <a:ext cx="9144000" cy="6858000"/>
          </a:xfrm>
          <a:prstGeom prst="rect">
            <a:avLst/>
          </a:prstGeom>
          <a:solidFill>
            <a:srgbClr val="0059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8191"/>
              </a:solidFill>
            </a:endParaRPr>
          </a:p>
        </p:txBody>
      </p:sp>
      <p:pic>
        <p:nvPicPr>
          <p:cNvPr id="11" name="Image 10">
            <a:extLst>
              <a:ext uri="{FF2B5EF4-FFF2-40B4-BE49-F238E27FC236}">
                <a16:creationId xmlns:a16="http://schemas.microsoft.com/office/drawing/2014/main" id="{1F29561E-B73C-FB0D-7970-DE10AD69F0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493"/>
          <a:stretch/>
        </p:blipFill>
        <p:spPr>
          <a:xfrm flipH="1">
            <a:off x="3923928" y="-330"/>
            <a:ext cx="5220072" cy="6273647"/>
          </a:xfrm>
          <a:prstGeom prst="rect">
            <a:avLst/>
          </a:prstGeom>
        </p:spPr>
      </p:pic>
      <p:sp>
        <p:nvSpPr>
          <p:cNvPr id="4" name="Titre 1">
            <a:extLst>
              <a:ext uri="{FF2B5EF4-FFF2-40B4-BE49-F238E27FC236}">
                <a16:creationId xmlns:a16="http://schemas.microsoft.com/office/drawing/2014/main" id="{F09061E1-0595-AEA8-6624-626694192C1B}"/>
              </a:ext>
            </a:extLst>
          </p:cNvPr>
          <p:cNvSpPr txBox="1">
            <a:spLocks/>
          </p:cNvSpPr>
          <p:nvPr/>
        </p:nvSpPr>
        <p:spPr>
          <a:xfrm>
            <a:off x="287524" y="4734272"/>
            <a:ext cx="5652628"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4000" dirty="0">
                <a:solidFill>
                  <a:srgbClr val="D29F13"/>
                </a:solidFill>
              </a:rPr>
              <a:t>TRAITEMENT DES EAUX USÉES</a:t>
            </a:r>
            <a:endParaRPr lang="fr-FR" sz="1600" dirty="0">
              <a:solidFill>
                <a:srgbClr val="D29F13"/>
              </a:solidFill>
            </a:endParaRPr>
          </a:p>
        </p:txBody>
      </p:sp>
      <p:cxnSp>
        <p:nvCxnSpPr>
          <p:cNvPr id="7" name="Connecteur droit 6">
            <a:extLst>
              <a:ext uri="{FF2B5EF4-FFF2-40B4-BE49-F238E27FC236}">
                <a16:creationId xmlns:a16="http://schemas.microsoft.com/office/drawing/2014/main" id="{38CF9225-032A-758C-94B1-8386D3D67640}"/>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1F5A8351-0B15-D922-967D-59CC324E8C34}"/>
              </a:ext>
            </a:extLst>
          </p:cNvPr>
          <p:cNvSpPr txBox="1"/>
          <p:nvPr/>
        </p:nvSpPr>
        <p:spPr>
          <a:xfrm>
            <a:off x="4788024" y="6381329"/>
            <a:ext cx="4355976" cy="276999"/>
          </a:xfrm>
          <a:prstGeom prst="rect">
            <a:avLst/>
          </a:prstGeom>
          <a:noFill/>
        </p:spPr>
        <p:txBody>
          <a:bodyPr wrap="square" rtlCol="0">
            <a:spAutoFit/>
          </a:bodyPr>
          <a:lstStyle/>
          <a:p>
            <a:r>
              <a:rPr lang="fr-FR" sz="12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Page 32 – Rapport d’activité 2022 – CCCPS Cœur de Drôme</a:t>
            </a:r>
          </a:p>
        </p:txBody>
      </p:sp>
    </p:spTree>
    <p:extLst>
      <p:ext uri="{BB962C8B-B14F-4D97-AF65-F5344CB8AC3E}">
        <p14:creationId xmlns:p14="http://schemas.microsoft.com/office/powerpoint/2010/main" val="41601274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9B8BBDE-8879-C45D-5F10-5137339422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493"/>
          <a:stretch/>
        </p:blipFill>
        <p:spPr>
          <a:xfrm flipH="1">
            <a:off x="3923928" y="-330"/>
            <a:ext cx="5220072" cy="6273647"/>
          </a:xfrm>
          <a:prstGeom prst="rect">
            <a:avLst/>
          </a:prstGeom>
        </p:spPr>
      </p:pic>
      <p:sp>
        <p:nvSpPr>
          <p:cNvPr id="4" name="Titre 1">
            <a:extLst>
              <a:ext uri="{FF2B5EF4-FFF2-40B4-BE49-F238E27FC236}">
                <a16:creationId xmlns:a16="http://schemas.microsoft.com/office/drawing/2014/main" id="{8868D79B-B490-703C-55EB-A7598D534891}"/>
              </a:ext>
            </a:extLst>
          </p:cNvPr>
          <p:cNvSpPr txBox="1">
            <a:spLocks/>
          </p:cNvSpPr>
          <p:nvPr/>
        </p:nvSpPr>
        <p:spPr>
          <a:xfrm>
            <a:off x="237286" y="388963"/>
            <a:ext cx="8229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3200" dirty="0">
                <a:solidFill>
                  <a:srgbClr val="00596C"/>
                </a:solidFill>
                <a:latin typeface="Interstate" pitchFamily="50" charset="0"/>
              </a:rPr>
              <a:t>ASSAINISSEMENT COLLECTIF</a:t>
            </a:r>
          </a:p>
          <a:p>
            <a:r>
              <a:rPr lang="fr-FR" sz="2000" dirty="0">
                <a:solidFill>
                  <a:srgbClr val="00596C"/>
                </a:solidFill>
              </a:rPr>
              <a:t>					</a:t>
            </a:r>
          </a:p>
        </p:txBody>
      </p:sp>
      <p:cxnSp>
        <p:nvCxnSpPr>
          <p:cNvPr id="5" name="Connecteur droit 4">
            <a:extLst>
              <a:ext uri="{FF2B5EF4-FFF2-40B4-BE49-F238E27FC236}">
                <a16:creationId xmlns:a16="http://schemas.microsoft.com/office/drawing/2014/main" id="{8F7BA6C0-4FAD-8933-D0F2-3F1C6496B7A6}"/>
              </a:ext>
            </a:extLst>
          </p:cNvPr>
          <p:cNvCxnSpPr>
            <a:cxnSpLocks/>
          </p:cNvCxnSpPr>
          <p:nvPr/>
        </p:nvCxnSpPr>
        <p:spPr>
          <a:xfrm>
            <a:off x="416224" y="1052736"/>
            <a:ext cx="5883968"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9C7DEA40-2A3E-6BA2-B79A-17C34D4484DD}"/>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FF43B9E-6FF1-EA48-8681-D1EB80C13F8E}"/>
              </a:ext>
            </a:extLst>
          </p:cNvPr>
          <p:cNvSpPr/>
          <p:nvPr/>
        </p:nvSpPr>
        <p:spPr>
          <a:xfrm>
            <a:off x="278728" y="1210830"/>
            <a:ext cx="8586544" cy="1077218"/>
          </a:xfrm>
          <a:prstGeom prst="rect">
            <a:avLst/>
          </a:prstGeom>
        </p:spPr>
        <p:txBody>
          <a:bodyPr wrap="square">
            <a:spAutoFit/>
          </a:bodyPr>
          <a:lstStyle/>
          <a:p>
            <a:pPr algn="just"/>
            <a:r>
              <a:rPr lang="fr-FR" sz="1600" dirty="0">
                <a:latin typeface="Lato" panose="020F0502020204030203" pitchFamily="34" charset="0"/>
                <a:ea typeface="Lato" panose="020F0502020204030203" pitchFamily="34" charset="0"/>
                <a:cs typeface="Lato" panose="020F0502020204030203" pitchFamily="34" charset="0"/>
              </a:rPr>
              <a:t>Dans le cadre du traitement des eaux usées, la collectivité a en charge la gestion des différentes stations d’épuration du territoire.</a:t>
            </a:r>
          </a:p>
          <a:p>
            <a:pPr algn="just"/>
            <a:r>
              <a:rPr lang="fr-FR" sz="1600" dirty="0">
                <a:latin typeface="Lato" panose="020F0502020204030203" pitchFamily="34" charset="0"/>
                <a:ea typeface="Lato" panose="020F0502020204030203" pitchFamily="34" charset="0"/>
                <a:cs typeface="Lato" panose="020F0502020204030203" pitchFamily="34" charset="0"/>
              </a:rPr>
              <a:t>Les STEP de Crest et de Saillans sont gérées via une concession depuis le 1</a:t>
            </a:r>
            <a:r>
              <a:rPr lang="fr-FR" sz="1600" baseline="30000" dirty="0">
                <a:latin typeface="Lato" panose="020F0502020204030203" pitchFamily="34" charset="0"/>
                <a:ea typeface="Lato" panose="020F0502020204030203" pitchFamily="34" charset="0"/>
                <a:cs typeface="Lato" panose="020F0502020204030203" pitchFamily="34" charset="0"/>
              </a:rPr>
              <a:t>er</a:t>
            </a:r>
            <a:r>
              <a:rPr lang="fr-FR" sz="1600" dirty="0">
                <a:latin typeface="Lato" panose="020F0502020204030203" pitchFamily="34" charset="0"/>
                <a:ea typeface="Lato" panose="020F0502020204030203" pitchFamily="34" charset="0"/>
                <a:cs typeface="Lato" panose="020F0502020204030203" pitchFamily="34" charset="0"/>
              </a:rPr>
              <a:t> janvier 2022 et pour 12 ans. Les autres sont entretenues en régie.</a:t>
            </a:r>
          </a:p>
        </p:txBody>
      </p:sp>
      <p:sp>
        <p:nvSpPr>
          <p:cNvPr id="7" name="ZoneTexte 6">
            <a:extLst>
              <a:ext uri="{FF2B5EF4-FFF2-40B4-BE49-F238E27FC236}">
                <a16:creationId xmlns:a16="http://schemas.microsoft.com/office/drawing/2014/main" id="{65E645E4-9D93-8559-7766-3699F988AEBE}"/>
              </a:ext>
            </a:extLst>
          </p:cNvPr>
          <p:cNvSpPr txBox="1"/>
          <p:nvPr/>
        </p:nvSpPr>
        <p:spPr>
          <a:xfrm>
            <a:off x="366134" y="2397134"/>
            <a:ext cx="3985952" cy="523220"/>
          </a:xfrm>
          <a:prstGeom prst="rect">
            <a:avLst/>
          </a:prstGeom>
          <a:noFill/>
        </p:spPr>
        <p:txBody>
          <a:bodyPr wrap="square" rtlCol="0">
            <a:spAutoFit/>
          </a:bodyPr>
          <a:lstStyle/>
          <a:p>
            <a:r>
              <a:rPr lang="fr-FR" sz="2800" b="1" dirty="0">
                <a:solidFill>
                  <a:srgbClr val="D29F13"/>
                </a:solidFill>
                <a:latin typeface="Co Text Lt" panose="020B0503060202020204" pitchFamily="34" charset="0"/>
                <a:ea typeface="Lato" panose="020F0502020204030203" pitchFamily="34" charset="0"/>
                <a:cs typeface="Lato" panose="020F0502020204030203" pitchFamily="34" charset="0"/>
              </a:rPr>
              <a:t>Missions principales</a:t>
            </a:r>
            <a:r>
              <a:rPr lang="fr-FR" sz="2000" b="1" dirty="0">
                <a:solidFill>
                  <a:srgbClr val="D29F13"/>
                </a:solidFill>
                <a:latin typeface="Co Text Lt" panose="020B0503060202020204" pitchFamily="34" charset="0"/>
                <a:ea typeface="Lato" panose="020F0502020204030203" pitchFamily="34" charset="0"/>
                <a:cs typeface="Lato" panose="020F0502020204030203" pitchFamily="34" charset="0"/>
              </a:rPr>
              <a:t>  </a:t>
            </a:r>
          </a:p>
        </p:txBody>
      </p:sp>
      <p:sp>
        <p:nvSpPr>
          <p:cNvPr id="9" name="ZoneTexte 8">
            <a:extLst>
              <a:ext uri="{FF2B5EF4-FFF2-40B4-BE49-F238E27FC236}">
                <a16:creationId xmlns:a16="http://schemas.microsoft.com/office/drawing/2014/main" id="{360CD48F-32C9-F910-7B33-A163B404F187}"/>
              </a:ext>
            </a:extLst>
          </p:cNvPr>
          <p:cNvSpPr txBox="1"/>
          <p:nvPr/>
        </p:nvSpPr>
        <p:spPr>
          <a:xfrm>
            <a:off x="398982" y="2833247"/>
            <a:ext cx="3612861" cy="1107996"/>
          </a:xfrm>
          <a:prstGeom prst="rect">
            <a:avLst/>
          </a:prstGeom>
          <a:noFill/>
        </p:spPr>
        <p:txBody>
          <a:bodyPr wrap="square" rtlCol="0">
            <a:spAutoFit/>
          </a:bodyPr>
          <a:lstStyle/>
          <a:p>
            <a:pPr marL="285750" indent="-285750" algn="just">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Surveillance et entretien des dispositifs de traitement </a:t>
            </a:r>
          </a:p>
          <a:p>
            <a:pPr marL="285750" indent="-285750" algn="just">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Travaux d’entretien permanent des équipements</a:t>
            </a:r>
          </a:p>
        </p:txBody>
      </p:sp>
      <p:sp>
        <p:nvSpPr>
          <p:cNvPr id="2" name="ZoneTexte 1">
            <a:extLst>
              <a:ext uri="{FF2B5EF4-FFF2-40B4-BE49-F238E27FC236}">
                <a16:creationId xmlns:a16="http://schemas.microsoft.com/office/drawing/2014/main" id="{5E557838-CF74-1D17-0405-D4EF877CDAA6}"/>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33 – Rapport d’activité 2022 – CCCPS Cœur de Drôme</a:t>
            </a:r>
          </a:p>
        </p:txBody>
      </p:sp>
      <p:pic>
        <p:nvPicPr>
          <p:cNvPr id="13" name="Image 12">
            <a:extLst>
              <a:ext uri="{FF2B5EF4-FFF2-40B4-BE49-F238E27FC236}">
                <a16:creationId xmlns:a16="http://schemas.microsoft.com/office/drawing/2014/main" id="{AAE52496-AA51-BA0F-81E5-1C9F82A75E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6101" y="2263897"/>
            <a:ext cx="4478917" cy="2985944"/>
          </a:xfrm>
          <a:prstGeom prst="rect">
            <a:avLst/>
          </a:prstGeom>
        </p:spPr>
      </p:pic>
      <p:grpSp>
        <p:nvGrpSpPr>
          <p:cNvPr id="15" name="Groupe 14">
            <a:extLst>
              <a:ext uri="{FF2B5EF4-FFF2-40B4-BE49-F238E27FC236}">
                <a16:creationId xmlns:a16="http://schemas.microsoft.com/office/drawing/2014/main" id="{742CED4D-6F4F-FCCA-4B3E-53C6AFEA506B}"/>
              </a:ext>
            </a:extLst>
          </p:cNvPr>
          <p:cNvGrpSpPr/>
          <p:nvPr/>
        </p:nvGrpSpPr>
        <p:grpSpPr>
          <a:xfrm>
            <a:off x="5466662" y="4540480"/>
            <a:ext cx="3398610" cy="1696832"/>
            <a:chOff x="2872695" y="4267166"/>
            <a:chExt cx="3398610" cy="1696832"/>
          </a:xfrm>
        </p:grpSpPr>
        <p:sp>
          <p:nvSpPr>
            <p:cNvPr id="20" name="Rectangle : coins arrondis 19">
              <a:extLst>
                <a:ext uri="{FF2B5EF4-FFF2-40B4-BE49-F238E27FC236}">
                  <a16:creationId xmlns:a16="http://schemas.microsoft.com/office/drawing/2014/main" id="{6BE85EE5-CF52-27ED-4B64-3F10A64CC5C3}"/>
                </a:ext>
              </a:extLst>
            </p:cNvPr>
            <p:cNvSpPr/>
            <p:nvPr/>
          </p:nvSpPr>
          <p:spPr>
            <a:xfrm>
              <a:off x="2872695" y="4267166"/>
              <a:ext cx="3398610" cy="1696832"/>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D21F4150-4AFB-F3C8-454C-E6C9A7F44D8A}"/>
                </a:ext>
              </a:extLst>
            </p:cNvPr>
            <p:cNvSpPr txBox="1"/>
            <p:nvPr/>
          </p:nvSpPr>
          <p:spPr>
            <a:xfrm>
              <a:off x="3045062" y="4293096"/>
              <a:ext cx="2897380"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7</a:t>
              </a:r>
              <a:r>
                <a:rPr kumimoji="0" lang="fr-FR" sz="3200" b="1" i="0" u="none" strike="noStrike" kern="1200" cap="none" spc="0" normalizeH="0" baseline="0" noProof="0" dirty="0">
                  <a:ln>
                    <a:noFill/>
                  </a:ln>
                  <a:solidFill>
                    <a:srgbClr val="791C2A"/>
                  </a:solidFill>
                  <a:effectLst/>
                  <a:uLnTx/>
                  <a:uFillTx/>
                  <a:latin typeface="Gill Sans MT" panose="020B0502020104020203" pitchFamily="34" charset="0"/>
                  <a:ea typeface="+mn-ea"/>
                  <a:cs typeface="+mn-cs"/>
                </a:rPr>
                <a:t>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stations à macrophytes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1</a:t>
              </a:r>
              <a:r>
                <a:rPr lang="fr-FR" sz="2400" b="1" dirty="0">
                  <a:solidFill>
                    <a:srgbClr val="D29F13"/>
                  </a:solidFill>
                  <a:latin typeface="Lato" panose="020F0502020204030203" pitchFamily="34" charset="0"/>
                  <a:ea typeface="Lato" panose="020F0502020204030203" pitchFamily="34" charset="0"/>
                  <a:cs typeface="Lato" panose="020F0502020204030203" pitchFamily="34" charset="0"/>
                </a:rPr>
                <a:t>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station à filtres à sable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1</a:t>
              </a:r>
              <a:r>
                <a:rPr lang="fr-FR" sz="2400" b="1" dirty="0">
                  <a:solidFill>
                    <a:srgbClr val="D29F13"/>
                  </a:solidFill>
                  <a:latin typeface="Lato" panose="020F0502020204030203" pitchFamily="34" charset="0"/>
                  <a:ea typeface="Lato" panose="020F0502020204030203" pitchFamily="34" charset="0"/>
                  <a:cs typeface="Lato" panose="020F0502020204030203" pitchFamily="34" charset="0"/>
                </a:rPr>
                <a:t> </a:t>
              </a:r>
              <a:r>
                <a:rPr lang="fr-FR" sz="1600" dirty="0" err="1">
                  <a:solidFill>
                    <a:schemeClr val="bg1"/>
                  </a:solidFill>
                  <a:latin typeface="Lato" panose="020F0502020204030203" pitchFamily="34" charset="0"/>
                  <a:ea typeface="Lato" panose="020F0502020204030203" pitchFamily="34" charset="0"/>
                  <a:cs typeface="Lato" panose="020F0502020204030203" pitchFamily="34" charset="0"/>
                </a:rPr>
                <a:t>micro-station</a:t>
              </a:r>
              <a:endParaRPr lang="fr-FR" sz="16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2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stations à boues activées</a:t>
              </a:r>
            </a:p>
          </p:txBody>
        </p:sp>
        <p:cxnSp>
          <p:nvCxnSpPr>
            <p:cNvPr id="27" name="Connecteur droit 26">
              <a:extLst>
                <a:ext uri="{FF2B5EF4-FFF2-40B4-BE49-F238E27FC236}">
                  <a16:creationId xmlns:a16="http://schemas.microsoft.com/office/drawing/2014/main" id="{D6DE5CE4-59F9-0C89-44D5-9D0D5AD17F02}"/>
                </a:ext>
              </a:extLst>
            </p:cNvPr>
            <p:cNvCxnSpPr>
              <a:cxnSpLocks/>
            </p:cNvCxnSpPr>
            <p:nvPr/>
          </p:nvCxnSpPr>
          <p:spPr>
            <a:xfrm>
              <a:off x="3123310" y="4437112"/>
              <a:ext cx="2897380"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772669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9B8BBDE-8879-C45D-5F10-5137339422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493"/>
          <a:stretch/>
        </p:blipFill>
        <p:spPr>
          <a:xfrm flipH="1">
            <a:off x="3923928" y="-330"/>
            <a:ext cx="5220072" cy="6273647"/>
          </a:xfrm>
          <a:prstGeom prst="rect">
            <a:avLst/>
          </a:prstGeom>
        </p:spPr>
      </p:pic>
      <p:sp>
        <p:nvSpPr>
          <p:cNvPr id="4" name="Titre 1">
            <a:extLst>
              <a:ext uri="{FF2B5EF4-FFF2-40B4-BE49-F238E27FC236}">
                <a16:creationId xmlns:a16="http://schemas.microsoft.com/office/drawing/2014/main" id="{8868D79B-B490-703C-55EB-A7598D534891}"/>
              </a:ext>
            </a:extLst>
          </p:cNvPr>
          <p:cNvSpPr txBox="1">
            <a:spLocks/>
          </p:cNvSpPr>
          <p:nvPr/>
        </p:nvSpPr>
        <p:spPr>
          <a:xfrm>
            <a:off x="237286" y="388963"/>
            <a:ext cx="8229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3200" dirty="0">
                <a:solidFill>
                  <a:srgbClr val="00596C"/>
                </a:solidFill>
                <a:latin typeface="Interstate" pitchFamily="50" charset="0"/>
              </a:rPr>
              <a:t>ASSAINISSEMENT COLLECTIF</a:t>
            </a:r>
          </a:p>
          <a:p>
            <a:r>
              <a:rPr lang="fr-FR" sz="2000" dirty="0">
                <a:solidFill>
                  <a:srgbClr val="00596C"/>
                </a:solidFill>
              </a:rPr>
              <a:t>					</a:t>
            </a:r>
          </a:p>
        </p:txBody>
      </p:sp>
      <p:cxnSp>
        <p:nvCxnSpPr>
          <p:cNvPr id="5" name="Connecteur droit 4">
            <a:extLst>
              <a:ext uri="{FF2B5EF4-FFF2-40B4-BE49-F238E27FC236}">
                <a16:creationId xmlns:a16="http://schemas.microsoft.com/office/drawing/2014/main" id="{8F7BA6C0-4FAD-8933-D0F2-3F1C6496B7A6}"/>
              </a:ext>
            </a:extLst>
          </p:cNvPr>
          <p:cNvCxnSpPr>
            <a:cxnSpLocks/>
          </p:cNvCxnSpPr>
          <p:nvPr/>
        </p:nvCxnSpPr>
        <p:spPr>
          <a:xfrm>
            <a:off x="416224" y="1052736"/>
            <a:ext cx="5811960"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9C7DEA40-2A3E-6BA2-B79A-17C34D4484DD}"/>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grpSp>
        <p:nvGrpSpPr>
          <p:cNvPr id="14" name="Groupe 13">
            <a:extLst>
              <a:ext uri="{FF2B5EF4-FFF2-40B4-BE49-F238E27FC236}">
                <a16:creationId xmlns:a16="http://schemas.microsoft.com/office/drawing/2014/main" id="{59734F03-81B4-ADE7-44A1-A3DEEEB8225F}"/>
              </a:ext>
            </a:extLst>
          </p:cNvPr>
          <p:cNvGrpSpPr/>
          <p:nvPr/>
        </p:nvGrpSpPr>
        <p:grpSpPr>
          <a:xfrm>
            <a:off x="569637" y="1260053"/>
            <a:ext cx="2871958" cy="4761234"/>
            <a:chOff x="569637" y="1260053"/>
            <a:chExt cx="2871958" cy="5013264"/>
          </a:xfrm>
        </p:grpSpPr>
        <p:sp>
          <p:nvSpPr>
            <p:cNvPr id="2" name="Rectangle : coins arrondis 1">
              <a:extLst>
                <a:ext uri="{FF2B5EF4-FFF2-40B4-BE49-F238E27FC236}">
                  <a16:creationId xmlns:a16="http://schemas.microsoft.com/office/drawing/2014/main" id="{5D0E2C1C-C7AF-E5EC-896F-424A6D5A0E91}"/>
                </a:ext>
              </a:extLst>
            </p:cNvPr>
            <p:cNvSpPr/>
            <p:nvPr/>
          </p:nvSpPr>
          <p:spPr>
            <a:xfrm>
              <a:off x="569637" y="1260053"/>
              <a:ext cx="2871958" cy="5013264"/>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8C681DEC-DAFD-3F3A-86B0-7B58675C4521}"/>
                </a:ext>
              </a:extLst>
            </p:cNvPr>
            <p:cNvSpPr txBox="1"/>
            <p:nvPr/>
          </p:nvSpPr>
          <p:spPr>
            <a:xfrm>
              <a:off x="581413" y="3475509"/>
              <a:ext cx="2772843" cy="550916"/>
            </a:xfrm>
            <a:prstGeom prst="rect">
              <a:avLst/>
            </a:prstGeom>
            <a:noFill/>
          </p:spPr>
          <p:txBody>
            <a:bodyPr wrap="square" rtlCol="0">
              <a:spAutoFit/>
            </a:bodyPr>
            <a:lstStyle/>
            <a:p>
              <a:pPr algn="ctr"/>
              <a:r>
                <a:rPr lang="fr-FR" sz="1400" b="1" dirty="0">
                  <a:solidFill>
                    <a:srgbClr val="D29F13"/>
                  </a:solidFill>
                  <a:latin typeface="Lato" panose="020F0502020204030203" pitchFamily="34" charset="0"/>
                  <a:ea typeface="Lato" panose="020F0502020204030203" pitchFamily="34" charset="0"/>
                  <a:cs typeface="Lato" panose="020F0502020204030203" pitchFamily="34" charset="0"/>
                </a:rPr>
                <a:t>MISE EN PLACE DU CONTRAT ZRR AVEC L’AGENCE DE L’EAU</a:t>
              </a:r>
            </a:p>
          </p:txBody>
        </p:sp>
        <p:cxnSp>
          <p:nvCxnSpPr>
            <p:cNvPr id="10" name="Connecteur droit 9">
              <a:extLst>
                <a:ext uri="{FF2B5EF4-FFF2-40B4-BE49-F238E27FC236}">
                  <a16:creationId xmlns:a16="http://schemas.microsoft.com/office/drawing/2014/main" id="{936698A7-1CE2-A125-245F-F67D83D1B1BE}"/>
                </a:ext>
              </a:extLst>
            </p:cNvPr>
            <p:cNvCxnSpPr>
              <a:cxnSpLocks/>
            </p:cNvCxnSpPr>
            <p:nvPr/>
          </p:nvCxnSpPr>
          <p:spPr>
            <a:xfrm>
              <a:off x="688549" y="4074548"/>
              <a:ext cx="2633007"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365ABB27-3BD7-78B3-1C29-523C7F144009}"/>
                </a:ext>
              </a:extLst>
            </p:cNvPr>
            <p:cNvSpPr/>
            <p:nvPr/>
          </p:nvSpPr>
          <p:spPr>
            <a:xfrm>
              <a:off x="651396" y="4222460"/>
              <a:ext cx="2707315" cy="1292662"/>
            </a:xfrm>
            <a:prstGeom prst="rect">
              <a:avLst/>
            </a:prstGeom>
          </p:spPr>
          <p:txBody>
            <a:bodyPr wrap="square">
              <a:spAutoFit/>
            </a:bodyPr>
            <a:lstStyle/>
            <a:p>
              <a:pPr algn="just"/>
              <a:r>
                <a:rPr lang="fr-FR" sz="13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La CCCPS est cheffe de file pour la formalisation d’un contrat ZRR avec l’Agence de l’eau permettant l’obtention de prêt d’1M€ pour l’ensemble des structure du territoire (communes, syndicats…)</a:t>
              </a:r>
            </a:p>
          </p:txBody>
        </p:sp>
      </p:grpSp>
      <p:grpSp>
        <p:nvGrpSpPr>
          <p:cNvPr id="15" name="Groupe 14">
            <a:extLst>
              <a:ext uri="{FF2B5EF4-FFF2-40B4-BE49-F238E27FC236}">
                <a16:creationId xmlns:a16="http://schemas.microsoft.com/office/drawing/2014/main" id="{DF4469ED-A8FA-E195-4088-9738EB4E06AA}"/>
              </a:ext>
            </a:extLst>
          </p:cNvPr>
          <p:cNvGrpSpPr/>
          <p:nvPr/>
        </p:nvGrpSpPr>
        <p:grpSpPr>
          <a:xfrm>
            <a:off x="4580939" y="1278055"/>
            <a:ext cx="2871958" cy="4743228"/>
            <a:chOff x="569637" y="1260053"/>
            <a:chExt cx="2871958" cy="5013264"/>
          </a:xfrm>
        </p:grpSpPr>
        <p:sp>
          <p:nvSpPr>
            <p:cNvPr id="16" name="Rectangle : coins arrondis 15">
              <a:extLst>
                <a:ext uri="{FF2B5EF4-FFF2-40B4-BE49-F238E27FC236}">
                  <a16:creationId xmlns:a16="http://schemas.microsoft.com/office/drawing/2014/main" id="{48425A01-7869-5CFF-46D6-A1D80FE9C42F}"/>
                </a:ext>
              </a:extLst>
            </p:cNvPr>
            <p:cNvSpPr/>
            <p:nvPr/>
          </p:nvSpPr>
          <p:spPr>
            <a:xfrm>
              <a:off x="569637" y="1260053"/>
              <a:ext cx="2871958" cy="5013264"/>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2156CE39-625F-5B0D-0085-24E81D973F47}"/>
                </a:ext>
              </a:extLst>
            </p:cNvPr>
            <p:cNvSpPr txBox="1"/>
            <p:nvPr/>
          </p:nvSpPr>
          <p:spPr>
            <a:xfrm>
              <a:off x="632706" y="3524246"/>
              <a:ext cx="2772843" cy="618067"/>
            </a:xfrm>
            <a:prstGeom prst="rect">
              <a:avLst/>
            </a:prstGeom>
            <a:noFill/>
          </p:spPr>
          <p:txBody>
            <a:bodyPr wrap="square" rtlCol="0">
              <a:spAutoFit/>
            </a:bodyPr>
            <a:lstStyle/>
            <a:p>
              <a:pPr algn="ctr"/>
              <a:r>
                <a:rPr lang="fr-FR" sz="1400" b="1" dirty="0">
                  <a:solidFill>
                    <a:srgbClr val="D29F13"/>
                  </a:solidFill>
                  <a:latin typeface="Lato" panose="020F0502020204030203" pitchFamily="34" charset="0"/>
                  <a:ea typeface="Lato" panose="020F0502020204030203" pitchFamily="34" charset="0"/>
                  <a:cs typeface="Lato" panose="020F0502020204030203" pitchFamily="34" charset="0"/>
                </a:rPr>
                <a:t>PROJETS STEP</a:t>
              </a:r>
            </a:p>
            <a:p>
              <a:pPr algn="ct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 150 000€</a:t>
              </a:r>
            </a:p>
          </p:txBody>
        </p:sp>
        <p:cxnSp>
          <p:nvCxnSpPr>
            <p:cNvPr id="18" name="Connecteur droit 17">
              <a:extLst>
                <a:ext uri="{FF2B5EF4-FFF2-40B4-BE49-F238E27FC236}">
                  <a16:creationId xmlns:a16="http://schemas.microsoft.com/office/drawing/2014/main" id="{A75B1156-58CA-85B3-09FA-91AE89A4649E}"/>
                </a:ext>
              </a:extLst>
            </p:cNvPr>
            <p:cNvCxnSpPr>
              <a:cxnSpLocks/>
            </p:cNvCxnSpPr>
            <p:nvPr/>
          </p:nvCxnSpPr>
          <p:spPr>
            <a:xfrm>
              <a:off x="726948" y="4142313"/>
              <a:ext cx="2633007"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DB88F52-6FAA-0F3D-B151-EE28CA3B1587}"/>
                </a:ext>
              </a:extLst>
            </p:cNvPr>
            <p:cNvSpPr/>
            <p:nvPr/>
          </p:nvSpPr>
          <p:spPr>
            <a:xfrm>
              <a:off x="580122" y="4247854"/>
              <a:ext cx="2707315" cy="1366254"/>
            </a:xfrm>
            <a:prstGeom prst="rect">
              <a:avLst/>
            </a:prstGeom>
          </p:spPr>
          <p:txBody>
            <a:bodyPr wrap="square">
              <a:spAutoFit/>
            </a:bodyPr>
            <a:lstStyle/>
            <a:p>
              <a:pPr marL="285750" indent="-285750" algn="just">
                <a:buClr>
                  <a:srgbClr val="D29F13"/>
                </a:buClr>
                <a:buFont typeface="Arial" panose="020B0604020202020204" pitchFamily="34" charset="0"/>
                <a:buChar char="•"/>
              </a:pPr>
              <a:r>
                <a:rPr lang="fr-FR" sz="13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Mise en place d’une filière épuratoire au hameau de Savel </a:t>
              </a:r>
            </a:p>
            <a:p>
              <a:pPr marL="285750" indent="-285750" algn="just">
                <a:buClr>
                  <a:srgbClr val="D29F13"/>
                </a:buClr>
                <a:buFont typeface="Arial" panose="020B0604020202020204" pitchFamily="34" charset="0"/>
                <a:buChar char="•"/>
              </a:pPr>
              <a:r>
                <a:rPr lang="fr-FR" sz="13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Réhabilitation de la station d’épuration des </a:t>
              </a:r>
              <a:r>
                <a:rPr lang="fr-FR" sz="1300" dirty="0" err="1">
                  <a:solidFill>
                    <a:schemeClr val="bg1"/>
                  </a:solidFill>
                  <a:latin typeface="Lato regular" panose="020F0502020204030203" pitchFamily="34" charset="0"/>
                  <a:ea typeface="Lato regular" panose="020F0502020204030203" pitchFamily="34" charset="0"/>
                  <a:cs typeface="Lato regular" panose="020F0502020204030203" pitchFamily="34" charset="0"/>
                </a:rPr>
                <a:t>Auberts</a:t>
              </a:r>
              <a:r>
                <a:rPr lang="fr-FR" sz="13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 sur la commune de Chastel-Arnaud</a:t>
              </a:r>
            </a:p>
            <a:p>
              <a:pPr marL="285750" indent="-285750" algn="just">
                <a:buFontTx/>
                <a:buChar char="-"/>
              </a:pPr>
              <a:endParaRPr lang="fr-FR" sz="1300" dirty="0">
                <a:solidFill>
                  <a:schemeClr val="bg1"/>
                </a:solidFill>
                <a:latin typeface="Lato regular" panose="020F0502020204030203" pitchFamily="34" charset="0"/>
                <a:ea typeface="Lato regular" panose="020F0502020204030203" pitchFamily="34" charset="0"/>
                <a:cs typeface="Lato regular" panose="020F0502020204030203" pitchFamily="34" charset="0"/>
              </a:endParaRPr>
            </a:p>
          </p:txBody>
        </p:sp>
      </p:grpSp>
      <p:pic>
        <p:nvPicPr>
          <p:cNvPr id="22" name="Image 21">
            <a:extLst>
              <a:ext uri="{FF2B5EF4-FFF2-40B4-BE49-F238E27FC236}">
                <a16:creationId xmlns:a16="http://schemas.microsoft.com/office/drawing/2014/main" id="{5F38BCA5-E472-B66C-B394-61AFAD3FAF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866" r="12717"/>
          <a:stretch/>
        </p:blipFill>
        <p:spPr>
          <a:xfrm>
            <a:off x="4585410" y="1215489"/>
            <a:ext cx="2867487" cy="2167459"/>
          </a:xfrm>
          <a:prstGeom prst="rect">
            <a:avLst/>
          </a:prstGeom>
        </p:spPr>
      </p:pic>
      <p:pic>
        <p:nvPicPr>
          <p:cNvPr id="1026" name="Picture 2" descr="Aides aux entreprises : Exonérations en ZRR (Zone de Revitalisation Rurale)  ・ CAPEB">
            <a:extLst>
              <a:ext uri="{FF2B5EF4-FFF2-40B4-BE49-F238E27FC236}">
                <a16:creationId xmlns:a16="http://schemas.microsoft.com/office/drawing/2014/main" id="{4F0BB9B0-FEDF-4BCB-F7D8-7AB0D44251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058"/>
          <a:stretch/>
        </p:blipFill>
        <p:spPr bwMode="auto">
          <a:xfrm>
            <a:off x="539552" y="1223012"/>
            <a:ext cx="2983690" cy="213398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B577E43F-4029-8D9D-0E6B-5246474C3710}"/>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34 – Rapport d’activité 2022 – CCCPS Cœur de Drôme</a:t>
            </a:r>
          </a:p>
        </p:txBody>
      </p:sp>
    </p:spTree>
    <p:extLst>
      <p:ext uri="{BB962C8B-B14F-4D97-AF65-F5344CB8AC3E}">
        <p14:creationId xmlns:p14="http://schemas.microsoft.com/office/powerpoint/2010/main" val="37553480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1874B4-2EBB-0F35-0194-491E51B2178D}"/>
              </a:ext>
            </a:extLst>
          </p:cNvPr>
          <p:cNvSpPr/>
          <p:nvPr/>
        </p:nvSpPr>
        <p:spPr>
          <a:xfrm>
            <a:off x="0" y="0"/>
            <a:ext cx="9144000" cy="6858000"/>
          </a:xfrm>
          <a:prstGeom prst="rect">
            <a:avLst/>
          </a:prstGeom>
          <a:solidFill>
            <a:srgbClr val="0059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8191"/>
              </a:solidFill>
            </a:endParaRPr>
          </a:p>
        </p:txBody>
      </p:sp>
      <p:pic>
        <p:nvPicPr>
          <p:cNvPr id="11" name="Image 10">
            <a:extLst>
              <a:ext uri="{FF2B5EF4-FFF2-40B4-BE49-F238E27FC236}">
                <a16:creationId xmlns:a16="http://schemas.microsoft.com/office/drawing/2014/main" id="{1F29561E-B73C-FB0D-7970-DE10AD69F0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493"/>
          <a:stretch/>
        </p:blipFill>
        <p:spPr>
          <a:xfrm flipH="1">
            <a:off x="3923928" y="-330"/>
            <a:ext cx="5220072" cy="6273647"/>
          </a:xfrm>
          <a:prstGeom prst="rect">
            <a:avLst/>
          </a:prstGeom>
        </p:spPr>
      </p:pic>
      <p:sp>
        <p:nvSpPr>
          <p:cNvPr id="4" name="Titre 1">
            <a:extLst>
              <a:ext uri="{FF2B5EF4-FFF2-40B4-BE49-F238E27FC236}">
                <a16:creationId xmlns:a16="http://schemas.microsoft.com/office/drawing/2014/main" id="{F09061E1-0595-AEA8-6624-626694192C1B}"/>
              </a:ext>
            </a:extLst>
          </p:cNvPr>
          <p:cNvSpPr txBox="1">
            <a:spLocks/>
          </p:cNvSpPr>
          <p:nvPr/>
        </p:nvSpPr>
        <p:spPr>
          <a:xfrm>
            <a:off x="287524" y="4734272"/>
            <a:ext cx="5652628"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4000" dirty="0">
                <a:solidFill>
                  <a:srgbClr val="D29F13"/>
                </a:solidFill>
              </a:rPr>
              <a:t>SERVICES TECHNIQUES</a:t>
            </a:r>
            <a:endParaRPr lang="fr-FR" sz="1600" dirty="0">
              <a:solidFill>
                <a:srgbClr val="D29F13"/>
              </a:solidFill>
            </a:endParaRPr>
          </a:p>
        </p:txBody>
      </p:sp>
      <p:cxnSp>
        <p:nvCxnSpPr>
          <p:cNvPr id="7" name="Connecteur droit 6">
            <a:extLst>
              <a:ext uri="{FF2B5EF4-FFF2-40B4-BE49-F238E27FC236}">
                <a16:creationId xmlns:a16="http://schemas.microsoft.com/office/drawing/2014/main" id="{38CF9225-032A-758C-94B1-8386D3D67640}"/>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D877E451-B575-67E8-EB02-DEDE7E48F198}"/>
              </a:ext>
            </a:extLst>
          </p:cNvPr>
          <p:cNvSpPr txBox="1"/>
          <p:nvPr/>
        </p:nvSpPr>
        <p:spPr>
          <a:xfrm>
            <a:off x="4788024" y="6381329"/>
            <a:ext cx="4355976" cy="276999"/>
          </a:xfrm>
          <a:prstGeom prst="rect">
            <a:avLst/>
          </a:prstGeom>
          <a:noFill/>
        </p:spPr>
        <p:txBody>
          <a:bodyPr wrap="square" rtlCol="0">
            <a:spAutoFit/>
          </a:bodyPr>
          <a:lstStyle/>
          <a:p>
            <a:r>
              <a:rPr lang="fr-FR" sz="12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Page 35 – Rapport d’activité 2022 – CCCPS Cœur de Drôme</a:t>
            </a:r>
          </a:p>
        </p:txBody>
      </p:sp>
    </p:spTree>
    <p:extLst>
      <p:ext uri="{BB962C8B-B14F-4D97-AF65-F5344CB8AC3E}">
        <p14:creationId xmlns:p14="http://schemas.microsoft.com/office/powerpoint/2010/main" val="7404638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9B8BBDE-8879-C45D-5F10-5137339422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493"/>
          <a:stretch/>
        </p:blipFill>
        <p:spPr>
          <a:xfrm flipH="1">
            <a:off x="3923928" y="-330"/>
            <a:ext cx="5220072" cy="6273647"/>
          </a:xfrm>
          <a:prstGeom prst="rect">
            <a:avLst/>
          </a:prstGeom>
        </p:spPr>
      </p:pic>
      <p:sp>
        <p:nvSpPr>
          <p:cNvPr id="4" name="Titre 1">
            <a:extLst>
              <a:ext uri="{FF2B5EF4-FFF2-40B4-BE49-F238E27FC236}">
                <a16:creationId xmlns:a16="http://schemas.microsoft.com/office/drawing/2014/main" id="{8868D79B-B490-703C-55EB-A7598D534891}"/>
              </a:ext>
            </a:extLst>
          </p:cNvPr>
          <p:cNvSpPr txBox="1">
            <a:spLocks/>
          </p:cNvSpPr>
          <p:nvPr/>
        </p:nvSpPr>
        <p:spPr>
          <a:xfrm>
            <a:off x="237286" y="388963"/>
            <a:ext cx="8367162"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3000" dirty="0">
                <a:solidFill>
                  <a:srgbClr val="00596C"/>
                </a:solidFill>
                <a:latin typeface="Interstate" pitchFamily="50" charset="0"/>
              </a:rPr>
              <a:t>TRAVAUX ET ENTRETIEN DES BÂTIMENTS</a:t>
            </a:r>
          </a:p>
          <a:p>
            <a:r>
              <a:rPr lang="fr-FR" sz="2000" dirty="0">
                <a:solidFill>
                  <a:srgbClr val="00596C"/>
                </a:solidFill>
              </a:rPr>
              <a:t>					</a:t>
            </a:r>
          </a:p>
        </p:txBody>
      </p:sp>
      <p:cxnSp>
        <p:nvCxnSpPr>
          <p:cNvPr id="5" name="Connecteur droit 4">
            <a:extLst>
              <a:ext uri="{FF2B5EF4-FFF2-40B4-BE49-F238E27FC236}">
                <a16:creationId xmlns:a16="http://schemas.microsoft.com/office/drawing/2014/main" id="{8F7BA6C0-4FAD-8933-D0F2-3F1C6496B7A6}"/>
              </a:ext>
            </a:extLst>
          </p:cNvPr>
          <p:cNvCxnSpPr>
            <a:cxnSpLocks/>
          </p:cNvCxnSpPr>
          <p:nvPr/>
        </p:nvCxnSpPr>
        <p:spPr>
          <a:xfrm>
            <a:off x="416224" y="1052736"/>
            <a:ext cx="7900192"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9C7DEA40-2A3E-6BA2-B79A-17C34D4484DD}"/>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FF43B9E-6FF1-EA48-8681-D1EB80C13F8E}"/>
              </a:ext>
            </a:extLst>
          </p:cNvPr>
          <p:cNvSpPr/>
          <p:nvPr/>
        </p:nvSpPr>
        <p:spPr>
          <a:xfrm>
            <a:off x="278728" y="1210830"/>
            <a:ext cx="8586544" cy="584775"/>
          </a:xfrm>
          <a:prstGeom prst="rect">
            <a:avLst/>
          </a:prstGeom>
        </p:spPr>
        <p:txBody>
          <a:bodyPr wrap="square">
            <a:spAutoFit/>
          </a:bodyPr>
          <a:lstStyle/>
          <a:p>
            <a:pPr algn="just"/>
            <a:r>
              <a:rPr lang="fr-FR" sz="1600" dirty="0">
                <a:latin typeface="Lato" panose="020F0502020204030203" pitchFamily="34" charset="0"/>
                <a:ea typeface="Lato" panose="020F0502020204030203" pitchFamily="34" charset="0"/>
                <a:cs typeface="Lato" panose="020F0502020204030203" pitchFamily="34" charset="0"/>
              </a:rPr>
              <a:t>Une équipe de 3 personnes assure à l’année la maintenance et l’entretien des 48 bâtiments publics ou techniques de la CCCPS.</a:t>
            </a:r>
          </a:p>
        </p:txBody>
      </p:sp>
      <p:sp>
        <p:nvSpPr>
          <p:cNvPr id="7" name="ZoneTexte 6">
            <a:extLst>
              <a:ext uri="{FF2B5EF4-FFF2-40B4-BE49-F238E27FC236}">
                <a16:creationId xmlns:a16="http://schemas.microsoft.com/office/drawing/2014/main" id="{65E645E4-9D93-8559-7766-3699F988AEBE}"/>
              </a:ext>
            </a:extLst>
          </p:cNvPr>
          <p:cNvSpPr txBox="1"/>
          <p:nvPr/>
        </p:nvSpPr>
        <p:spPr>
          <a:xfrm>
            <a:off x="278728" y="2082329"/>
            <a:ext cx="3985952" cy="523220"/>
          </a:xfrm>
          <a:prstGeom prst="rect">
            <a:avLst/>
          </a:prstGeom>
          <a:noFill/>
        </p:spPr>
        <p:txBody>
          <a:bodyPr wrap="square" rtlCol="0">
            <a:spAutoFit/>
          </a:bodyPr>
          <a:lstStyle/>
          <a:p>
            <a:r>
              <a:rPr lang="fr-FR" sz="2800" b="1" dirty="0">
                <a:solidFill>
                  <a:srgbClr val="D29F13"/>
                </a:solidFill>
                <a:latin typeface="Co Text Lt" panose="020B0503060202020204" pitchFamily="34" charset="0"/>
              </a:rPr>
              <a:t>Missions principales  </a:t>
            </a:r>
          </a:p>
        </p:txBody>
      </p:sp>
      <p:sp>
        <p:nvSpPr>
          <p:cNvPr id="9" name="ZoneTexte 8">
            <a:extLst>
              <a:ext uri="{FF2B5EF4-FFF2-40B4-BE49-F238E27FC236}">
                <a16:creationId xmlns:a16="http://schemas.microsoft.com/office/drawing/2014/main" id="{360CD48F-32C9-F910-7B33-A163B404F187}"/>
              </a:ext>
            </a:extLst>
          </p:cNvPr>
          <p:cNvSpPr txBox="1"/>
          <p:nvPr/>
        </p:nvSpPr>
        <p:spPr>
          <a:xfrm>
            <a:off x="317722" y="2573321"/>
            <a:ext cx="3386484" cy="2769989"/>
          </a:xfrm>
          <a:prstGeom prst="rect">
            <a:avLst/>
          </a:prstGeom>
          <a:noFill/>
        </p:spPr>
        <p:txBody>
          <a:bodyPr wrap="square" rtlCol="0">
            <a:spAutoFit/>
          </a:bodyPr>
          <a:lstStyle/>
          <a:p>
            <a:pPr marL="285750" indent="-285750" algn="just">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Contrôle périodique et réglementaire des installations techniques et de sécurité : alarmes, détection incendie, électricité, défibrillateurs, qualité sanitaire des réseaux, systèmes de chauffage, d’éclairage, de ventilation, … </a:t>
            </a:r>
          </a:p>
          <a:p>
            <a:pPr marL="285750" indent="-285750" algn="just">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Ménage, réparations, dépannages en astreintes</a:t>
            </a:r>
          </a:p>
          <a:p>
            <a:pPr marL="285750" indent="-285750" algn="just">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Mise en œuvre et suivi des opérations de travaux</a:t>
            </a:r>
          </a:p>
        </p:txBody>
      </p:sp>
      <p:sp>
        <p:nvSpPr>
          <p:cNvPr id="10" name="ZoneTexte 9">
            <a:extLst>
              <a:ext uri="{FF2B5EF4-FFF2-40B4-BE49-F238E27FC236}">
                <a16:creationId xmlns:a16="http://schemas.microsoft.com/office/drawing/2014/main" id="{FE7F3B66-1557-B9E5-043B-3A4AC9E1335A}"/>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36 – Rapport d’activité 2022 – CCCPS Cœur de Drôme</a:t>
            </a:r>
          </a:p>
        </p:txBody>
      </p:sp>
      <p:pic>
        <p:nvPicPr>
          <p:cNvPr id="11" name="Image 10">
            <a:extLst>
              <a:ext uri="{FF2B5EF4-FFF2-40B4-BE49-F238E27FC236}">
                <a16:creationId xmlns:a16="http://schemas.microsoft.com/office/drawing/2014/main" id="{EF5CD92A-B07F-CCAA-8992-4F929187CD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6743"/>
          <a:stretch/>
        </p:blipFill>
        <p:spPr>
          <a:xfrm>
            <a:off x="3864044" y="3246958"/>
            <a:ext cx="4918479" cy="2702321"/>
          </a:xfrm>
          <a:prstGeom prst="rect">
            <a:avLst/>
          </a:prstGeom>
        </p:spPr>
      </p:pic>
      <p:grpSp>
        <p:nvGrpSpPr>
          <p:cNvPr id="13" name="Groupe 12">
            <a:extLst>
              <a:ext uri="{FF2B5EF4-FFF2-40B4-BE49-F238E27FC236}">
                <a16:creationId xmlns:a16="http://schemas.microsoft.com/office/drawing/2014/main" id="{9704F369-6712-3FFB-805A-BA5017E4C031}"/>
              </a:ext>
            </a:extLst>
          </p:cNvPr>
          <p:cNvGrpSpPr/>
          <p:nvPr/>
        </p:nvGrpSpPr>
        <p:grpSpPr>
          <a:xfrm>
            <a:off x="4769299" y="2229570"/>
            <a:ext cx="3758650" cy="1703486"/>
            <a:chOff x="5148064" y="2324051"/>
            <a:chExt cx="3758650" cy="1703486"/>
          </a:xfrm>
        </p:grpSpPr>
        <p:sp>
          <p:nvSpPr>
            <p:cNvPr id="20" name="Rectangle : coins arrondis 19">
              <a:extLst>
                <a:ext uri="{FF2B5EF4-FFF2-40B4-BE49-F238E27FC236}">
                  <a16:creationId xmlns:a16="http://schemas.microsoft.com/office/drawing/2014/main" id="{6BE85EE5-CF52-27ED-4B64-3F10A64CC5C3}"/>
                </a:ext>
              </a:extLst>
            </p:cNvPr>
            <p:cNvSpPr/>
            <p:nvPr/>
          </p:nvSpPr>
          <p:spPr>
            <a:xfrm>
              <a:off x="5148064" y="2324051"/>
              <a:ext cx="3758650" cy="1703486"/>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D21F4150-4AFB-F3C8-454C-E6C9A7F44D8A}"/>
                </a:ext>
              </a:extLst>
            </p:cNvPr>
            <p:cNvSpPr txBox="1"/>
            <p:nvPr/>
          </p:nvSpPr>
          <p:spPr>
            <a:xfrm>
              <a:off x="5292080" y="2564904"/>
              <a:ext cx="3398112" cy="1354217"/>
            </a:xfrm>
            <a:prstGeom prst="rect">
              <a:avLst/>
            </a:prstGeom>
            <a:noFill/>
          </p:spPr>
          <p:txBody>
            <a:bodyPr wrap="square" rtlCol="0">
              <a:spAutoFit/>
            </a:bodyPr>
            <a:lstStyle/>
            <a:p>
              <a:pPr algn="just"/>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14 245 m²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c’est la surface chauffées du patrimoine bâti de la CCCPS, cela représente une facture annuelle de 240 000 € tous fluides confondus (énergies et eau).</a:t>
              </a:r>
            </a:p>
          </p:txBody>
        </p:sp>
        <p:cxnSp>
          <p:nvCxnSpPr>
            <p:cNvPr id="27" name="Connecteur droit 26">
              <a:extLst>
                <a:ext uri="{FF2B5EF4-FFF2-40B4-BE49-F238E27FC236}">
                  <a16:creationId xmlns:a16="http://schemas.microsoft.com/office/drawing/2014/main" id="{D6DE5CE4-59F9-0C89-44D5-9D0D5AD17F02}"/>
                </a:ext>
              </a:extLst>
            </p:cNvPr>
            <p:cNvCxnSpPr>
              <a:cxnSpLocks/>
            </p:cNvCxnSpPr>
            <p:nvPr/>
          </p:nvCxnSpPr>
          <p:spPr>
            <a:xfrm>
              <a:off x="5364088" y="2492896"/>
              <a:ext cx="3278947"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650534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20584D3D-0761-FECF-0B67-C743AD91FF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493"/>
          <a:stretch/>
        </p:blipFill>
        <p:spPr>
          <a:xfrm flipH="1">
            <a:off x="3923928" y="-330"/>
            <a:ext cx="5220072" cy="6273647"/>
          </a:xfrm>
          <a:prstGeom prst="rect">
            <a:avLst/>
          </a:prstGeom>
        </p:spPr>
      </p:pic>
      <p:pic>
        <p:nvPicPr>
          <p:cNvPr id="8" name="Image 7">
            <a:extLst>
              <a:ext uri="{FF2B5EF4-FFF2-40B4-BE49-F238E27FC236}">
                <a16:creationId xmlns:a16="http://schemas.microsoft.com/office/drawing/2014/main" id="{4000B9F1-CC97-7540-7BDB-D805B5CDEB74}"/>
              </a:ext>
            </a:extLst>
          </p:cNvPr>
          <p:cNvPicPr>
            <a:picLocks noChangeAspect="1"/>
          </p:cNvPicPr>
          <p:nvPr/>
        </p:nvPicPr>
        <p:blipFill rotWithShape="1">
          <a:blip r:embed="rId3"/>
          <a:srcRect b="12877"/>
          <a:stretch/>
        </p:blipFill>
        <p:spPr>
          <a:xfrm>
            <a:off x="4057978" y="2147959"/>
            <a:ext cx="4715867" cy="2721201"/>
          </a:xfrm>
          <a:prstGeom prst="rect">
            <a:avLst/>
          </a:prstGeom>
        </p:spPr>
      </p:pic>
      <p:sp>
        <p:nvSpPr>
          <p:cNvPr id="4" name="Titre 1">
            <a:extLst>
              <a:ext uri="{FF2B5EF4-FFF2-40B4-BE49-F238E27FC236}">
                <a16:creationId xmlns:a16="http://schemas.microsoft.com/office/drawing/2014/main" id="{8868D79B-B490-703C-55EB-A7598D534891}"/>
              </a:ext>
            </a:extLst>
          </p:cNvPr>
          <p:cNvSpPr txBox="1">
            <a:spLocks/>
          </p:cNvSpPr>
          <p:nvPr/>
        </p:nvSpPr>
        <p:spPr>
          <a:xfrm>
            <a:off x="107504" y="388963"/>
            <a:ext cx="9015234"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3000" dirty="0">
                <a:solidFill>
                  <a:srgbClr val="00596C"/>
                </a:solidFill>
                <a:latin typeface="Interstate" pitchFamily="50" charset="0"/>
              </a:rPr>
              <a:t>GESTION ET ENTRETIEN DES ESPACES VERTS</a:t>
            </a:r>
          </a:p>
          <a:p>
            <a:r>
              <a:rPr lang="fr-FR" sz="2000" dirty="0">
                <a:solidFill>
                  <a:srgbClr val="00596C"/>
                </a:solidFill>
              </a:rPr>
              <a:t>					</a:t>
            </a:r>
          </a:p>
        </p:txBody>
      </p:sp>
      <p:cxnSp>
        <p:nvCxnSpPr>
          <p:cNvPr id="5" name="Connecteur droit 4">
            <a:extLst>
              <a:ext uri="{FF2B5EF4-FFF2-40B4-BE49-F238E27FC236}">
                <a16:creationId xmlns:a16="http://schemas.microsoft.com/office/drawing/2014/main" id="{8F7BA6C0-4FAD-8933-D0F2-3F1C6496B7A6}"/>
              </a:ext>
            </a:extLst>
          </p:cNvPr>
          <p:cNvCxnSpPr>
            <a:cxnSpLocks/>
          </p:cNvCxnSpPr>
          <p:nvPr/>
        </p:nvCxnSpPr>
        <p:spPr>
          <a:xfrm>
            <a:off x="323528" y="1052736"/>
            <a:ext cx="8548264"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9C7DEA40-2A3E-6BA2-B79A-17C34D4484DD}"/>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FF43B9E-6FF1-EA48-8681-D1EB80C13F8E}"/>
              </a:ext>
            </a:extLst>
          </p:cNvPr>
          <p:cNvSpPr/>
          <p:nvPr/>
        </p:nvSpPr>
        <p:spPr>
          <a:xfrm>
            <a:off x="278728" y="1210830"/>
            <a:ext cx="8586544" cy="830997"/>
          </a:xfrm>
          <a:prstGeom prst="rect">
            <a:avLst/>
          </a:prstGeom>
        </p:spPr>
        <p:txBody>
          <a:bodyPr wrap="square">
            <a:spAutoFit/>
          </a:bodyPr>
          <a:lstStyle/>
          <a:p>
            <a:pPr algn="just"/>
            <a:r>
              <a:rPr lang="fr-FR" sz="1600" dirty="0">
                <a:latin typeface="Lato regular" panose="020F0502020204030203" pitchFamily="34" charset="0"/>
                <a:ea typeface="Lato regular" panose="020F0502020204030203" pitchFamily="34" charset="0"/>
                <a:cs typeface="Lato regular" panose="020F0502020204030203" pitchFamily="34" charset="0"/>
              </a:rPr>
              <a:t>Une équipe de 3 personnes assure à l’année la gestion différenciée et l’entretien des espaces verts de la CCCPS : terrains de sport, abords des bâtiments de petite enfance, zones d’activités, </a:t>
            </a:r>
            <a:r>
              <a:rPr lang="fr-FR" sz="1600" dirty="0" err="1">
                <a:latin typeface="Lato regular" panose="020F0502020204030203" pitchFamily="34" charset="0"/>
                <a:ea typeface="Lato regular" panose="020F0502020204030203" pitchFamily="34" charset="0"/>
                <a:cs typeface="Lato regular" panose="020F0502020204030203" pitchFamily="34" charset="0"/>
              </a:rPr>
              <a:t>Vélodrôme</a:t>
            </a:r>
            <a:r>
              <a:rPr lang="fr-FR" sz="1600" dirty="0">
                <a:latin typeface="Lato regular" panose="020F0502020204030203" pitchFamily="34" charset="0"/>
                <a:ea typeface="Lato regular" panose="020F0502020204030203" pitchFamily="34" charset="0"/>
                <a:cs typeface="Lato regular" panose="020F0502020204030203" pitchFamily="34" charset="0"/>
              </a:rPr>
              <a:t>… </a:t>
            </a:r>
          </a:p>
        </p:txBody>
      </p:sp>
      <p:sp>
        <p:nvSpPr>
          <p:cNvPr id="7" name="ZoneTexte 6">
            <a:extLst>
              <a:ext uri="{FF2B5EF4-FFF2-40B4-BE49-F238E27FC236}">
                <a16:creationId xmlns:a16="http://schemas.microsoft.com/office/drawing/2014/main" id="{65E645E4-9D93-8559-7766-3699F988AEBE}"/>
              </a:ext>
            </a:extLst>
          </p:cNvPr>
          <p:cNvSpPr txBox="1"/>
          <p:nvPr/>
        </p:nvSpPr>
        <p:spPr>
          <a:xfrm>
            <a:off x="354840" y="2152653"/>
            <a:ext cx="3985952" cy="523220"/>
          </a:xfrm>
          <a:prstGeom prst="rect">
            <a:avLst/>
          </a:prstGeom>
          <a:noFill/>
        </p:spPr>
        <p:txBody>
          <a:bodyPr wrap="square" rtlCol="0">
            <a:spAutoFit/>
          </a:bodyPr>
          <a:lstStyle/>
          <a:p>
            <a:r>
              <a:rPr lang="fr-FR" sz="2800" b="1" dirty="0">
                <a:solidFill>
                  <a:srgbClr val="D29F13"/>
                </a:solidFill>
                <a:latin typeface="Co Text Lt" panose="020B0503060202020204" pitchFamily="34" charset="0"/>
              </a:rPr>
              <a:t>Missions principales  </a:t>
            </a:r>
          </a:p>
        </p:txBody>
      </p:sp>
      <p:sp>
        <p:nvSpPr>
          <p:cNvPr id="9" name="ZoneTexte 8">
            <a:extLst>
              <a:ext uri="{FF2B5EF4-FFF2-40B4-BE49-F238E27FC236}">
                <a16:creationId xmlns:a16="http://schemas.microsoft.com/office/drawing/2014/main" id="{360CD48F-32C9-F910-7B33-A163B404F187}"/>
              </a:ext>
            </a:extLst>
          </p:cNvPr>
          <p:cNvSpPr txBox="1"/>
          <p:nvPr/>
        </p:nvSpPr>
        <p:spPr>
          <a:xfrm>
            <a:off x="384311" y="2675873"/>
            <a:ext cx="3683633" cy="2123658"/>
          </a:xfrm>
          <a:prstGeom prst="rect">
            <a:avLst/>
          </a:prstGeom>
          <a:noFill/>
        </p:spPr>
        <p:txBody>
          <a:bodyPr wrap="square" rtlCol="0">
            <a:spAutoFit/>
          </a:bodyPr>
          <a:lstStyle/>
          <a:p>
            <a:pPr marL="285750" indent="-285750" algn="just">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Opérations d’entretien mécanique des stades de foot et de rugby, irrigation, regarnissage, sablage,… </a:t>
            </a:r>
          </a:p>
          <a:p>
            <a:pPr marL="285750" indent="-285750" algn="just">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Tonte, débroussaillage, élagage et mise en sécurité des arbres à proximité des bâtiments de la CCCPS</a:t>
            </a:r>
          </a:p>
          <a:p>
            <a:pPr marL="285750" indent="-285750" algn="just">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Mise en œuvre et suivi des opérations d’aménagement touristique</a:t>
            </a:r>
          </a:p>
        </p:txBody>
      </p:sp>
      <p:sp>
        <p:nvSpPr>
          <p:cNvPr id="2" name="ZoneTexte 1">
            <a:extLst>
              <a:ext uri="{FF2B5EF4-FFF2-40B4-BE49-F238E27FC236}">
                <a16:creationId xmlns:a16="http://schemas.microsoft.com/office/drawing/2014/main" id="{1A952C26-E316-A51E-8148-62B2EEE9CE27}"/>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37 – Rapport d’activité 2022 – CCCPS Cœur de Drôme</a:t>
            </a:r>
          </a:p>
        </p:txBody>
      </p:sp>
    </p:spTree>
    <p:extLst>
      <p:ext uri="{BB962C8B-B14F-4D97-AF65-F5344CB8AC3E}">
        <p14:creationId xmlns:p14="http://schemas.microsoft.com/office/powerpoint/2010/main" val="13047649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9B8BBDE-8879-C45D-5F10-5137339422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493"/>
          <a:stretch/>
        </p:blipFill>
        <p:spPr>
          <a:xfrm flipH="1">
            <a:off x="3923928" y="-330"/>
            <a:ext cx="5220072" cy="6273647"/>
          </a:xfrm>
          <a:prstGeom prst="rect">
            <a:avLst/>
          </a:prstGeom>
        </p:spPr>
      </p:pic>
      <p:pic>
        <p:nvPicPr>
          <p:cNvPr id="10" name="Image 9">
            <a:extLst>
              <a:ext uri="{FF2B5EF4-FFF2-40B4-BE49-F238E27FC236}">
                <a16:creationId xmlns:a16="http://schemas.microsoft.com/office/drawing/2014/main" id="{1BD3FA0B-5657-682F-34C5-D2A168F1937F}"/>
              </a:ext>
            </a:extLst>
          </p:cNvPr>
          <p:cNvPicPr>
            <a:picLocks noChangeAspect="1"/>
          </p:cNvPicPr>
          <p:nvPr/>
        </p:nvPicPr>
        <p:blipFill rotWithShape="1">
          <a:blip r:embed="rId3">
            <a:extLst>
              <a:ext uri="{28A0092B-C50C-407E-A947-70E740481C1C}">
                <a14:useLocalDpi xmlns:a14="http://schemas.microsoft.com/office/drawing/2010/main" val="0"/>
              </a:ext>
            </a:extLst>
          </a:blip>
          <a:srcRect l="8079" t="3436" b="7080"/>
          <a:stretch/>
        </p:blipFill>
        <p:spPr>
          <a:xfrm>
            <a:off x="3948722" y="2195736"/>
            <a:ext cx="4804627" cy="2705290"/>
          </a:xfrm>
          <a:prstGeom prst="rect">
            <a:avLst/>
          </a:prstGeom>
        </p:spPr>
      </p:pic>
      <p:sp>
        <p:nvSpPr>
          <p:cNvPr id="4" name="Titre 1">
            <a:extLst>
              <a:ext uri="{FF2B5EF4-FFF2-40B4-BE49-F238E27FC236}">
                <a16:creationId xmlns:a16="http://schemas.microsoft.com/office/drawing/2014/main" id="{8868D79B-B490-703C-55EB-A7598D534891}"/>
              </a:ext>
            </a:extLst>
          </p:cNvPr>
          <p:cNvSpPr txBox="1">
            <a:spLocks/>
          </p:cNvSpPr>
          <p:nvPr/>
        </p:nvSpPr>
        <p:spPr>
          <a:xfrm>
            <a:off x="237286" y="388963"/>
            <a:ext cx="8229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3200" dirty="0">
                <a:solidFill>
                  <a:srgbClr val="00596C"/>
                </a:solidFill>
                <a:latin typeface="Interstate" pitchFamily="50" charset="0"/>
              </a:rPr>
              <a:t>L’AIRE DES GENS DU VOYAGES </a:t>
            </a:r>
          </a:p>
          <a:p>
            <a:r>
              <a:rPr lang="fr-FR" sz="2000" dirty="0">
                <a:solidFill>
                  <a:srgbClr val="00596C"/>
                </a:solidFill>
              </a:rPr>
              <a:t>					</a:t>
            </a:r>
          </a:p>
        </p:txBody>
      </p:sp>
      <p:cxnSp>
        <p:nvCxnSpPr>
          <p:cNvPr id="5" name="Connecteur droit 4">
            <a:extLst>
              <a:ext uri="{FF2B5EF4-FFF2-40B4-BE49-F238E27FC236}">
                <a16:creationId xmlns:a16="http://schemas.microsoft.com/office/drawing/2014/main" id="{8F7BA6C0-4FAD-8933-D0F2-3F1C6496B7A6}"/>
              </a:ext>
            </a:extLst>
          </p:cNvPr>
          <p:cNvCxnSpPr>
            <a:cxnSpLocks/>
          </p:cNvCxnSpPr>
          <p:nvPr/>
        </p:nvCxnSpPr>
        <p:spPr>
          <a:xfrm>
            <a:off x="416224" y="1052736"/>
            <a:ext cx="6027984"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9C7DEA40-2A3E-6BA2-B79A-17C34D4484DD}"/>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FF43B9E-6FF1-EA48-8681-D1EB80C13F8E}"/>
              </a:ext>
            </a:extLst>
          </p:cNvPr>
          <p:cNvSpPr/>
          <p:nvPr/>
        </p:nvSpPr>
        <p:spPr>
          <a:xfrm>
            <a:off x="278728" y="1210830"/>
            <a:ext cx="8586544" cy="830997"/>
          </a:xfrm>
          <a:prstGeom prst="rect">
            <a:avLst/>
          </a:prstGeom>
        </p:spPr>
        <p:txBody>
          <a:bodyPr wrap="square">
            <a:spAutoFit/>
          </a:bodyPr>
          <a:lstStyle/>
          <a:p>
            <a:pPr algn="just"/>
            <a:r>
              <a:rPr lang="fr-FR" sz="1600" dirty="0">
                <a:latin typeface="Lato regular" panose="020F0502020204030203" pitchFamily="34" charset="0"/>
                <a:ea typeface="Lato regular" panose="020F0502020204030203" pitchFamily="34" charset="0"/>
                <a:cs typeface="Lato regular" panose="020F0502020204030203" pitchFamily="34" charset="0"/>
              </a:rPr>
              <a:t>Au 1</a:t>
            </a:r>
            <a:r>
              <a:rPr lang="fr-FR" sz="1600" baseline="30000" dirty="0">
                <a:latin typeface="Lato regular" panose="020F0502020204030203" pitchFamily="34" charset="0"/>
                <a:ea typeface="Lato regular" panose="020F0502020204030203" pitchFamily="34" charset="0"/>
                <a:cs typeface="Lato regular" panose="020F0502020204030203" pitchFamily="34" charset="0"/>
              </a:rPr>
              <a:t>er</a:t>
            </a:r>
            <a:r>
              <a:rPr lang="fr-FR" sz="1600" dirty="0">
                <a:latin typeface="Lato regular" panose="020F0502020204030203" pitchFamily="34" charset="0"/>
                <a:ea typeface="Lato regular" panose="020F0502020204030203" pitchFamily="34" charset="0"/>
                <a:cs typeface="Lato regular" panose="020F0502020204030203" pitchFamily="34" charset="0"/>
              </a:rPr>
              <a:t> janvier 2017, la Communauté de Communes du Crestois et du Pays de Saillans – Cœur de Drôme, après transfert, est devenue compétente pour « l’aménagement, l’entretien et la gestion des aires d’accueil des gens du voyage ».</a:t>
            </a:r>
          </a:p>
        </p:txBody>
      </p:sp>
      <p:sp>
        <p:nvSpPr>
          <p:cNvPr id="7" name="ZoneTexte 6">
            <a:extLst>
              <a:ext uri="{FF2B5EF4-FFF2-40B4-BE49-F238E27FC236}">
                <a16:creationId xmlns:a16="http://schemas.microsoft.com/office/drawing/2014/main" id="{65E645E4-9D93-8559-7766-3699F988AEBE}"/>
              </a:ext>
            </a:extLst>
          </p:cNvPr>
          <p:cNvSpPr txBox="1"/>
          <p:nvPr/>
        </p:nvSpPr>
        <p:spPr>
          <a:xfrm>
            <a:off x="251520" y="2152653"/>
            <a:ext cx="3985952" cy="523220"/>
          </a:xfrm>
          <a:prstGeom prst="rect">
            <a:avLst/>
          </a:prstGeom>
          <a:noFill/>
        </p:spPr>
        <p:txBody>
          <a:bodyPr wrap="square" rtlCol="0">
            <a:spAutoFit/>
          </a:bodyPr>
          <a:lstStyle/>
          <a:p>
            <a:r>
              <a:rPr lang="fr-FR" sz="2800" b="1" dirty="0">
                <a:solidFill>
                  <a:srgbClr val="D29F13"/>
                </a:solidFill>
                <a:latin typeface="Co Text Lt" panose="020B0503060202020204" pitchFamily="34" charset="0"/>
              </a:rPr>
              <a:t>Missions principales  </a:t>
            </a:r>
          </a:p>
        </p:txBody>
      </p:sp>
      <p:sp>
        <p:nvSpPr>
          <p:cNvPr id="9" name="ZoneTexte 8">
            <a:extLst>
              <a:ext uri="{FF2B5EF4-FFF2-40B4-BE49-F238E27FC236}">
                <a16:creationId xmlns:a16="http://schemas.microsoft.com/office/drawing/2014/main" id="{360CD48F-32C9-F910-7B33-A163B404F187}"/>
              </a:ext>
            </a:extLst>
          </p:cNvPr>
          <p:cNvSpPr txBox="1"/>
          <p:nvPr/>
        </p:nvSpPr>
        <p:spPr>
          <a:xfrm>
            <a:off x="384311" y="2675873"/>
            <a:ext cx="2969361" cy="1908215"/>
          </a:xfrm>
          <a:prstGeom prst="rect">
            <a:avLst/>
          </a:prstGeom>
          <a:noFill/>
        </p:spPr>
        <p:txBody>
          <a:bodyPr wrap="square" rtlCol="0">
            <a:spAutoFit/>
          </a:bodyPr>
          <a:lstStyle/>
          <a:p>
            <a:pPr marL="285750" indent="-285750" algn="just">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Gestion en régie des 12 places (4 itinérants et 8 sédentaires)</a:t>
            </a:r>
          </a:p>
          <a:p>
            <a:pPr marL="285750" indent="-285750" algn="just">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Nouveau schéma directeur avec transformation en Aire 100 % sédentaires de 14 places</a:t>
            </a:r>
          </a:p>
          <a:p>
            <a:pPr marL="285750" indent="-285750" algn="just">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Lancement de la Mous en vue de sa rénovation</a:t>
            </a:r>
          </a:p>
        </p:txBody>
      </p:sp>
      <p:sp>
        <p:nvSpPr>
          <p:cNvPr id="20" name="Rectangle : coins arrondis 19">
            <a:extLst>
              <a:ext uri="{FF2B5EF4-FFF2-40B4-BE49-F238E27FC236}">
                <a16:creationId xmlns:a16="http://schemas.microsoft.com/office/drawing/2014/main" id="{6BE85EE5-CF52-27ED-4B64-3F10A64CC5C3}"/>
              </a:ext>
            </a:extLst>
          </p:cNvPr>
          <p:cNvSpPr/>
          <p:nvPr/>
        </p:nvSpPr>
        <p:spPr>
          <a:xfrm>
            <a:off x="3211597" y="4260680"/>
            <a:ext cx="4334714" cy="1783899"/>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D21F4150-4AFB-F3C8-454C-E6C9A7F44D8A}"/>
              </a:ext>
            </a:extLst>
          </p:cNvPr>
          <p:cNvSpPr txBox="1"/>
          <p:nvPr/>
        </p:nvSpPr>
        <p:spPr>
          <a:xfrm>
            <a:off x="3353672" y="4509118"/>
            <a:ext cx="4067749" cy="1908215"/>
          </a:xfrm>
          <a:prstGeom prst="rect">
            <a:avLst/>
          </a:prstGeom>
          <a:noFill/>
        </p:spPr>
        <p:txBody>
          <a:bodyPr wrap="square" rtlCol="0">
            <a:spAutoFit/>
          </a:bodyPr>
          <a:lstStyle/>
          <a:p>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6 394 m²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de superficie dédiée à l’accueil des gens du voyage sur la commune de Crest</a:t>
            </a:r>
          </a:p>
          <a:p>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100 %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de taux d’occupation sur l’aire</a:t>
            </a:r>
          </a:p>
          <a:p>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+ 2 ans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durée moyenne d’un séjour</a:t>
            </a:r>
          </a:p>
          <a:p>
            <a:pPr algn="just"/>
            <a:endParaRPr lang="fr-FR" sz="1600" dirty="0">
              <a:solidFill>
                <a:schemeClr val="bg1"/>
              </a:solidFill>
              <a:latin typeface="Lato" panose="020F0502020204030203" pitchFamily="34" charset="0"/>
              <a:ea typeface="Lato" panose="020F0502020204030203" pitchFamily="34" charset="0"/>
              <a:cs typeface="Lato" panose="020F0502020204030203" pitchFamily="34" charset="0"/>
            </a:endParaRPr>
          </a:p>
          <a:p>
            <a:pPr algn="just"/>
            <a:endParaRPr lang="fr-FR" sz="16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cxnSp>
        <p:nvCxnSpPr>
          <p:cNvPr id="27" name="Connecteur droit 26">
            <a:extLst>
              <a:ext uri="{FF2B5EF4-FFF2-40B4-BE49-F238E27FC236}">
                <a16:creationId xmlns:a16="http://schemas.microsoft.com/office/drawing/2014/main" id="{D6DE5CE4-59F9-0C89-44D5-9D0D5AD17F02}"/>
              </a:ext>
            </a:extLst>
          </p:cNvPr>
          <p:cNvCxnSpPr>
            <a:cxnSpLocks/>
          </p:cNvCxnSpPr>
          <p:nvPr/>
        </p:nvCxnSpPr>
        <p:spPr>
          <a:xfrm>
            <a:off x="3497123" y="4437112"/>
            <a:ext cx="3830160"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172FAD9E-F2B5-49F6-3178-5B7FC61E6D30}"/>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38 – Rapport d’activité 2022 – CCCPS Cœur de Drôme</a:t>
            </a:r>
          </a:p>
        </p:txBody>
      </p:sp>
    </p:spTree>
    <p:extLst>
      <p:ext uri="{BB962C8B-B14F-4D97-AF65-F5344CB8AC3E}">
        <p14:creationId xmlns:p14="http://schemas.microsoft.com/office/powerpoint/2010/main" val="3585633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148F546-4686-90C8-BAA5-0D0182A5B1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493"/>
          <a:stretch/>
        </p:blipFill>
        <p:spPr>
          <a:xfrm flipH="1">
            <a:off x="3923928" y="35673"/>
            <a:ext cx="5220072" cy="6273647"/>
          </a:xfrm>
          <a:prstGeom prst="rect">
            <a:avLst/>
          </a:prstGeom>
        </p:spPr>
      </p:pic>
      <p:sp>
        <p:nvSpPr>
          <p:cNvPr id="66" name="Rectangle 65"/>
          <p:cNvSpPr/>
          <p:nvPr/>
        </p:nvSpPr>
        <p:spPr>
          <a:xfrm>
            <a:off x="-16345" y="-24367"/>
            <a:ext cx="9167990" cy="1181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Titre 1"/>
          <p:cNvSpPr txBox="1">
            <a:spLocks/>
          </p:cNvSpPr>
          <p:nvPr/>
        </p:nvSpPr>
        <p:spPr>
          <a:xfrm>
            <a:off x="208327" y="273869"/>
            <a:ext cx="5731825" cy="634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3200" b="1" cap="all" dirty="0">
                <a:solidFill>
                  <a:srgbClr val="00596C"/>
                </a:solidFill>
                <a:latin typeface="Interstate" pitchFamily="50" charset="0"/>
                <a:ea typeface="Tahoma" panose="020B0604030504040204" pitchFamily="34" charset="0"/>
                <a:cs typeface="Tahoma" panose="020B0604030504040204" pitchFamily="34" charset="0"/>
              </a:rPr>
              <a:t>Sommaire</a:t>
            </a:r>
          </a:p>
        </p:txBody>
      </p:sp>
      <p:sp>
        <p:nvSpPr>
          <p:cNvPr id="59" name="Titre 1"/>
          <p:cNvSpPr txBox="1">
            <a:spLocks/>
          </p:cNvSpPr>
          <p:nvPr/>
        </p:nvSpPr>
        <p:spPr>
          <a:xfrm>
            <a:off x="4315761" y="78934"/>
            <a:ext cx="3098373" cy="83407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fr-FR" sz="4800" b="1" cap="all" dirty="0">
              <a:solidFill>
                <a:srgbClr val="2188AF"/>
              </a:solidFill>
              <a:latin typeface="Co Text Lt" panose="020B0503060202020204" pitchFamily="34" charset="0"/>
            </a:endParaRPr>
          </a:p>
        </p:txBody>
      </p:sp>
      <p:sp>
        <p:nvSpPr>
          <p:cNvPr id="79" name="Titre 1"/>
          <p:cNvSpPr txBox="1">
            <a:spLocks/>
          </p:cNvSpPr>
          <p:nvPr/>
        </p:nvSpPr>
        <p:spPr>
          <a:xfrm>
            <a:off x="4687856" y="1807292"/>
            <a:ext cx="1597481" cy="4155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fr-FR" sz="1200" dirty="0">
              <a:solidFill>
                <a:schemeClr val="bg1"/>
              </a:solidFill>
              <a:latin typeface="Co Text Bd" panose="020B0503060202020204" pitchFamily="34" charset="0"/>
            </a:endParaRPr>
          </a:p>
        </p:txBody>
      </p:sp>
      <p:sp>
        <p:nvSpPr>
          <p:cNvPr id="80" name="Titre 1"/>
          <p:cNvSpPr txBox="1">
            <a:spLocks/>
          </p:cNvSpPr>
          <p:nvPr/>
        </p:nvSpPr>
        <p:spPr>
          <a:xfrm>
            <a:off x="5940152" y="1033111"/>
            <a:ext cx="1293413" cy="33648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000" dirty="0">
                <a:solidFill>
                  <a:schemeClr val="bg1"/>
                </a:solidFill>
                <a:latin typeface="Co Text Bd" panose="020B0503060202020204" pitchFamily="34" charset="0"/>
              </a:rPr>
              <a:t>Aménagement &amp; habitat</a:t>
            </a:r>
          </a:p>
        </p:txBody>
      </p:sp>
      <p:sp>
        <p:nvSpPr>
          <p:cNvPr id="81" name="Titre 1"/>
          <p:cNvSpPr txBox="1">
            <a:spLocks/>
          </p:cNvSpPr>
          <p:nvPr/>
        </p:nvSpPr>
        <p:spPr>
          <a:xfrm>
            <a:off x="7360561" y="1791682"/>
            <a:ext cx="1784813" cy="34175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980" dirty="0">
                <a:solidFill>
                  <a:schemeClr val="bg1"/>
                </a:solidFill>
                <a:latin typeface="Co Text Bd" panose="020B0503060202020204" pitchFamily="34" charset="0"/>
              </a:rPr>
              <a:t>Collecte &amp; Traitement</a:t>
            </a:r>
          </a:p>
          <a:p>
            <a:pPr algn="l"/>
            <a:r>
              <a:rPr lang="fr-FR" sz="980" dirty="0">
                <a:solidFill>
                  <a:schemeClr val="bg1"/>
                </a:solidFill>
                <a:latin typeface="Co Text Bd" panose="020B0503060202020204" pitchFamily="34" charset="0"/>
              </a:rPr>
              <a:t>des déchets</a:t>
            </a:r>
          </a:p>
        </p:txBody>
      </p:sp>
      <p:sp>
        <p:nvSpPr>
          <p:cNvPr id="25" name="ZoneTexte 24">
            <a:extLst>
              <a:ext uri="{FF2B5EF4-FFF2-40B4-BE49-F238E27FC236}">
                <a16:creationId xmlns:a16="http://schemas.microsoft.com/office/drawing/2014/main" id="{D58C8EF1-B08E-4322-9C39-A4B8FEE45B1A}"/>
              </a:ext>
            </a:extLst>
          </p:cNvPr>
          <p:cNvSpPr txBox="1"/>
          <p:nvPr/>
        </p:nvSpPr>
        <p:spPr>
          <a:xfrm>
            <a:off x="4577605" y="4783235"/>
            <a:ext cx="850085" cy="246947"/>
          </a:xfrm>
          <a:prstGeom prst="rect">
            <a:avLst/>
          </a:prstGeom>
          <a:noFill/>
        </p:spPr>
        <p:txBody>
          <a:bodyPr wrap="square">
            <a:spAutoFit/>
          </a:bodyPr>
          <a:lstStyle/>
          <a:p>
            <a:pPr algn="r"/>
            <a:r>
              <a:rPr lang="fr-FR" sz="1000" dirty="0">
                <a:solidFill>
                  <a:schemeClr val="bg1"/>
                </a:solidFill>
                <a:latin typeface="Co Text Lt" panose="020B0503060202020204" pitchFamily="34" charset="0"/>
              </a:rPr>
              <a:t>Page. 38</a:t>
            </a:r>
            <a:endParaRPr lang="fr-FR" sz="1000" dirty="0">
              <a:solidFill>
                <a:schemeClr val="bg1"/>
              </a:solidFill>
            </a:endParaRPr>
          </a:p>
        </p:txBody>
      </p:sp>
      <p:pic>
        <p:nvPicPr>
          <p:cNvPr id="11" name="Image 10"/>
          <p:cNvPicPr>
            <a:picLocks noChangeAspect="1"/>
          </p:cNvPicPr>
          <p:nvPr/>
        </p:nvPicPr>
        <p:blipFill rotWithShape="1">
          <a:blip r:embed="rId3" cstate="print">
            <a:extLst>
              <a:ext uri="{28A0092B-C50C-407E-A947-70E740481C1C}">
                <a14:useLocalDpi xmlns:a14="http://schemas.microsoft.com/office/drawing/2010/main" val="0"/>
              </a:ext>
            </a:extLst>
          </a:blip>
          <a:srcRect l="15473"/>
          <a:stretch/>
        </p:blipFill>
        <p:spPr>
          <a:xfrm>
            <a:off x="8181207" y="2328824"/>
            <a:ext cx="458143" cy="409597"/>
          </a:xfrm>
          <a:prstGeom prst="rect">
            <a:avLst/>
          </a:prstGeom>
        </p:spPr>
      </p:pic>
      <p:sp>
        <p:nvSpPr>
          <p:cNvPr id="27" name="ZoneTexte 26">
            <a:extLst>
              <a:ext uri="{FF2B5EF4-FFF2-40B4-BE49-F238E27FC236}">
                <a16:creationId xmlns:a16="http://schemas.microsoft.com/office/drawing/2014/main" id="{BD954105-1A4D-4684-ADEC-D04CBB2B29AD}"/>
              </a:ext>
            </a:extLst>
          </p:cNvPr>
          <p:cNvSpPr txBox="1"/>
          <p:nvPr/>
        </p:nvSpPr>
        <p:spPr>
          <a:xfrm>
            <a:off x="8264505" y="4793689"/>
            <a:ext cx="879869" cy="246221"/>
          </a:xfrm>
          <a:prstGeom prst="rect">
            <a:avLst/>
          </a:prstGeom>
          <a:noFill/>
        </p:spPr>
        <p:txBody>
          <a:bodyPr wrap="square">
            <a:spAutoFit/>
          </a:bodyPr>
          <a:lstStyle/>
          <a:p>
            <a:pPr algn="r"/>
            <a:r>
              <a:rPr lang="fr-FR" sz="1000" dirty="0">
                <a:solidFill>
                  <a:schemeClr val="bg1"/>
                </a:solidFill>
                <a:latin typeface="Co Text Lt" panose="020B0503060202020204" pitchFamily="34" charset="0"/>
              </a:rPr>
              <a:t>Page. 43</a:t>
            </a:r>
            <a:endParaRPr lang="fr-FR" sz="1000" dirty="0"/>
          </a:p>
        </p:txBody>
      </p:sp>
      <p:sp>
        <p:nvSpPr>
          <p:cNvPr id="12" name="Titre 1">
            <a:extLst>
              <a:ext uri="{FF2B5EF4-FFF2-40B4-BE49-F238E27FC236}">
                <a16:creationId xmlns:a16="http://schemas.microsoft.com/office/drawing/2014/main" id="{0B444E58-78EF-4125-A1B2-4D8D51042CBF}"/>
              </a:ext>
            </a:extLst>
          </p:cNvPr>
          <p:cNvSpPr txBox="1">
            <a:spLocks/>
          </p:cNvSpPr>
          <p:nvPr/>
        </p:nvSpPr>
        <p:spPr>
          <a:xfrm>
            <a:off x="0" y="6332324"/>
            <a:ext cx="9003323" cy="38585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r-FR" sz="1200" dirty="0">
                <a:solidFill>
                  <a:schemeClr val="bg1"/>
                </a:solidFill>
                <a:latin typeface="Co Text Lt" panose="020B0503060202020204" pitchFamily="34" charset="0"/>
              </a:rPr>
              <a:t>CCCPS </a:t>
            </a:r>
            <a:r>
              <a:rPr lang="fr-FR" sz="1200" dirty="0">
                <a:solidFill>
                  <a:schemeClr val="bg1"/>
                </a:solidFill>
                <a:latin typeface="Co Text Lt" panose="020B0503060202020204" pitchFamily="34" charset="0"/>
                <a:sym typeface="Webdings" panose="05030102010509060703" pitchFamily="18" charset="2"/>
              </a:rPr>
              <a:t></a:t>
            </a:r>
            <a:r>
              <a:rPr lang="fr-FR" sz="1200" dirty="0">
                <a:solidFill>
                  <a:schemeClr val="bg1"/>
                </a:solidFill>
                <a:latin typeface="Co Text Lt" panose="020B0503060202020204" pitchFamily="34" charset="0"/>
              </a:rPr>
              <a:t> Rapport d’activité 2021 </a:t>
            </a:r>
            <a:r>
              <a:rPr lang="fr-FR" sz="1200" dirty="0">
                <a:solidFill>
                  <a:schemeClr val="bg1"/>
                </a:solidFill>
                <a:latin typeface="Co Text Lt" panose="020B0503060202020204" pitchFamily="34" charset="0"/>
                <a:sym typeface="Webdings" panose="05030102010509060703" pitchFamily="18" charset="2"/>
              </a:rPr>
              <a:t></a:t>
            </a:r>
            <a:r>
              <a:rPr lang="fr-FR" sz="1200" dirty="0">
                <a:solidFill>
                  <a:schemeClr val="bg1"/>
                </a:solidFill>
                <a:latin typeface="Co Text Lt" panose="020B0503060202020204" pitchFamily="34" charset="0"/>
              </a:rPr>
              <a:t> p.3</a:t>
            </a:r>
          </a:p>
        </p:txBody>
      </p:sp>
      <p:sp>
        <p:nvSpPr>
          <p:cNvPr id="52" name="ZoneTexte 51">
            <a:extLst>
              <a:ext uri="{FF2B5EF4-FFF2-40B4-BE49-F238E27FC236}">
                <a16:creationId xmlns:a16="http://schemas.microsoft.com/office/drawing/2014/main" id="{82094C07-9A65-8544-AF06-08C654FC3345}"/>
              </a:ext>
            </a:extLst>
          </p:cNvPr>
          <p:cNvSpPr txBox="1"/>
          <p:nvPr/>
        </p:nvSpPr>
        <p:spPr>
          <a:xfrm>
            <a:off x="915798" y="4784215"/>
            <a:ext cx="884706" cy="246221"/>
          </a:xfrm>
          <a:prstGeom prst="rect">
            <a:avLst/>
          </a:prstGeom>
          <a:noFill/>
        </p:spPr>
        <p:txBody>
          <a:bodyPr wrap="square">
            <a:spAutoFit/>
          </a:bodyPr>
          <a:lstStyle/>
          <a:p>
            <a:pPr algn="r"/>
            <a:r>
              <a:rPr lang="fr-FR" sz="1000" dirty="0">
                <a:solidFill>
                  <a:schemeClr val="bg1"/>
                </a:solidFill>
                <a:latin typeface="Co Text Lt" panose="020B0503060202020204" pitchFamily="34" charset="0"/>
              </a:rPr>
              <a:t>Page. 30</a:t>
            </a:r>
            <a:endParaRPr lang="fr-FR" sz="1000" dirty="0">
              <a:solidFill>
                <a:schemeClr val="bg1"/>
              </a:solidFill>
            </a:endParaRPr>
          </a:p>
        </p:txBody>
      </p:sp>
      <p:sp>
        <p:nvSpPr>
          <p:cNvPr id="63" name="Titre 1">
            <a:extLst>
              <a:ext uri="{FF2B5EF4-FFF2-40B4-BE49-F238E27FC236}">
                <a16:creationId xmlns:a16="http://schemas.microsoft.com/office/drawing/2014/main" id="{13B9B15C-F736-B33A-E0A2-9FAF1B528E52}"/>
              </a:ext>
            </a:extLst>
          </p:cNvPr>
          <p:cNvSpPr txBox="1">
            <a:spLocks/>
          </p:cNvSpPr>
          <p:nvPr/>
        </p:nvSpPr>
        <p:spPr>
          <a:xfrm>
            <a:off x="1865521" y="3478494"/>
            <a:ext cx="1728761" cy="34175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980" dirty="0">
                <a:solidFill>
                  <a:schemeClr val="bg1"/>
                </a:solidFill>
                <a:latin typeface="Co Text Bd" panose="020B0503060202020204" pitchFamily="34" charset="0"/>
              </a:rPr>
              <a:t>Services techniques</a:t>
            </a:r>
          </a:p>
        </p:txBody>
      </p:sp>
      <p:cxnSp>
        <p:nvCxnSpPr>
          <p:cNvPr id="2" name="Connecteur droit 1">
            <a:extLst>
              <a:ext uri="{FF2B5EF4-FFF2-40B4-BE49-F238E27FC236}">
                <a16:creationId xmlns:a16="http://schemas.microsoft.com/office/drawing/2014/main" id="{82FEDFA0-0245-8448-9F5F-541ABB23E03D}"/>
              </a:ext>
            </a:extLst>
          </p:cNvPr>
          <p:cNvCxnSpPr>
            <a:cxnSpLocks/>
          </p:cNvCxnSpPr>
          <p:nvPr/>
        </p:nvCxnSpPr>
        <p:spPr>
          <a:xfrm>
            <a:off x="373494" y="908720"/>
            <a:ext cx="2160240"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37" name="ZoneTexte 36">
            <a:extLst>
              <a:ext uri="{FF2B5EF4-FFF2-40B4-BE49-F238E27FC236}">
                <a16:creationId xmlns:a16="http://schemas.microsoft.com/office/drawing/2014/main" id="{CAD6D352-74F9-F020-FE26-CDDAAA7B3A80}"/>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3 – Rapport d’activité 2022 – CCCPS Cœur de Drôme</a:t>
            </a:r>
          </a:p>
        </p:txBody>
      </p:sp>
      <p:cxnSp>
        <p:nvCxnSpPr>
          <p:cNvPr id="38" name="Connecteur droit 37">
            <a:extLst>
              <a:ext uri="{FF2B5EF4-FFF2-40B4-BE49-F238E27FC236}">
                <a16:creationId xmlns:a16="http://schemas.microsoft.com/office/drawing/2014/main" id="{AD35FF00-F8FB-973B-06B5-46D4A4C57233}"/>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grpSp>
        <p:nvGrpSpPr>
          <p:cNvPr id="105" name="Groupe 104">
            <a:extLst>
              <a:ext uri="{FF2B5EF4-FFF2-40B4-BE49-F238E27FC236}">
                <a16:creationId xmlns:a16="http://schemas.microsoft.com/office/drawing/2014/main" id="{1DF2DEBC-FC2A-D838-40D0-185ED5FDB790}"/>
              </a:ext>
            </a:extLst>
          </p:cNvPr>
          <p:cNvGrpSpPr/>
          <p:nvPr/>
        </p:nvGrpSpPr>
        <p:grpSpPr>
          <a:xfrm>
            <a:off x="1907704" y="1247849"/>
            <a:ext cx="1718184" cy="1902697"/>
            <a:chOff x="1830832" y="1247849"/>
            <a:chExt cx="1718184" cy="1902697"/>
          </a:xfrm>
        </p:grpSpPr>
        <p:sp>
          <p:nvSpPr>
            <p:cNvPr id="43" name="Rectangle à coins arrondis 9">
              <a:extLst>
                <a:ext uri="{FF2B5EF4-FFF2-40B4-BE49-F238E27FC236}">
                  <a16:creationId xmlns:a16="http://schemas.microsoft.com/office/drawing/2014/main" id="{DC6E9E4E-0C10-3435-5A5E-4DD43F1D5CD0}"/>
                </a:ext>
              </a:extLst>
            </p:cNvPr>
            <p:cNvSpPr/>
            <p:nvPr/>
          </p:nvSpPr>
          <p:spPr>
            <a:xfrm>
              <a:off x="1838477" y="2193134"/>
              <a:ext cx="1692000" cy="957412"/>
            </a:xfrm>
            <a:prstGeom prst="roundRect">
              <a:avLst>
                <a:gd name="adj" fmla="val 17047"/>
              </a:avLst>
            </a:prstGeom>
            <a:solidFill>
              <a:srgbClr val="00596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D29F13"/>
                </a:solidFill>
              </a:endParaRPr>
            </a:p>
          </p:txBody>
        </p:sp>
        <p:sp>
          <p:nvSpPr>
            <p:cNvPr id="13" name="ZoneTexte 12">
              <a:extLst>
                <a:ext uri="{FF2B5EF4-FFF2-40B4-BE49-F238E27FC236}">
                  <a16:creationId xmlns:a16="http://schemas.microsoft.com/office/drawing/2014/main" id="{F19041F9-CF18-4561-8028-6726BBF975FF}"/>
                </a:ext>
              </a:extLst>
            </p:cNvPr>
            <p:cNvSpPr txBox="1"/>
            <p:nvPr/>
          </p:nvSpPr>
          <p:spPr>
            <a:xfrm>
              <a:off x="2674701" y="2849798"/>
              <a:ext cx="874315" cy="261610"/>
            </a:xfrm>
            <a:prstGeom prst="rect">
              <a:avLst/>
            </a:prstGeom>
            <a:noFill/>
          </p:spPr>
          <p:txBody>
            <a:bodyPr wrap="square">
              <a:spAutoFit/>
            </a:bodyPr>
            <a:lstStyle/>
            <a:p>
              <a:pPr algn="r"/>
              <a:r>
                <a:rPr lang="fr-FR" sz="1100" dirty="0">
                  <a:solidFill>
                    <a:schemeClr val="bg1"/>
                  </a:solidFill>
                  <a:latin typeface="Lato" panose="020F0502020204030203" pitchFamily="34" charset="0"/>
                  <a:ea typeface="Lato" panose="020F0502020204030203" pitchFamily="34" charset="0"/>
                  <a:cs typeface="Lato" panose="020F0502020204030203" pitchFamily="34" charset="0"/>
                </a:rPr>
                <a:t>Page 16</a:t>
              </a:r>
            </a:p>
          </p:txBody>
        </p:sp>
        <p:sp>
          <p:nvSpPr>
            <p:cNvPr id="44" name="Titre 1">
              <a:extLst>
                <a:ext uri="{FF2B5EF4-FFF2-40B4-BE49-F238E27FC236}">
                  <a16:creationId xmlns:a16="http://schemas.microsoft.com/office/drawing/2014/main" id="{B16AE06F-D0B3-4547-78A6-8CA5FF9035F1}"/>
                </a:ext>
              </a:extLst>
            </p:cNvPr>
            <p:cNvSpPr txBox="1">
              <a:spLocks/>
            </p:cNvSpPr>
            <p:nvPr/>
          </p:nvSpPr>
          <p:spPr>
            <a:xfrm>
              <a:off x="1830832" y="2453687"/>
              <a:ext cx="1594267" cy="3397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100" b="1" dirty="0">
                  <a:solidFill>
                    <a:srgbClr val="D29F13"/>
                  </a:solidFill>
                  <a:latin typeface="Lato" panose="020F0502020204030203" pitchFamily="34" charset="0"/>
                  <a:ea typeface="Lato" panose="020F0502020204030203" pitchFamily="34" charset="0"/>
                  <a:cs typeface="Lato" panose="020F0502020204030203" pitchFamily="34" charset="0"/>
                </a:rPr>
                <a:t>Développement &amp; aménagement durable</a:t>
              </a:r>
            </a:p>
          </p:txBody>
        </p:sp>
        <p:pic>
          <p:nvPicPr>
            <p:cNvPr id="48" name="Image 47">
              <a:extLst>
                <a:ext uri="{FF2B5EF4-FFF2-40B4-BE49-F238E27FC236}">
                  <a16:creationId xmlns:a16="http://schemas.microsoft.com/office/drawing/2014/main" id="{350C7A43-1C54-F2F9-799B-7C0652DE1D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8477" y="1247849"/>
              <a:ext cx="1692000" cy="1125879"/>
            </a:xfrm>
            <a:prstGeom prst="rect">
              <a:avLst/>
            </a:prstGeom>
          </p:spPr>
        </p:pic>
      </p:grpSp>
      <p:grpSp>
        <p:nvGrpSpPr>
          <p:cNvPr id="99" name="Groupe 98">
            <a:extLst>
              <a:ext uri="{FF2B5EF4-FFF2-40B4-BE49-F238E27FC236}">
                <a16:creationId xmlns:a16="http://schemas.microsoft.com/office/drawing/2014/main" id="{2EAE0994-E9FF-5EC3-0E76-A01723080093}"/>
              </a:ext>
            </a:extLst>
          </p:cNvPr>
          <p:cNvGrpSpPr/>
          <p:nvPr/>
        </p:nvGrpSpPr>
        <p:grpSpPr>
          <a:xfrm>
            <a:off x="100340" y="1247390"/>
            <a:ext cx="1698908" cy="1903156"/>
            <a:chOff x="23358" y="1247392"/>
            <a:chExt cx="1698908" cy="1903156"/>
          </a:xfrm>
        </p:grpSpPr>
        <p:sp>
          <p:nvSpPr>
            <p:cNvPr id="10" name="Rectangle à coins arrondis 9"/>
            <p:cNvSpPr/>
            <p:nvPr/>
          </p:nvSpPr>
          <p:spPr>
            <a:xfrm>
              <a:off x="29642" y="2157131"/>
              <a:ext cx="1692624" cy="993417"/>
            </a:xfrm>
            <a:prstGeom prst="roundRect">
              <a:avLst>
                <a:gd name="adj" fmla="val 17047"/>
              </a:avLst>
            </a:prstGeom>
            <a:solidFill>
              <a:srgbClr val="00596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D29F13"/>
                </a:solidFill>
              </a:endParaRPr>
            </a:p>
          </p:txBody>
        </p:sp>
        <p:sp>
          <p:nvSpPr>
            <p:cNvPr id="28" name="Titre 1"/>
            <p:cNvSpPr txBox="1">
              <a:spLocks/>
            </p:cNvSpPr>
            <p:nvPr/>
          </p:nvSpPr>
          <p:spPr>
            <a:xfrm>
              <a:off x="23358" y="2492896"/>
              <a:ext cx="1490343" cy="3397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100" b="1" dirty="0">
                  <a:solidFill>
                    <a:srgbClr val="D29F13"/>
                  </a:solidFill>
                  <a:latin typeface="Lato" panose="020F0502020204030203" pitchFamily="34" charset="0"/>
                  <a:ea typeface="Lato" panose="020F0502020204030203" pitchFamily="34" charset="0"/>
                  <a:cs typeface="Lato" panose="020F0502020204030203" pitchFamily="34" charset="0"/>
                </a:rPr>
                <a:t>Présentation de l’intercommunalité</a:t>
              </a:r>
            </a:p>
          </p:txBody>
        </p:sp>
        <p:sp>
          <p:nvSpPr>
            <p:cNvPr id="41" name="ZoneTexte 40">
              <a:extLst>
                <a:ext uri="{FF2B5EF4-FFF2-40B4-BE49-F238E27FC236}">
                  <a16:creationId xmlns:a16="http://schemas.microsoft.com/office/drawing/2014/main" id="{9009ED64-7149-41F1-B52F-7446FE3DA102}"/>
                </a:ext>
              </a:extLst>
            </p:cNvPr>
            <p:cNvSpPr txBox="1"/>
            <p:nvPr/>
          </p:nvSpPr>
          <p:spPr>
            <a:xfrm>
              <a:off x="829840" y="2852936"/>
              <a:ext cx="870176" cy="261610"/>
            </a:xfrm>
            <a:prstGeom prst="rect">
              <a:avLst/>
            </a:prstGeom>
            <a:noFill/>
          </p:spPr>
          <p:txBody>
            <a:bodyPr wrap="square">
              <a:spAutoFit/>
            </a:bodyPr>
            <a:lstStyle/>
            <a:p>
              <a:pPr algn="r"/>
              <a:r>
                <a:rPr lang="fr-FR" sz="1100" dirty="0">
                  <a:solidFill>
                    <a:schemeClr val="bg1"/>
                  </a:solidFill>
                  <a:latin typeface="Lato" panose="020F0502020204030203" pitchFamily="34" charset="0"/>
                  <a:ea typeface="Lato" panose="020F0502020204030203" pitchFamily="34" charset="0"/>
                  <a:cs typeface="Lato" panose="020F0502020204030203" pitchFamily="34" charset="0"/>
                </a:rPr>
                <a:t>Page 4</a:t>
              </a:r>
              <a:endParaRPr lang="fr-FR" sz="1100" dirty="0">
                <a:latin typeface="Lato" panose="020F0502020204030203" pitchFamily="34" charset="0"/>
                <a:ea typeface="Lato" panose="020F0502020204030203" pitchFamily="34" charset="0"/>
                <a:cs typeface="Lato" panose="020F0502020204030203" pitchFamily="34" charset="0"/>
              </a:endParaRPr>
            </a:p>
          </p:txBody>
        </p:sp>
        <p:pic>
          <p:nvPicPr>
            <p:cNvPr id="57" name="Image 56">
              <a:extLst>
                <a:ext uri="{FF2B5EF4-FFF2-40B4-BE49-F238E27FC236}">
                  <a16:creationId xmlns:a16="http://schemas.microsoft.com/office/drawing/2014/main" id="{6E6C370E-A725-33B3-71D2-BE0C9CBEDA3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8996" r="3512" b="30212"/>
            <a:stretch/>
          </p:blipFill>
          <p:spPr>
            <a:xfrm>
              <a:off x="28484" y="1247392"/>
              <a:ext cx="1692000" cy="1187546"/>
            </a:xfrm>
            <a:prstGeom prst="rect">
              <a:avLst/>
            </a:prstGeom>
          </p:spPr>
        </p:pic>
      </p:grpSp>
      <p:grpSp>
        <p:nvGrpSpPr>
          <p:cNvPr id="100" name="Groupe 99">
            <a:extLst>
              <a:ext uri="{FF2B5EF4-FFF2-40B4-BE49-F238E27FC236}">
                <a16:creationId xmlns:a16="http://schemas.microsoft.com/office/drawing/2014/main" id="{78BFB1AD-4E6F-C76C-A381-C9CD4BE44A09}"/>
              </a:ext>
            </a:extLst>
          </p:cNvPr>
          <p:cNvGrpSpPr/>
          <p:nvPr/>
        </p:nvGrpSpPr>
        <p:grpSpPr>
          <a:xfrm>
            <a:off x="3703876" y="1257479"/>
            <a:ext cx="1705900" cy="1893067"/>
            <a:chOff x="3703876" y="1257479"/>
            <a:chExt cx="1705900" cy="1893067"/>
          </a:xfrm>
        </p:grpSpPr>
        <p:sp>
          <p:nvSpPr>
            <p:cNvPr id="58" name="Rectangle à coins arrondis 9">
              <a:extLst>
                <a:ext uri="{FF2B5EF4-FFF2-40B4-BE49-F238E27FC236}">
                  <a16:creationId xmlns:a16="http://schemas.microsoft.com/office/drawing/2014/main" id="{2E7AB844-6C2B-A743-C059-BCFA865E4E7C}"/>
                </a:ext>
              </a:extLst>
            </p:cNvPr>
            <p:cNvSpPr/>
            <p:nvPr/>
          </p:nvSpPr>
          <p:spPr>
            <a:xfrm>
              <a:off x="3705990" y="2193134"/>
              <a:ext cx="1692000" cy="957412"/>
            </a:xfrm>
            <a:prstGeom prst="roundRect">
              <a:avLst>
                <a:gd name="adj" fmla="val 17047"/>
              </a:avLst>
            </a:prstGeom>
            <a:solidFill>
              <a:srgbClr val="00596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D29F13"/>
                </a:solidFill>
              </a:endParaRPr>
            </a:p>
          </p:txBody>
        </p:sp>
        <p:pic>
          <p:nvPicPr>
            <p:cNvPr id="8" name="Image 7"/>
            <p:cNvPicPr>
              <a:picLocks noChangeAspect="1"/>
            </p:cNvPicPr>
            <p:nvPr/>
          </p:nvPicPr>
          <p:blipFill rotWithShape="1">
            <a:blip r:embed="rId6" cstate="print">
              <a:extLst>
                <a:ext uri="{28A0092B-C50C-407E-A947-70E740481C1C}">
                  <a14:useLocalDpi xmlns:a14="http://schemas.microsoft.com/office/drawing/2010/main" val="0"/>
                </a:ext>
              </a:extLst>
            </a:blip>
            <a:srcRect l="25029" t="11399" b="13400"/>
            <a:stretch/>
          </p:blipFill>
          <p:spPr>
            <a:xfrm>
              <a:off x="3703876" y="1257479"/>
              <a:ext cx="1692000" cy="1125879"/>
            </a:xfrm>
            <a:prstGeom prst="rect">
              <a:avLst/>
            </a:prstGeom>
          </p:spPr>
        </p:pic>
        <p:sp>
          <p:nvSpPr>
            <p:cNvPr id="61" name="Titre 1">
              <a:extLst>
                <a:ext uri="{FF2B5EF4-FFF2-40B4-BE49-F238E27FC236}">
                  <a16:creationId xmlns:a16="http://schemas.microsoft.com/office/drawing/2014/main" id="{4CBBAFFD-58AF-948F-3614-B4506FA3772F}"/>
                </a:ext>
              </a:extLst>
            </p:cNvPr>
            <p:cNvSpPr txBox="1">
              <a:spLocks/>
            </p:cNvSpPr>
            <p:nvPr/>
          </p:nvSpPr>
          <p:spPr>
            <a:xfrm>
              <a:off x="3715013" y="2573530"/>
              <a:ext cx="1683164" cy="3397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100" b="1" dirty="0">
                  <a:solidFill>
                    <a:srgbClr val="D29F13"/>
                  </a:solidFill>
                  <a:latin typeface="Lato" panose="020F0502020204030203" pitchFamily="34" charset="0"/>
                  <a:ea typeface="Lato" panose="020F0502020204030203" pitchFamily="34" charset="0"/>
                  <a:cs typeface="Lato" panose="020F0502020204030203" pitchFamily="34" charset="0"/>
                </a:rPr>
                <a:t>Développement économique et touristique</a:t>
              </a:r>
            </a:p>
          </p:txBody>
        </p:sp>
        <p:sp>
          <p:nvSpPr>
            <p:cNvPr id="68" name="ZoneTexte 67">
              <a:extLst>
                <a:ext uri="{FF2B5EF4-FFF2-40B4-BE49-F238E27FC236}">
                  <a16:creationId xmlns:a16="http://schemas.microsoft.com/office/drawing/2014/main" id="{288FC134-9244-04D3-138B-43D6AEAAB7A1}"/>
                </a:ext>
              </a:extLst>
            </p:cNvPr>
            <p:cNvSpPr txBox="1"/>
            <p:nvPr/>
          </p:nvSpPr>
          <p:spPr>
            <a:xfrm>
              <a:off x="4535461" y="2853317"/>
              <a:ext cx="874315" cy="261610"/>
            </a:xfrm>
            <a:prstGeom prst="rect">
              <a:avLst/>
            </a:prstGeom>
            <a:noFill/>
          </p:spPr>
          <p:txBody>
            <a:bodyPr wrap="square">
              <a:spAutoFit/>
            </a:bodyPr>
            <a:lstStyle/>
            <a:p>
              <a:pPr algn="r"/>
              <a:r>
                <a:rPr lang="fr-FR" sz="1100" dirty="0">
                  <a:solidFill>
                    <a:schemeClr val="bg1"/>
                  </a:solidFill>
                  <a:latin typeface="Lato" panose="020F0502020204030203" pitchFamily="34" charset="0"/>
                  <a:ea typeface="Lato" panose="020F0502020204030203" pitchFamily="34" charset="0"/>
                  <a:cs typeface="Lato" panose="020F0502020204030203" pitchFamily="34" charset="0"/>
                </a:rPr>
                <a:t>Page 19</a:t>
              </a:r>
            </a:p>
          </p:txBody>
        </p:sp>
      </p:grpSp>
      <p:grpSp>
        <p:nvGrpSpPr>
          <p:cNvPr id="101" name="Groupe 100">
            <a:extLst>
              <a:ext uri="{FF2B5EF4-FFF2-40B4-BE49-F238E27FC236}">
                <a16:creationId xmlns:a16="http://schemas.microsoft.com/office/drawing/2014/main" id="{4C2584B1-6F61-4C7D-2A26-7868019F7620}"/>
              </a:ext>
            </a:extLst>
          </p:cNvPr>
          <p:cNvGrpSpPr/>
          <p:nvPr/>
        </p:nvGrpSpPr>
        <p:grpSpPr>
          <a:xfrm>
            <a:off x="5510272" y="1265853"/>
            <a:ext cx="1696238" cy="1874171"/>
            <a:chOff x="5548113" y="1258374"/>
            <a:chExt cx="1696238" cy="1874171"/>
          </a:xfrm>
        </p:grpSpPr>
        <p:sp>
          <p:nvSpPr>
            <p:cNvPr id="92" name="Rectangle à coins arrondis 9">
              <a:extLst>
                <a:ext uri="{FF2B5EF4-FFF2-40B4-BE49-F238E27FC236}">
                  <a16:creationId xmlns:a16="http://schemas.microsoft.com/office/drawing/2014/main" id="{51B9798B-C0EB-3CE6-8925-D2B7C68C3C1E}"/>
                </a:ext>
              </a:extLst>
            </p:cNvPr>
            <p:cNvSpPr/>
            <p:nvPr/>
          </p:nvSpPr>
          <p:spPr>
            <a:xfrm>
              <a:off x="5548113" y="2175133"/>
              <a:ext cx="1692000" cy="957412"/>
            </a:xfrm>
            <a:prstGeom prst="roundRect">
              <a:avLst>
                <a:gd name="adj" fmla="val 17047"/>
              </a:avLst>
            </a:prstGeom>
            <a:solidFill>
              <a:srgbClr val="00596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D29F13"/>
                </a:solidFill>
              </a:endParaRPr>
            </a:p>
          </p:txBody>
        </p:sp>
        <p:sp>
          <p:nvSpPr>
            <p:cNvPr id="93" name="Titre 1">
              <a:extLst>
                <a:ext uri="{FF2B5EF4-FFF2-40B4-BE49-F238E27FC236}">
                  <a16:creationId xmlns:a16="http://schemas.microsoft.com/office/drawing/2014/main" id="{DAA18F17-66F4-5DE6-A262-F9C9180D54A9}"/>
                </a:ext>
              </a:extLst>
            </p:cNvPr>
            <p:cNvSpPr txBox="1">
              <a:spLocks/>
            </p:cNvSpPr>
            <p:nvPr/>
          </p:nvSpPr>
          <p:spPr>
            <a:xfrm>
              <a:off x="5567488" y="2449780"/>
              <a:ext cx="1490343" cy="3397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100" b="1" dirty="0">
                  <a:solidFill>
                    <a:srgbClr val="D29F13"/>
                  </a:solidFill>
                  <a:latin typeface="Lato" panose="020F0502020204030203" pitchFamily="34" charset="0"/>
                  <a:ea typeface="Lato" panose="020F0502020204030203" pitchFamily="34" charset="0"/>
                  <a:cs typeface="Lato" panose="020F0502020204030203" pitchFamily="34" charset="0"/>
                </a:rPr>
                <a:t>Mobilité &amp; transition écologique</a:t>
              </a:r>
            </a:p>
          </p:txBody>
        </p:sp>
        <p:pic>
          <p:nvPicPr>
            <p:cNvPr id="94" name="Image 93">
              <a:extLst>
                <a:ext uri="{FF2B5EF4-FFF2-40B4-BE49-F238E27FC236}">
                  <a16:creationId xmlns:a16="http://schemas.microsoft.com/office/drawing/2014/main" id="{CCFD0770-9119-8938-72F7-9704E17997F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0821"/>
            <a:stretch/>
          </p:blipFill>
          <p:spPr>
            <a:xfrm>
              <a:off x="5552351" y="1258374"/>
              <a:ext cx="1692000" cy="1121054"/>
            </a:xfrm>
            <a:prstGeom prst="rect">
              <a:avLst/>
            </a:prstGeom>
          </p:spPr>
        </p:pic>
        <p:sp>
          <p:nvSpPr>
            <p:cNvPr id="95" name="ZoneTexte 94">
              <a:extLst>
                <a:ext uri="{FF2B5EF4-FFF2-40B4-BE49-F238E27FC236}">
                  <a16:creationId xmlns:a16="http://schemas.microsoft.com/office/drawing/2014/main" id="{F6C36CBB-55CE-DFB3-027A-BF7FE153E2BD}"/>
                </a:ext>
              </a:extLst>
            </p:cNvPr>
            <p:cNvSpPr txBox="1"/>
            <p:nvPr/>
          </p:nvSpPr>
          <p:spPr>
            <a:xfrm>
              <a:off x="6364120" y="2852196"/>
              <a:ext cx="874315" cy="261610"/>
            </a:xfrm>
            <a:prstGeom prst="rect">
              <a:avLst/>
            </a:prstGeom>
            <a:noFill/>
          </p:spPr>
          <p:txBody>
            <a:bodyPr wrap="square">
              <a:spAutoFit/>
            </a:bodyPr>
            <a:lstStyle/>
            <a:p>
              <a:pPr algn="r"/>
              <a:r>
                <a:rPr lang="fr-FR" sz="1100" dirty="0">
                  <a:solidFill>
                    <a:schemeClr val="bg1"/>
                  </a:solidFill>
                  <a:latin typeface="Lato" panose="020F0502020204030203" pitchFamily="34" charset="0"/>
                  <a:ea typeface="Lato" panose="020F0502020204030203" pitchFamily="34" charset="0"/>
                  <a:cs typeface="Lato" panose="020F0502020204030203" pitchFamily="34" charset="0"/>
                </a:rPr>
                <a:t>Page 23</a:t>
              </a:r>
              <a:endParaRPr lang="fr-FR" sz="1100" dirty="0">
                <a:solidFill>
                  <a:srgbClr val="FF0000"/>
                </a:solidFill>
                <a:latin typeface="Lato" panose="020F0502020204030203" pitchFamily="34" charset="0"/>
                <a:ea typeface="Lato" panose="020F0502020204030203" pitchFamily="34" charset="0"/>
                <a:cs typeface="Lato" panose="020F0502020204030203" pitchFamily="34" charset="0"/>
              </a:endParaRPr>
            </a:p>
          </p:txBody>
        </p:sp>
      </p:grpSp>
      <p:grpSp>
        <p:nvGrpSpPr>
          <p:cNvPr id="104" name="Groupe 103">
            <a:extLst>
              <a:ext uri="{FF2B5EF4-FFF2-40B4-BE49-F238E27FC236}">
                <a16:creationId xmlns:a16="http://schemas.microsoft.com/office/drawing/2014/main" id="{F7532448-5FC7-A74F-907E-E8ED0BAFA3AD}"/>
              </a:ext>
            </a:extLst>
          </p:cNvPr>
          <p:cNvGrpSpPr/>
          <p:nvPr/>
        </p:nvGrpSpPr>
        <p:grpSpPr>
          <a:xfrm>
            <a:off x="7310326" y="1249639"/>
            <a:ext cx="1703941" cy="1865946"/>
            <a:chOff x="7380312" y="1250512"/>
            <a:chExt cx="1703941" cy="1865946"/>
          </a:xfrm>
        </p:grpSpPr>
        <p:sp>
          <p:nvSpPr>
            <p:cNvPr id="98" name="Rectangle à coins arrondis 9">
              <a:extLst>
                <a:ext uri="{FF2B5EF4-FFF2-40B4-BE49-F238E27FC236}">
                  <a16:creationId xmlns:a16="http://schemas.microsoft.com/office/drawing/2014/main" id="{55749729-9C0D-AFB3-B3A0-0688CF79BCBD}"/>
                </a:ext>
              </a:extLst>
            </p:cNvPr>
            <p:cNvSpPr/>
            <p:nvPr/>
          </p:nvSpPr>
          <p:spPr>
            <a:xfrm>
              <a:off x="7380312" y="2159046"/>
              <a:ext cx="1692000" cy="957412"/>
            </a:xfrm>
            <a:prstGeom prst="roundRect">
              <a:avLst>
                <a:gd name="adj" fmla="val 17047"/>
              </a:avLst>
            </a:prstGeom>
            <a:solidFill>
              <a:srgbClr val="00596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D29F13"/>
                </a:solidFill>
              </a:endParaRPr>
            </a:p>
          </p:txBody>
        </p:sp>
        <p:pic>
          <p:nvPicPr>
            <p:cNvPr id="97" name="Image 96">
              <a:extLst>
                <a:ext uri="{FF2B5EF4-FFF2-40B4-BE49-F238E27FC236}">
                  <a16:creationId xmlns:a16="http://schemas.microsoft.com/office/drawing/2014/main" id="{99777E9B-9D14-9987-3FCD-F0408ABE661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2091"/>
            <a:stretch/>
          </p:blipFill>
          <p:spPr>
            <a:xfrm>
              <a:off x="7381903" y="1250512"/>
              <a:ext cx="1692000" cy="1115573"/>
            </a:xfrm>
            <a:prstGeom prst="rect">
              <a:avLst/>
            </a:prstGeom>
          </p:spPr>
        </p:pic>
        <p:sp>
          <p:nvSpPr>
            <p:cNvPr id="102" name="Titre 1">
              <a:extLst>
                <a:ext uri="{FF2B5EF4-FFF2-40B4-BE49-F238E27FC236}">
                  <a16:creationId xmlns:a16="http://schemas.microsoft.com/office/drawing/2014/main" id="{60DF105E-8C4C-1DD0-F54C-4D1233AF3202}"/>
                </a:ext>
              </a:extLst>
            </p:cNvPr>
            <p:cNvSpPr txBox="1">
              <a:spLocks/>
            </p:cNvSpPr>
            <p:nvPr/>
          </p:nvSpPr>
          <p:spPr>
            <a:xfrm>
              <a:off x="7388548" y="2449780"/>
              <a:ext cx="1614775" cy="3397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100" b="1" dirty="0">
                  <a:solidFill>
                    <a:srgbClr val="D29F13"/>
                  </a:solidFill>
                  <a:latin typeface="Lato" panose="020F0502020204030203" pitchFamily="34" charset="0"/>
                  <a:ea typeface="Lato" panose="020F0502020204030203" pitchFamily="34" charset="0"/>
                  <a:cs typeface="Lato" panose="020F0502020204030203" pitchFamily="34" charset="0"/>
                </a:rPr>
                <a:t>Collecte &amp; traitement des déchets</a:t>
              </a:r>
            </a:p>
          </p:txBody>
        </p:sp>
        <p:sp>
          <p:nvSpPr>
            <p:cNvPr id="103" name="ZoneTexte 102">
              <a:extLst>
                <a:ext uri="{FF2B5EF4-FFF2-40B4-BE49-F238E27FC236}">
                  <a16:creationId xmlns:a16="http://schemas.microsoft.com/office/drawing/2014/main" id="{DB01B2E7-5A57-FCB5-BEA1-E3DF37CC4E09}"/>
                </a:ext>
              </a:extLst>
            </p:cNvPr>
            <p:cNvSpPr txBox="1"/>
            <p:nvPr/>
          </p:nvSpPr>
          <p:spPr>
            <a:xfrm>
              <a:off x="8209938" y="2836874"/>
              <a:ext cx="874315" cy="261610"/>
            </a:xfrm>
            <a:prstGeom prst="rect">
              <a:avLst/>
            </a:prstGeom>
            <a:noFill/>
          </p:spPr>
          <p:txBody>
            <a:bodyPr wrap="square">
              <a:spAutoFit/>
            </a:bodyPr>
            <a:lstStyle/>
            <a:p>
              <a:pPr algn="r"/>
              <a:r>
                <a:rPr lang="fr-FR" sz="1100" dirty="0">
                  <a:solidFill>
                    <a:schemeClr val="bg1"/>
                  </a:solidFill>
                  <a:latin typeface="Lato" panose="020F0502020204030203" pitchFamily="34" charset="0"/>
                  <a:ea typeface="Lato" panose="020F0502020204030203" pitchFamily="34" charset="0"/>
                  <a:cs typeface="Lato" panose="020F0502020204030203" pitchFamily="34" charset="0"/>
                </a:rPr>
                <a:t>Page 29</a:t>
              </a:r>
            </a:p>
          </p:txBody>
        </p:sp>
      </p:grpSp>
      <p:grpSp>
        <p:nvGrpSpPr>
          <p:cNvPr id="113" name="Groupe 112">
            <a:extLst>
              <a:ext uri="{FF2B5EF4-FFF2-40B4-BE49-F238E27FC236}">
                <a16:creationId xmlns:a16="http://schemas.microsoft.com/office/drawing/2014/main" id="{9A35C951-018F-799B-43D3-B8ADBCD47062}"/>
              </a:ext>
            </a:extLst>
          </p:cNvPr>
          <p:cNvGrpSpPr/>
          <p:nvPr/>
        </p:nvGrpSpPr>
        <p:grpSpPr>
          <a:xfrm>
            <a:off x="103863" y="3397368"/>
            <a:ext cx="1692624" cy="1831832"/>
            <a:chOff x="103863" y="3253352"/>
            <a:chExt cx="1692624" cy="1831832"/>
          </a:xfrm>
        </p:grpSpPr>
        <p:grpSp>
          <p:nvGrpSpPr>
            <p:cNvPr id="108" name="Groupe 107">
              <a:extLst>
                <a:ext uri="{FF2B5EF4-FFF2-40B4-BE49-F238E27FC236}">
                  <a16:creationId xmlns:a16="http://schemas.microsoft.com/office/drawing/2014/main" id="{1EE4D55E-C9BE-99B6-B526-2B14309C5979}"/>
                </a:ext>
              </a:extLst>
            </p:cNvPr>
            <p:cNvGrpSpPr/>
            <p:nvPr/>
          </p:nvGrpSpPr>
          <p:grpSpPr>
            <a:xfrm>
              <a:off x="103863" y="4091767"/>
              <a:ext cx="1692624" cy="993417"/>
              <a:chOff x="-20919" y="2000402"/>
              <a:chExt cx="1692624" cy="993417"/>
            </a:xfrm>
          </p:grpSpPr>
          <p:sp>
            <p:nvSpPr>
              <p:cNvPr id="109" name="Rectangle à coins arrondis 9">
                <a:extLst>
                  <a:ext uri="{FF2B5EF4-FFF2-40B4-BE49-F238E27FC236}">
                    <a16:creationId xmlns:a16="http://schemas.microsoft.com/office/drawing/2014/main" id="{E67C005E-633B-D0BA-25FA-0974FEBF9901}"/>
                  </a:ext>
                </a:extLst>
              </p:cNvPr>
              <p:cNvSpPr/>
              <p:nvPr/>
            </p:nvSpPr>
            <p:spPr>
              <a:xfrm>
                <a:off x="-20919" y="2000402"/>
                <a:ext cx="1692624" cy="993417"/>
              </a:xfrm>
              <a:prstGeom prst="roundRect">
                <a:avLst>
                  <a:gd name="adj" fmla="val 17047"/>
                </a:avLst>
              </a:prstGeom>
              <a:solidFill>
                <a:srgbClr val="00596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D29F13"/>
                  </a:solidFill>
                </a:endParaRPr>
              </a:p>
            </p:txBody>
          </p:sp>
          <p:sp>
            <p:nvSpPr>
              <p:cNvPr id="110" name="Titre 1">
                <a:extLst>
                  <a:ext uri="{FF2B5EF4-FFF2-40B4-BE49-F238E27FC236}">
                    <a16:creationId xmlns:a16="http://schemas.microsoft.com/office/drawing/2014/main" id="{134BC478-0A4A-F271-9E42-D131A68578D9}"/>
                  </a:ext>
                </a:extLst>
              </p:cNvPr>
              <p:cNvSpPr txBox="1">
                <a:spLocks/>
              </p:cNvSpPr>
              <p:nvPr/>
            </p:nvSpPr>
            <p:spPr>
              <a:xfrm>
                <a:off x="-17278" y="2345747"/>
                <a:ext cx="1490343" cy="3397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100" b="1" dirty="0">
                    <a:solidFill>
                      <a:srgbClr val="D29F13"/>
                    </a:solidFill>
                    <a:latin typeface="Lato" panose="020F0502020204030203" pitchFamily="34" charset="0"/>
                    <a:ea typeface="Lato" panose="020F0502020204030203" pitchFamily="34" charset="0"/>
                    <a:cs typeface="Lato" panose="020F0502020204030203" pitchFamily="34" charset="0"/>
                  </a:rPr>
                  <a:t>Traitement des eaux usées</a:t>
                </a:r>
              </a:p>
            </p:txBody>
          </p:sp>
          <p:sp>
            <p:nvSpPr>
              <p:cNvPr id="111" name="ZoneTexte 110">
                <a:extLst>
                  <a:ext uri="{FF2B5EF4-FFF2-40B4-BE49-F238E27FC236}">
                    <a16:creationId xmlns:a16="http://schemas.microsoft.com/office/drawing/2014/main" id="{B895D0A7-0B8D-FA2C-5FE1-30FBFB860D17}"/>
                  </a:ext>
                </a:extLst>
              </p:cNvPr>
              <p:cNvSpPr txBox="1"/>
              <p:nvPr/>
            </p:nvSpPr>
            <p:spPr>
              <a:xfrm>
                <a:off x="774810" y="2705787"/>
                <a:ext cx="870176" cy="261610"/>
              </a:xfrm>
              <a:prstGeom prst="rect">
                <a:avLst/>
              </a:prstGeom>
              <a:noFill/>
            </p:spPr>
            <p:txBody>
              <a:bodyPr wrap="square">
                <a:spAutoFit/>
              </a:bodyPr>
              <a:lstStyle/>
              <a:p>
                <a:pPr algn="r"/>
                <a:r>
                  <a:rPr lang="fr-FR" sz="1100" dirty="0">
                    <a:solidFill>
                      <a:schemeClr val="bg1"/>
                    </a:solidFill>
                    <a:latin typeface="Lato" panose="020F0502020204030203" pitchFamily="34" charset="0"/>
                    <a:ea typeface="Lato" panose="020F0502020204030203" pitchFamily="34" charset="0"/>
                    <a:cs typeface="Lato" panose="020F0502020204030203" pitchFamily="34" charset="0"/>
                  </a:rPr>
                  <a:t>Page 32</a:t>
                </a:r>
              </a:p>
            </p:txBody>
          </p:sp>
        </p:grpSp>
        <p:pic>
          <p:nvPicPr>
            <p:cNvPr id="107" name="Image 106">
              <a:extLst>
                <a:ext uri="{FF2B5EF4-FFF2-40B4-BE49-F238E27FC236}">
                  <a16:creationId xmlns:a16="http://schemas.microsoft.com/office/drawing/2014/main" id="{84F41AE2-43C4-6129-9BA9-6B6F2B1876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237" y="3253352"/>
              <a:ext cx="1691250" cy="1128000"/>
            </a:xfrm>
            <a:prstGeom prst="rect">
              <a:avLst/>
            </a:prstGeom>
          </p:spPr>
        </p:pic>
      </p:grpSp>
      <p:grpSp>
        <p:nvGrpSpPr>
          <p:cNvPr id="116" name="Groupe 115">
            <a:extLst>
              <a:ext uri="{FF2B5EF4-FFF2-40B4-BE49-F238E27FC236}">
                <a16:creationId xmlns:a16="http://schemas.microsoft.com/office/drawing/2014/main" id="{45A284D7-239D-C293-EB95-DA3C522C7BBA}"/>
              </a:ext>
            </a:extLst>
          </p:cNvPr>
          <p:cNvGrpSpPr/>
          <p:nvPr/>
        </p:nvGrpSpPr>
        <p:grpSpPr>
          <a:xfrm>
            <a:off x="1917516" y="4235783"/>
            <a:ext cx="1687520" cy="993417"/>
            <a:chOff x="-20919" y="2000402"/>
            <a:chExt cx="1692624" cy="993417"/>
          </a:xfrm>
        </p:grpSpPr>
        <p:sp>
          <p:nvSpPr>
            <p:cNvPr id="118" name="Rectangle à coins arrondis 9">
              <a:extLst>
                <a:ext uri="{FF2B5EF4-FFF2-40B4-BE49-F238E27FC236}">
                  <a16:creationId xmlns:a16="http://schemas.microsoft.com/office/drawing/2014/main" id="{BB40D37B-A04D-DA5C-68DD-07DACC075C84}"/>
                </a:ext>
              </a:extLst>
            </p:cNvPr>
            <p:cNvSpPr/>
            <p:nvPr/>
          </p:nvSpPr>
          <p:spPr>
            <a:xfrm>
              <a:off x="-20919" y="2000402"/>
              <a:ext cx="1692624" cy="993417"/>
            </a:xfrm>
            <a:prstGeom prst="roundRect">
              <a:avLst>
                <a:gd name="adj" fmla="val 17047"/>
              </a:avLst>
            </a:prstGeom>
            <a:solidFill>
              <a:srgbClr val="00596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D29F13"/>
                </a:solidFill>
              </a:endParaRPr>
            </a:p>
          </p:txBody>
        </p:sp>
        <p:sp>
          <p:nvSpPr>
            <p:cNvPr id="119" name="Titre 1">
              <a:extLst>
                <a:ext uri="{FF2B5EF4-FFF2-40B4-BE49-F238E27FC236}">
                  <a16:creationId xmlns:a16="http://schemas.microsoft.com/office/drawing/2014/main" id="{F70EC126-A60F-A26F-F57B-6818D3A723D9}"/>
                </a:ext>
              </a:extLst>
            </p:cNvPr>
            <p:cNvSpPr txBox="1">
              <a:spLocks/>
            </p:cNvSpPr>
            <p:nvPr/>
          </p:nvSpPr>
          <p:spPr>
            <a:xfrm>
              <a:off x="-17278" y="2201731"/>
              <a:ext cx="1490343" cy="3397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100" b="1" dirty="0">
                  <a:solidFill>
                    <a:srgbClr val="D29F13"/>
                  </a:solidFill>
                  <a:latin typeface="Lato" panose="020F0502020204030203" pitchFamily="34" charset="0"/>
                  <a:ea typeface="Lato" panose="020F0502020204030203" pitchFamily="34" charset="0"/>
                  <a:cs typeface="Lato" panose="020F0502020204030203" pitchFamily="34" charset="0"/>
                </a:rPr>
                <a:t>Services techniques</a:t>
              </a:r>
            </a:p>
          </p:txBody>
        </p:sp>
        <p:sp>
          <p:nvSpPr>
            <p:cNvPr id="120" name="ZoneTexte 119">
              <a:extLst>
                <a:ext uri="{FF2B5EF4-FFF2-40B4-BE49-F238E27FC236}">
                  <a16:creationId xmlns:a16="http://schemas.microsoft.com/office/drawing/2014/main" id="{CC208BF8-4C46-E2BC-ED2E-EB3F071CC3DE}"/>
                </a:ext>
              </a:extLst>
            </p:cNvPr>
            <p:cNvSpPr txBox="1"/>
            <p:nvPr/>
          </p:nvSpPr>
          <p:spPr>
            <a:xfrm>
              <a:off x="774810" y="2705787"/>
              <a:ext cx="870176" cy="261610"/>
            </a:xfrm>
            <a:prstGeom prst="rect">
              <a:avLst/>
            </a:prstGeom>
            <a:noFill/>
          </p:spPr>
          <p:txBody>
            <a:bodyPr wrap="square">
              <a:spAutoFit/>
            </a:bodyPr>
            <a:lstStyle/>
            <a:p>
              <a:pPr algn="r"/>
              <a:r>
                <a:rPr lang="fr-FR" sz="1100" dirty="0">
                  <a:solidFill>
                    <a:schemeClr val="bg1"/>
                  </a:solidFill>
                  <a:latin typeface="Lato" panose="020F0502020204030203" pitchFamily="34" charset="0"/>
                  <a:ea typeface="Lato" panose="020F0502020204030203" pitchFamily="34" charset="0"/>
                  <a:cs typeface="Lato" panose="020F0502020204030203" pitchFamily="34" charset="0"/>
                </a:rPr>
                <a:t>Page 35</a:t>
              </a:r>
            </a:p>
          </p:txBody>
        </p:sp>
      </p:grpSp>
      <p:pic>
        <p:nvPicPr>
          <p:cNvPr id="67" name="Image 66">
            <a:extLst>
              <a:ext uri="{FF2B5EF4-FFF2-40B4-BE49-F238E27FC236}">
                <a16:creationId xmlns:a16="http://schemas.microsoft.com/office/drawing/2014/main" id="{0E9D2DF9-1D13-9A1D-0EC3-EE8BE64ACB6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20204" b="26743"/>
          <a:stretch/>
        </p:blipFill>
        <p:spPr>
          <a:xfrm>
            <a:off x="1915349" y="3393155"/>
            <a:ext cx="1692000" cy="1128000"/>
          </a:xfrm>
          <a:prstGeom prst="rect">
            <a:avLst/>
          </a:prstGeom>
        </p:spPr>
      </p:pic>
      <p:grpSp>
        <p:nvGrpSpPr>
          <p:cNvPr id="121" name="Groupe 120">
            <a:extLst>
              <a:ext uri="{FF2B5EF4-FFF2-40B4-BE49-F238E27FC236}">
                <a16:creationId xmlns:a16="http://schemas.microsoft.com/office/drawing/2014/main" id="{D5C32E5A-D50A-3914-B3AD-79E9AD5D1C60}"/>
              </a:ext>
            </a:extLst>
          </p:cNvPr>
          <p:cNvGrpSpPr/>
          <p:nvPr/>
        </p:nvGrpSpPr>
        <p:grpSpPr>
          <a:xfrm>
            <a:off x="3679055" y="4230666"/>
            <a:ext cx="1750905" cy="993417"/>
            <a:chOff x="-47990" y="2000402"/>
            <a:chExt cx="1751551" cy="993417"/>
          </a:xfrm>
        </p:grpSpPr>
        <p:sp>
          <p:nvSpPr>
            <p:cNvPr id="122" name="Rectangle à coins arrondis 9">
              <a:extLst>
                <a:ext uri="{FF2B5EF4-FFF2-40B4-BE49-F238E27FC236}">
                  <a16:creationId xmlns:a16="http://schemas.microsoft.com/office/drawing/2014/main" id="{D382EB22-1ED2-EDA6-E9BE-E31E98F404A0}"/>
                </a:ext>
              </a:extLst>
            </p:cNvPr>
            <p:cNvSpPr/>
            <p:nvPr/>
          </p:nvSpPr>
          <p:spPr>
            <a:xfrm>
              <a:off x="-20919" y="2000402"/>
              <a:ext cx="1692624" cy="993417"/>
            </a:xfrm>
            <a:prstGeom prst="roundRect">
              <a:avLst>
                <a:gd name="adj" fmla="val 17047"/>
              </a:avLst>
            </a:prstGeom>
            <a:solidFill>
              <a:srgbClr val="00596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D29F13"/>
                </a:solidFill>
              </a:endParaRPr>
            </a:p>
          </p:txBody>
        </p:sp>
        <p:sp>
          <p:nvSpPr>
            <p:cNvPr id="123" name="Titre 1">
              <a:extLst>
                <a:ext uri="{FF2B5EF4-FFF2-40B4-BE49-F238E27FC236}">
                  <a16:creationId xmlns:a16="http://schemas.microsoft.com/office/drawing/2014/main" id="{3AE61F01-9F9A-C8E9-40F4-1B53711F929B}"/>
                </a:ext>
              </a:extLst>
            </p:cNvPr>
            <p:cNvSpPr txBox="1">
              <a:spLocks/>
            </p:cNvSpPr>
            <p:nvPr/>
          </p:nvSpPr>
          <p:spPr>
            <a:xfrm>
              <a:off x="-47990" y="2339583"/>
              <a:ext cx="1751551" cy="3397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100" b="1" dirty="0">
                  <a:solidFill>
                    <a:srgbClr val="D29F13"/>
                  </a:solidFill>
                  <a:latin typeface="Lato" panose="020F0502020204030203" pitchFamily="34" charset="0"/>
                  <a:ea typeface="Lato" panose="020F0502020204030203" pitchFamily="34" charset="0"/>
                  <a:cs typeface="Lato" panose="020F0502020204030203" pitchFamily="34" charset="0"/>
                </a:rPr>
                <a:t>Bâtiments &amp; manifestations sportives</a:t>
              </a:r>
            </a:p>
          </p:txBody>
        </p:sp>
        <p:sp>
          <p:nvSpPr>
            <p:cNvPr id="124" name="ZoneTexte 123">
              <a:extLst>
                <a:ext uri="{FF2B5EF4-FFF2-40B4-BE49-F238E27FC236}">
                  <a16:creationId xmlns:a16="http://schemas.microsoft.com/office/drawing/2014/main" id="{4F7DBEA4-B5A7-3C1C-B46E-0F5894FDA7B4}"/>
                </a:ext>
              </a:extLst>
            </p:cNvPr>
            <p:cNvSpPr txBox="1"/>
            <p:nvPr/>
          </p:nvSpPr>
          <p:spPr>
            <a:xfrm>
              <a:off x="774810" y="2705787"/>
              <a:ext cx="870176" cy="261610"/>
            </a:xfrm>
            <a:prstGeom prst="rect">
              <a:avLst/>
            </a:prstGeom>
            <a:noFill/>
          </p:spPr>
          <p:txBody>
            <a:bodyPr wrap="square">
              <a:spAutoFit/>
            </a:bodyPr>
            <a:lstStyle/>
            <a:p>
              <a:pPr algn="r"/>
              <a:r>
                <a:rPr lang="fr-FR" sz="1100" dirty="0">
                  <a:solidFill>
                    <a:schemeClr val="bg1"/>
                  </a:solidFill>
                  <a:latin typeface="Lato" panose="020F0502020204030203" pitchFamily="34" charset="0"/>
                  <a:ea typeface="Lato" panose="020F0502020204030203" pitchFamily="34" charset="0"/>
                  <a:cs typeface="Lato" panose="020F0502020204030203" pitchFamily="34" charset="0"/>
                </a:rPr>
                <a:t>Page 39</a:t>
              </a:r>
            </a:p>
          </p:txBody>
        </p:sp>
      </p:grpSp>
      <p:pic>
        <p:nvPicPr>
          <p:cNvPr id="5128" name="Picture 8" descr="Itinérance canoë sur la Drôme. Une « rivière en tresses » ? – Destination  rivières">
            <a:extLst>
              <a:ext uri="{FF2B5EF4-FFF2-40B4-BE49-F238E27FC236}">
                <a16:creationId xmlns:a16="http://schemas.microsoft.com/office/drawing/2014/main" id="{574284C3-3035-64F0-2E77-CACF2F3169FE}"/>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6726" b="4387"/>
          <a:stretch/>
        </p:blipFill>
        <p:spPr bwMode="auto">
          <a:xfrm>
            <a:off x="3703876" y="3385081"/>
            <a:ext cx="1692000" cy="1128000"/>
          </a:xfrm>
          <a:prstGeom prst="rect">
            <a:avLst/>
          </a:prstGeom>
          <a:noFill/>
          <a:extLst>
            <a:ext uri="{909E8E84-426E-40DD-AFC4-6F175D3DCCD1}">
              <a14:hiddenFill xmlns:a14="http://schemas.microsoft.com/office/drawing/2010/main">
                <a:solidFill>
                  <a:srgbClr val="FFFFFF"/>
                </a:solidFill>
              </a14:hiddenFill>
            </a:ext>
          </a:extLst>
        </p:spPr>
      </p:pic>
      <p:grpSp>
        <p:nvGrpSpPr>
          <p:cNvPr id="5125" name="Groupe 5124">
            <a:extLst>
              <a:ext uri="{FF2B5EF4-FFF2-40B4-BE49-F238E27FC236}">
                <a16:creationId xmlns:a16="http://schemas.microsoft.com/office/drawing/2014/main" id="{9523BE06-865C-B9F3-F3D6-4D4D5CE12C1F}"/>
              </a:ext>
            </a:extLst>
          </p:cNvPr>
          <p:cNvGrpSpPr/>
          <p:nvPr/>
        </p:nvGrpSpPr>
        <p:grpSpPr>
          <a:xfrm>
            <a:off x="5534875" y="3389120"/>
            <a:ext cx="1698256" cy="1834963"/>
            <a:chOff x="5427676" y="3389120"/>
            <a:chExt cx="1698256" cy="1823211"/>
          </a:xfrm>
        </p:grpSpPr>
        <p:sp>
          <p:nvSpPr>
            <p:cNvPr id="5120" name="Rectangle à coins arrondis 9">
              <a:extLst>
                <a:ext uri="{FF2B5EF4-FFF2-40B4-BE49-F238E27FC236}">
                  <a16:creationId xmlns:a16="http://schemas.microsoft.com/office/drawing/2014/main" id="{49FD53EE-5AC4-2C5E-EEB6-48BFEFBD656E}"/>
                </a:ext>
              </a:extLst>
            </p:cNvPr>
            <p:cNvSpPr/>
            <p:nvPr/>
          </p:nvSpPr>
          <p:spPr>
            <a:xfrm>
              <a:off x="5430921" y="4270527"/>
              <a:ext cx="1692000" cy="941804"/>
            </a:xfrm>
            <a:prstGeom prst="roundRect">
              <a:avLst>
                <a:gd name="adj" fmla="val 17047"/>
              </a:avLst>
            </a:prstGeom>
            <a:solidFill>
              <a:srgbClr val="00596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D29F13"/>
                </a:solidFill>
              </a:endParaRPr>
            </a:p>
          </p:txBody>
        </p:sp>
        <p:sp>
          <p:nvSpPr>
            <p:cNvPr id="5121" name="Titre 1">
              <a:extLst>
                <a:ext uri="{FF2B5EF4-FFF2-40B4-BE49-F238E27FC236}">
                  <a16:creationId xmlns:a16="http://schemas.microsoft.com/office/drawing/2014/main" id="{05D6CC6F-10D4-088A-AC64-236AB07E234F}"/>
                </a:ext>
              </a:extLst>
            </p:cNvPr>
            <p:cNvSpPr txBox="1">
              <a:spLocks/>
            </p:cNvSpPr>
            <p:nvPr/>
          </p:nvSpPr>
          <p:spPr>
            <a:xfrm>
              <a:off x="5427676" y="4450628"/>
              <a:ext cx="1485849" cy="3397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100" b="1" dirty="0">
                  <a:solidFill>
                    <a:srgbClr val="D29F13"/>
                  </a:solidFill>
                  <a:latin typeface="Lato" panose="020F0502020204030203" pitchFamily="34" charset="0"/>
                  <a:ea typeface="Lato" panose="020F0502020204030203" pitchFamily="34" charset="0"/>
                  <a:cs typeface="Lato" panose="020F0502020204030203" pitchFamily="34" charset="0"/>
                </a:rPr>
                <a:t>Services mutualisés</a:t>
              </a:r>
            </a:p>
          </p:txBody>
        </p:sp>
        <p:pic>
          <p:nvPicPr>
            <p:cNvPr id="88" name="Image 87">
              <a:extLst>
                <a:ext uri="{FF2B5EF4-FFF2-40B4-BE49-F238E27FC236}">
                  <a16:creationId xmlns:a16="http://schemas.microsoft.com/office/drawing/2014/main" id="{C9C3EBC7-9031-E7B6-CA9B-2A10C96671BB}"/>
                </a:ext>
              </a:extLst>
            </p:cNvPr>
            <p:cNvPicPr>
              <a:picLocks noChangeAspect="1"/>
            </p:cNvPicPr>
            <p:nvPr/>
          </p:nvPicPr>
          <p:blipFill rotWithShape="1">
            <a:blip r:embed="rId12"/>
            <a:srcRect b="28857"/>
            <a:stretch/>
          </p:blipFill>
          <p:spPr>
            <a:xfrm>
              <a:off x="5433932" y="3389120"/>
              <a:ext cx="1692000" cy="1119922"/>
            </a:xfrm>
            <a:prstGeom prst="rect">
              <a:avLst/>
            </a:prstGeom>
          </p:spPr>
        </p:pic>
        <p:sp>
          <p:nvSpPr>
            <p:cNvPr id="5123" name="ZoneTexte 5122">
              <a:extLst>
                <a:ext uri="{FF2B5EF4-FFF2-40B4-BE49-F238E27FC236}">
                  <a16:creationId xmlns:a16="http://schemas.microsoft.com/office/drawing/2014/main" id="{0B8C9B08-3418-F42D-7073-CDC029D9E6C6}"/>
                </a:ext>
              </a:extLst>
            </p:cNvPr>
            <p:cNvSpPr txBox="1"/>
            <p:nvPr/>
          </p:nvSpPr>
          <p:spPr>
            <a:xfrm>
              <a:off x="6244621" y="4909105"/>
              <a:ext cx="869855" cy="261610"/>
            </a:xfrm>
            <a:prstGeom prst="rect">
              <a:avLst/>
            </a:prstGeom>
            <a:noFill/>
          </p:spPr>
          <p:txBody>
            <a:bodyPr wrap="square">
              <a:spAutoFit/>
            </a:bodyPr>
            <a:lstStyle/>
            <a:p>
              <a:pPr algn="r"/>
              <a:r>
                <a:rPr lang="fr-FR" sz="1100" dirty="0">
                  <a:solidFill>
                    <a:schemeClr val="bg1"/>
                  </a:solidFill>
                  <a:latin typeface="Lato" panose="020F0502020204030203" pitchFamily="34" charset="0"/>
                  <a:ea typeface="Lato" panose="020F0502020204030203" pitchFamily="34" charset="0"/>
                  <a:cs typeface="Lato" panose="020F0502020204030203" pitchFamily="34" charset="0"/>
                </a:rPr>
                <a:t>Page 42</a:t>
              </a:r>
            </a:p>
          </p:txBody>
        </p:sp>
      </p:grpSp>
      <p:sp>
        <p:nvSpPr>
          <p:cNvPr id="5127" name="Rectangle à coins arrondis 9">
            <a:extLst>
              <a:ext uri="{FF2B5EF4-FFF2-40B4-BE49-F238E27FC236}">
                <a16:creationId xmlns:a16="http://schemas.microsoft.com/office/drawing/2014/main" id="{D89BF084-719E-C185-5F37-CEE8A84A5443}"/>
              </a:ext>
            </a:extLst>
          </p:cNvPr>
          <p:cNvSpPr/>
          <p:nvPr/>
        </p:nvSpPr>
        <p:spPr>
          <a:xfrm>
            <a:off x="7336298" y="4235011"/>
            <a:ext cx="1687520" cy="977320"/>
          </a:xfrm>
          <a:prstGeom prst="roundRect">
            <a:avLst>
              <a:gd name="adj" fmla="val 17047"/>
            </a:avLst>
          </a:prstGeom>
          <a:solidFill>
            <a:srgbClr val="00596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D29F13"/>
              </a:solidFill>
            </a:endParaRPr>
          </a:p>
        </p:txBody>
      </p:sp>
      <p:pic>
        <p:nvPicPr>
          <p:cNvPr id="5132" name="Picture 12" descr="Peut être une image de 5 personnes, enfant et personnes debout">
            <a:extLst>
              <a:ext uri="{FF2B5EF4-FFF2-40B4-BE49-F238E27FC236}">
                <a16:creationId xmlns:a16="http://schemas.microsoft.com/office/drawing/2014/main" id="{F7B3539C-B832-716F-446B-DC24380910B4}"/>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45" t="29344" r="245" b="10363"/>
          <a:stretch/>
        </p:blipFill>
        <p:spPr bwMode="auto">
          <a:xfrm>
            <a:off x="7330179" y="3375608"/>
            <a:ext cx="1692000" cy="1125721"/>
          </a:xfrm>
          <a:prstGeom prst="rect">
            <a:avLst/>
          </a:prstGeom>
          <a:noFill/>
          <a:extLst>
            <a:ext uri="{909E8E84-426E-40DD-AFC4-6F175D3DCCD1}">
              <a14:hiddenFill xmlns:a14="http://schemas.microsoft.com/office/drawing/2010/main">
                <a:solidFill>
                  <a:srgbClr val="FFFFFF"/>
                </a:solidFill>
              </a14:hiddenFill>
            </a:ext>
          </a:extLst>
        </p:spPr>
      </p:pic>
      <p:sp>
        <p:nvSpPr>
          <p:cNvPr id="5129" name="Titre 1">
            <a:extLst>
              <a:ext uri="{FF2B5EF4-FFF2-40B4-BE49-F238E27FC236}">
                <a16:creationId xmlns:a16="http://schemas.microsoft.com/office/drawing/2014/main" id="{4FF4D396-ED97-426E-6D96-0F7D217B82AE}"/>
              </a:ext>
            </a:extLst>
          </p:cNvPr>
          <p:cNvSpPr txBox="1">
            <a:spLocks/>
          </p:cNvSpPr>
          <p:nvPr/>
        </p:nvSpPr>
        <p:spPr>
          <a:xfrm>
            <a:off x="7303265" y="4437112"/>
            <a:ext cx="1485849" cy="3397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100" b="1" dirty="0">
                <a:solidFill>
                  <a:srgbClr val="D29F13"/>
                </a:solidFill>
                <a:latin typeface="Lato" panose="020F0502020204030203" pitchFamily="34" charset="0"/>
                <a:ea typeface="Lato" panose="020F0502020204030203" pitchFamily="34" charset="0"/>
                <a:cs typeface="Lato" panose="020F0502020204030203" pitchFamily="34" charset="0"/>
              </a:rPr>
              <a:t>Services aux familles</a:t>
            </a:r>
          </a:p>
        </p:txBody>
      </p:sp>
      <p:sp>
        <p:nvSpPr>
          <p:cNvPr id="5131" name="ZoneTexte 5130">
            <a:extLst>
              <a:ext uri="{FF2B5EF4-FFF2-40B4-BE49-F238E27FC236}">
                <a16:creationId xmlns:a16="http://schemas.microsoft.com/office/drawing/2014/main" id="{F3AC7BF2-F355-827D-FD8E-7AB93CA76D5E}"/>
              </a:ext>
            </a:extLst>
          </p:cNvPr>
          <p:cNvSpPr txBox="1"/>
          <p:nvPr/>
        </p:nvSpPr>
        <p:spPr>
          <a:xfrm>
            <a:off x="8145682" y="4921154"/>
            <a:ext cx="869855" cy="261610"/>
          </a:xfrm>
          <a:prstGeom prst="rect">
            <a:avLst/>
          </a:prstGeom>
          <a:noFill/>
        </p:spPr>
        <p:txBody>
          <a:bodyPr wrap="square">
            <a:spAutoFit/>
          </a:bodyPr>
          <a:lstStyle/>
          <a:p>
            <a:pPr algn="r"/>
            <a:r>
              <a:rPr lang="fr-FR" sz="1100" dirty="0">
                <a:solidFill>
                  <a:schemeClr val="bg1"/>
                </a:solidFill>
                <a:latin typeface="Lato" panose="020F0502020204030203" pitchFamily="34" charset="0"/>
                <a:ea typeface="Lato" panose="020F0502020204030203" pitchFamily="34" charset="0"/>
                <a:cs typeface="Lato" panose="020F0502020204030203" pitchFamily="34" charset="0"/>
              </a:rPr>
              <a:t>Page 45</a:t>
            </a:r>
          </a:p>
        </p:txBody>
      </p:sp>
    </p:spTree>
    <p:extLst>
      <p:ext uri="{BB962C8B-B14F-4D97-AF65-F5344CB8AC3E}">
        <p14:creationId xmlns:p14="http://schemas.microsoft.com/office/powerpoint/2010/main" val="25697723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1874B4-2EBB-0F35-0194-491E51B2178D}"/>
              </a:ext>
            </a:extLst>
          </p:cNvPr>
          <p:cNvSpPr/>
          <p:nvPr/>
        </p:nvSpPr>
        <p:spPr>
          <a:xfrm>
            <a:off x="0" y="0"/>
            <a:ext cx="9144000" cy="6858000"/>
          </a:xfrm>
          <a:prstGeom prst="rect">
            <a:avLst/>
          </a:prstGeom>
          <a:solidFill>
            <a:srgbClr val="0059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8191"/>
              </a:solidFill>
            </a:endParaRPr>
          </a:p>
        </p:txBody>
      </p:sp>
      <p:pic>
        <p:nvPicPr>
          <p:cNvPr id="11" name="Image 10">
            <a:extLst>
              <a:ext uri="{FF2B5EF4-FFF2-40B4-BE49-F238E27FC236}">
                <a16:creationId xmlns:a16="http://schemas.microsoft.com/office/drawing/2014/main" id="{1F29561E-B73C-FB0D-7970-DE10AD69F0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493"/>
          <a:stretch/>
        </p:blipFill>
        <p:spPr>
          <a:xfrm flipH="1">
            <a:off x="3923928" y="-330"/>
            <a:ext cx="5220072" cy="6273647"/>
          </a:xfrm>
          <a:prstGeom prst="rect">
            <a:avLst/>
          </a:prstGeom>
        </p:spPr>
      </p:pic>
      <p:sp>
        <p:nvSpPr>
          <p:cNvPr id="4" name="Titre 1">
            <a:extLst>
              <a:ext uri="{FF2B5EF4-FFF2-40B4-BE49-F238E27FC236}">
                <a16:creationId xmlns:a16="http://schemas.microsoft.com/office/drawing/2014/main" id="{F09061E1-0595-AEA8-6624-626694192C1B}"/>
              </a:ext>
            </a:extLst>
          </p:cNvPr>
          <p:cNvSpPr txBox="1">
            <a:spLocks/>
          </p:cNvSpPr>
          <p:nvPr/>
        </p:nvSpPr>
        <p:spPr>
          <a:xfrm>
            <a:off x="287524" y="4734272"/>
            <a:ext cx="7452828"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4000" dirty="0">
                <a:solidFill>
                  <a:srgbClr val="D29F13"/>
                </a:solidFill>
              </a:rPr>
              <a:t>BÂTIMENTS &amp; MANIFESTATIONS SPORTIVES</a:t>
            </a:r>
          </a:p>
        </p:txBody>
      </p:sp>
      <p:cxnSp>
        <p:nvCxnSpPr>
          <p:cNvPr id="7" name="Connecteur droit 6">
            <a:extLst>
              <a:ext uri="{FF2B5EF4-FFF2-40B4-BE49-F238E27FC236}">
                <a16:creationId xmlns:a16="http://schemas.microsoft.com/office/drawing/2014/main" id="{38CF9225-032A-758C-94B1-8386D3D67640}"/>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17CCD6DE-ED0A-F05F-1F4C-76A8C70D23A6}"/>
              </a:ext>
            </a:extLst>
          </p:cNvPr>
          <p:cNvSpPr txBox="1"/>
          <p:nvPr/>
        </p:nvSpPr>
        <p:spPr>
          <a:xfrm>
            <a:off x="4788024" y="6381329"/>
            <a:ext cx="4355976" cy="276999"/>
          </a:xfrm>
          <a:prstGeom prst="rect">
            <a:avLst/>
          </a:prstGeom>
          <a:noFill/>
        </p:spPr>
        <p:txBody>
          <a:bodyPr wrap="square" rtlCol="0">
            <a:spAutoFit/>
          </a:bodyPr>
          <a:lstStyle/>
          <a:p>
            <a:r>
              <a:rPr lang="fr-FR" sz="12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Page 39 – Rapport d’activité 2022 – CCCPS Cœur de Drôme</a:t>
            </a:r>
          </a:p>
        </p:txBody>
      </p:sp>
    </p:spTree>
    <p:extLst>
      <p:ext uri="{BB962C8B-B14F-4D97-AF65-F5344CB8AC3E}">
        <p14:creationId xmlns:p14="http://schemas.microsoft.com/office/powerpoint/2010/main" val="4434435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9B8BBDE-8879-C45D-5F10-5137339422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493"/>
          <a:stretch/>
        </p:blipFill>
        <p:spPr>
          <a:xfrm flipH="1">
            <a:off x="3923928" y="-330"/>
            <a:ext cx="5220072" cy="6273647"/>
          </a:xfrm>
          <a:prstGeom prst="rect">
            <a:avLst/>
          </a:prstGeom>
        </p:spPr>
      </p:pic>
      <p:sp>
        <p:nvSpPr>
          <p:cNvPr id="4" name="Titre 1">
            <a:extLst>
              <a:ext uri="{FF2B5EF4-FFF2-40B4-BE49-F238E27FC236}">
                <a16:creationId xmlns:a16="http://schemas.microsoft.com/office/drawing/2014/main" id="{8868D79B-B490-703C-55EB-A7598D534891}"/>
              </a:ext>
            </a:extLst>
          </p:cNvPr>
          <p:cNvSpPr txBox="1">
            <a:spLocks/>
          </p:cNvSpPr>
          <p:nvPr/>
        </p:nvSpPr>
        <p:spPr>
          <a:xfrm>
            <a:off x="237285" y="388963"/>
            <a:ext cx="8806121"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3000" dirty="0">
                <a:solidFill>
                  <a:srgbClr val="00596C"/>
                </a:solidFill>
                <a:latin typeface="Interstate" pitchFamily="50" charset="0"/>
              </a:rPr>
              <a:t>BÂTIMENTS &amp; MANIFESTATIONS SPORTIVES</a:t>
            </a:r>
          </a:p>
          <a:p>
            <a:r>
              <a:rPr lang="fr-FR" sz="2000" dirty="0">
                <a:solidFill>
                  <a:srgbClr val="00596C"/>
                </a:solidFill>
              </a:rPr>
              <a:t>					</a:t>
            </a:r>
          </a:p>
        </p:txBody>
      </p:sp>
      <p:cxnSp>
        <p:nvCxnSpPr>
          <p:cNvPr id="5" name="Connecteur droit 4">
            <a:extLst>
              <a:ext uri="{FF2B5EF4-FFF2-40B4-BE49-F238E27FC236}">
                <a16:creationId xmlns:a16="http://schemas.microsoft.com/office/drawing/2014/main" id="{8F7BA6C0-4FAD-8933-D0F2-3F1C6496B7A6}"/>
              </a:ext>
            </a:extLst>
          </p:cNvPr>
          <p:cNvCxnSpPr>
            <a:cxnSpLocks/>
          </p:cNvCxnSpPr>
          <p:nvPr/>
        </p:nvCxnSpPr>
        <p:spPr>
          <a:xfrm>
            <a:off x="416224" y="1052736"/>
            <a:ext cx="8332240"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9C7DEA40-2A3E-6BA2-B79A-17C34D4484DD}"/>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FF43B9E-6FF1-EA48-8681-D1EB80C13F8E}"/>
              </a:ext>
            </a:extLst>
          </p:cNvPr>
          <p:cNvSpPr/>
          <p:nvPr/>
        </p:nvSpPr>
        <p:spPr>
          <a:xfrm>
            <a:off x="278728" y="1210830"/>
            <a:ext cx="8586544" cy="830997"/>
          </a:xfrm>
          <a:prstGeom prst="rect">
            <a:avLst/>
          </a:prstGeom>
        </p:spPr>
        <p:txBody>
          <a:bodyPr wrap="square">
            <a:spAutoFit/>
          </a:bodyPr>
          <a:lstStyle/>
          <a:p>
            <a:pPr algn="just"/>
            <a:r>
              <a:rPr lang="fr-FR" sz="1600" dirty="0">
                <a:latin typeface="Lato regular" panose="020F0502020204030203" pitchFamily="34" charset="0"/>
                <a:ea typeface="Lato regular" panose="020F0502020204030203" pitchFamily="34" charset="0"/>
                <a:cs typeface="Lato regular" panose="020F0502020204030203" pitchFamily="34" charset="0"/>
              </a:rPr>
              <a:t>Toute l’année, la collectivité met à disposition des clubs, associations et établissements scolaires nos équipements sportifs : stades, gymnases, salles de sport, etc., gérés et entretenus par les services techniques.</a:t>
            </a:r>
          </a:p>
        </p:txBody>
      </p:sp>
      <p:sp>
        <p:nvSpPr>
          <p:cNvPr id="7" name="ZoneTexte 6">
            <a:extLst>
              <a:ext uri="{FF2B5EF4-FFF2-40B4-BE49-F238E27FC236}">
                <a16:creationId xmlns:a16="http://schemas.microsoft.com/office/drawing/2014/main" id="{65E645E4-9D93-8559-7766-3699F988AEBE}"/>
              </a:ext>
            </a:extLst>
          </p:cNvPr>
          <p:cNvSpPr txBox="1"/>
          <p:nvPr/>
        </p:nvSpPr>
        <p:spPr>
          <a:xfrm>
            <a:off x="354840" y="2152653"/>
            <a:ext cx="3985952" cy="523220"/>
          </a:xfrm>
          <a:prstGeom prst="rect">
            <a:avLst/>
          </a:prstGeom>
          <a:noFill/>
        </p:spPr>
        <p:txBody>
          <a:bodyPr wrap="square" rtlCol="0">
            <a:spAutoFit/>
          </a:bodyPr>
          <a:lstStyle/>
          <a:p>
            <a:r>
              <a:rPr lang="fr-FR" sz="2800" b="1" dirty="0">
                <a:solidFill>
                  <a:srgbClr val="D29F13"/>
                </a:solidFill>
                <a:latin typeface="Co Text Lt" panose="020B0503060202020204" pitchFamily="34" charset="0"/>
              </a:rPr>
              <a:t>Missions principales  </a:t>
            </a:r>
          </a:p>
        </p:txBody>
      </p:sp>
      <p:sp>
        <p:nvSpPr>
          <p:cNvPr id="9" name="ZoneTexte 8">
            <a:extLst>
              <a:ext uri="{FF2B5EF4-FFF2-40B4-BE49-F238E27FC236}">
                <a16:creationId xmlns:a16="http://schemas.microsoft.com/office/drawing/2014/main" id="{360CD48F-32C9-F910-7B33-A163B404F187}"/>
              </a:ext>
            </a:extLst>
          </p:cNvPr>
          <p:cNvSpPr txBox="1"/>
          <p:nvPr/>
        </p:nvSpPr>
        <p:spPr>
          <a:xfrm>
            <a:off x="384311" y="2675873"/>
            <a:ext cx="3323593" cy="1908215"/>
          </a:xfrm>
          <a:prstGeom prst="rect">
            <a:avLst/>
          </a:prstGeom>
          <a:noFill/>
        </p:spPr>
        <p:txBody>
          <a:bodyPr wrap="square" rtlCol="0">
            <a:spAutoFit/>
          </a:bodyPr>
          <a:lstStyle/>
          <a:p>
            <a:pPr marL="285750" indent="-285750" algn="just">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Gestion et entretien des équipements sportifs</a:t>
            </a:r>
          </a:p>
          <a:p>
            <a:pPr marL="285750" indent="-285750" algn="just">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Soutien financier et logistique à certaines manifestations sportives</a:t>
            </a:r>
          </a:p>
          <a:p>
            <a:pPr marL="285750" indent="-285750" algn="just">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Exploitation de la piscine intercommunale à Crest de début juin et fin aout</a:t>
            </a:r>
          </a:p>
        </p:txBody>
      </p:sp>
      <p:sp>
        <p:nvSpPr>
          <p:cNvPr id="6" name="ZoneTexte 5">
            <a:extLst>
              <a:ext uri="{FF2B5EF4-FFF2-40B4-BE49-F238E27FC236}">
                <a16:creationId xmlns:a16="http://schemas.microsoft.com/office/drawing/2014/main" id="{5F3C1063-23AC-527B-407A-EC22D6D6FC7B}"/>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40 – Rapport d’activité 2022 – CCCPS Cœur de Drôme</a:t>
            </a:r>
          </a:p>
        </p:txBody>
      </p:sp>
      <p:pic>
        <p:nvPicPr>
          <p:cNvPr id="11" name="Image 10">
            <a:extLst>
              <a:ext uri="{FF2B5EF4-FFF2-40B4-BE49-F238E27FC236}">
                <a16:creationId xmlns:a16="http://schemas.microsoft.com/office/drawing/2014/main" id="{42B6694A-6A60-87FE-AF3E-95620FE75B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2060"/>
          <a:stretch/>
        </p:blipFill>
        <p:spPr>
          <a:xfrm>
            <a:off x="4162129" y="2009819"/>
            <a:ext cx="4637098" cy="3514479"/>
          </a:xfrm>
          <a:prstGeom prst="rect">
            <a:avLst/>
          </a:prstGeom>
        </p:spPr>
      </p:pic>
      <p:grpSp>
        <p:nvGrpSpPr>
          <p:cNvPr id="13" name="Groupe 12">
            <a:extLst>
              <a:ext uri="{FF2B5EF4-FFF2-40B4-BE49-F238E27FC236}">
                <a16:creationId xmlns:a16="http://schemas.microsoft.com/office/drawing/2014/main" id="{42F01894-2840-3CED-736A-285071BD99D9}"/>
              </a:ext>
            </a:extLst>
          </p:cNvPr>
          <p:cNvGrpSpPr/>
          <p:nvPr/>
        </p:nvGrpSpPr>
        <p:grpSpPr>
          <a:xfrm>
            <a:off x="3138750" y="4352271"/>
            <a:ext cx="5904656" cy="2217738"/>
            <a:chOff x="6057215" y="1895030"/>
            <a:chExt cx="4334714" cy="3432089"/>
          </a:xfrm>
        </p:grpSpPr>
        <p:sp>
          <p:nvSpPr>
            <p:cNvPr id="20" name="Rectangle : coins arrondis 19">
              <a:extLst>
                <a:ext uri="{FF2B5EF4-FFF2-40B4-BE49-F238E27FC236}">
                  <a16:creationId xmlns:a16="http://schemas.microsoft.com/office/drawing/2014/main" id="{6BE85EE5-CF52-27ED-4B64-3F10A64CC5C3}"/>
                </a:ext>
              </a:extLst>
            </p:cNvPr>
            <p:cNvSpPr/>
            <p:nvPr/>
          </p:nvSpPr>
          <p:spPr>
            <a:xfrm>
              <a:off x="6057215" y="1895030"/>
              <a:ext cx="4334714" cy="2953076"/>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D21F4150-4AFB-F3C8-454C-E6C9A7F44D8A}"/>
                </a:ext>
              </a:extLst>
            </p:cNvPr>
            <p:cNvSpPr txBox="1"/>
            <p:nvPr/>
          </p:nvSpPr>
          <p:spPr>
            <a:xfrm>
              <a:off x="6273238" y="2135885"/>
              <a:ext cx="3902168" cy="3191234"/>
            </a:xfrm>
            <a:prstGeom prst="rect">
              <a:avLst/>
            </a:prstGeom>
            <a:noFill/>
          </p:spPr>
          <p:txBody>
            <a:bodyPr wrap="square" rtlCol="0">
              <a:spAutoFit/>
            </a:bodyPr>
            <a:lstStyle/>
            <a:p>
              <a:pPr algn="just"/>
              <a:r>
                <a:rPr lang="fr-FR" sz="2000" b="1" dirty="0">
                  <a:solidFill>
                    <a:srgbClr val="D29F13"/>
                  </a:solidFill>
                  <a:latin typeface="Lato" panose="020F0502020204030203" pitchFamily="34" charset="0"/>
                  <a:ea typeface="Lato" panose="020F0502020204030203" pitchFamily="34" charset="0"/>
                  <a:cs typeface="Lato" panose="020F0502020204030203" pitchFamily="34" charset="0"/>
                </a:rPr>
                <a:t>14 000€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de subventions pour les manifestations sportives ont été versées pour soutenir les associations qui animent le territoire.</a:t>
              </a:r>
            </a:p>
            <a:p>
              <a:pPr algn="just"/>
              <a:r>
                <a:rPr lang="fr-FR" sz="2000" b="1" dirty="0">
                  <a:solidFill>
                    <a:srgbClr val="D29F13"/>
                  </a:solidFill>
                  <a:latin typeface="Lato" panose="020F0502020204030203" pitchFamily="34" charset="0"/>
                  <a:ea typeface="Lato" panose="020F0502020204030203" pitchFamily="34" charset="0"/>
                  <a:cs typeface="Lato" panose="020F0502020204030203" pitchFamily="34" charset="0"/>
                </a:rPr>
                <a:t>16 450 entrées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à la piscine en 2022</a:t>
              </a:r>
            </a:p>
            <a:p>
              <a:r>
                <a:rPr lang="fr-FR" sz="2000" b="1" dirty="0">
                  <a:solidFill>
                    <a:srgbClr val="D29F13"/>
                  </a:solidFill>
                  <a:latin typeface="Lato" panose="020F0502020204030203" pitchFamily="34" charset="0"/>
                  <a:ea typeface="Lato" panose="020F0502020204030203" pitchFamily="34" charset="0"/>
                  <a:cs typeface="Lato" panose="020F0502020204030203" pitchFamily="34" charset="0"/>
                </a:rPr>
                <a:t>54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associations qui utilisent nos équipements sportifs représentant  </a:t>
              </a:r>
              <a:r>
                <a:rPr lang="fr-FR" sz="2000" b="1" dirty="0">
                  <a:solidFill>
                    <a:srgbClr val="D29F13"/>
                  </a:solidFill>
                  <a:latin typeface="Lato" panose="020F0502020204030203" pitchFamily="34" charset="0"/>
                  <a:ea typeface="Lato" panose="020F0502020204030203" pitchFamily="34" charset="0"/>
                  <a:cs typeface="Lato" panose="020F0502020204030203" pitchFamily="34" charset="0"/>
                </a:rPr>
                <a:t>584h/semaine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d’occupation.</a:t>
              </a:r>
            </a:p>
            <a:p>
              <a:pPr algn="just"/>
              <a:endParaRPr lang="fr-FR" sz="16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cxnSp>
          <p:nvCxnSpPr>
            <p:cNvPr id="27" name="Connecteur droit 26">
              <a:extLst>
                <a:ext uri="{FF2B5EF4-FFF2-40B4-BE49-F238E27FC236}">
                  <a16:creationId xmlns:a16="http://schemas.microsoft.com/office/drawing/2014/main" id="{D6DE5CE4-59F9-0C89-44D5-9D0D5AD17F02}"/>
                </a:ext>
              </a:extLst>
            </p:cNvPr>
            <p:cNvCxnSpPr>
              <a:cxnSpLocks/>
            </p:cNvCxnSpPr>
            <p:nvPr/>
          </p:nvCxnSpPr>
          <p:spPr>
            <a:xfrm>
              <a:off x="6345247" y="2063877"/>
              <a:ext cx="3830160"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383429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9B8BBDE-8879-C45D-5F10-5137339422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493"/>
          <a:stretch/>
        </p:blipFill>
        <p:spPr>
          <a:xfrm flipH="1">
            <a:off x="3923928" y="-330"/>
            <a:ext cx="5220072" cy="6273647"/>
          </a:xfrm>
          <a:prstGeom prst="rect">
            <a:avLst/>
          </a:prstGeom>
        </p:spPr>
      </p:pic>
      <p:cxnSp>
        <p:nvCxnSpPr>
          <p:cNvPr id="12" name="Connecteur droit 11">
            <a:extLst>
              <a:ext uri="{FF2B5EF4-FFF2-40B4-BE49-F238E27FC236}">
                <a16:creationId xmlns:a16="http://schemas.microsoft.com/office/drawing/2014/main" id="{9C7DEA40-2A3E-6BA2-B79A-17C34D4484DD}"/>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sp>
        <p:nvSpPr>
          <p:cNvPr id="16" name="Rectangle : coins arrondis 15">
            <a:extLst>
              <a:ext uri="{FF2B5EF4-FFF2-40B4-BE49-F238E27FC236}">
                <a16:creationId xmlns:a16="http://schemas.microsoft.com/office/drawing/2014/main" id="{48425A01-7869-5CFF-46D6-A1D80FE9C42F}"/>
              </a:ext>
            </a:extLst>
          </p:cNvPr>
          <p:cNvSpPr/>
          <p:nvPr/>
        </p:nvSpPr>
        <p:spPr>
          <a:xfrm>
            <a:off x="405557" y="3808783"/>
            <a:ext cx="8240267" cy="2391631"/>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2156CE39-625F-5B0D-0085-24E81D973F47}"/>
              </a:ext>
            </a:extLst>
          </p:cNvPr>
          <p:cNvSpPr txBox="1"/>
          <p:nvPr/>
        </p:nvSpPr>
        <p:spPr>
          <a:xfrm>
            <a:off x="2767562" y="4797152"/>
            <a:ext cx="3419391" cy="369332"/>
          </a:xfrm>
          <a:prstGeom prst="rect">
            <a:avLst/>
          </a:prstGeom>
          <a:noFill/>
        </p:spPr>
        <p:txBody>
          <a:bodyPr wrap="square" rtlCol="0">
            <a:spAutoFit/>
          </a:bodyPr>
          <a:lstStyle/>
          <a:p>
            <a:pPr algn="ct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INVESTISSEMENT 170 000€</a:t>
            </a:r>
          </a:p>
        </p:txBody>
      </p:sp>
      <p:cxnSp>
        <p:nvCxnSpPr>
          <p:cNvPr id="18" name="Connecteur droit 17">
            <a:extLst>
              <a:ext uri="{FF2B5EF4-FFF2-40B4-BE49-F238E27FC236}">
                <a16:creationId xmlns:a16="http://schemas.microsoft.com/office/drawing/2014/main" id="{A75B1156-58CA-85B3-09FA-91AE89A4649E}"/>
              </a:ext>
            </a:extLst>
          </p:cNvPr>
          <p:cNvCxnSpPr>
            <a:cxnSpLocks/>
          </p:cNvCxnSpPr>
          <p:nvPr/>
        </p:nvCxnSpPr>
        <p:spPr>
          <a:xfrm>
            <a:off x="533722" y="5216900"/>
            <a:ext cx="8194054" cy="1230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DB88F52-6FAA-0F3D-B151-EE28CA3B1587}"/>
              </a:ext>
            </a:extLst>
          </p:cNvPr>
          <p:cNvSpPr/>
          <p:nvPr/>
        </p:nvSpPr>
        <p:spPr>
          <a:xfrm>
            <a:off x="1685551" y="5335076"/>
            <a:ext cx="5583415" cy="938719"/>
          </a:xfrm>
          <a:prstGeom prst="rect">
            <a:avLst/>
          </a:prstGeom>
        </p:spPr>
        <p:txBody>
          <a:bodyPr wrap="square">
            <a:spAutoFit/>
          </a:bodyPr>
          <a:lstStyle/>
          <a:p>
            <a:pPr algn="ctr"/>
            <a:r>
              <a:rPr lang="fr-FR" sz="14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Mise aux normes d’accessibilité et électriques de 3 équipements intercommunaux : le boulodrome et le club-house du tennis à Crest et le club-house du tennis à Aouste sur Sye</a:t>
            </a:r>
          </a:p>
          <a:p>
            <a:pPr marL="285750" indent="-285750" algn="just">
              <a:buFontTx/>
              <a:buChar char="-"/>
            </a:pPr>
            <a:endParaRPr lang="fr-FR" sz="1300" dirty="0">
              <a:solidFill>
                <a:schemeClr val="bg1"/>
              </a:solidFill>
              <a:latin typeface="Lato regular" panose="020F0502020204030203" pitchFamily="34" charset="0"/>
              <a:ea typeface="Lato regular" panose="020F0502020204030203" pitchFamily="34" charset="0"/>
              <a:cs typeface="Lato regular" panose="020F0502020204030203" pitchFamily="34" charset="0"/>
            </a:endParaRPr>
          </a:p>
        </p:txBody>
      </p:sp>
      <p:pic>
        <p:nvPicPr>
          <p:cNvPr id="2050" name="Picture 2" descr="Peut être une image de arbre et herbe">
            <a:extLst>
              <a:ext uri="{FF2B5EF4-FFF2-40B4-BE49-F238E27FC236}">
                <a16:creationId xmlns:a16="http://schemas.microsoft.com/office/drawing/2014/main" id="{B36591EF-46B8-5BFA-A4CC-A96F3E3E12D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386" b="16094"/>
          <a:stretch/>
        </p:blipFill>
        <p:spPr bwMode="auto">
          <a:xfrm>
            <a:off x="416224" y="1213135"/>
            <a:ext cx="8229600" cy="358852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781BB94C-94D3-0878-2702-12B7962008F7}"/>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41 – Rapport d’activité 2022 – CCCPS Cœur de Drôme</a:t>
            </a:r>
          </a:p>
        </p:txBody>
      </p:sp>
      <p:sp>
        <p:nvSpPr>
          <p:cNvPr id="6" name="Titre 1">
            <a:extLst>
              <a:ext uri="{FF2B5EF4-FFF2-40B4-BE49-F238E27FC236}">
                <a16:creationId xmlns:a16="http://schemas.microsoft.com/office/drawing/2014/main" id="{6E24C34F-B5C7-A063-AA5F-639E2B54EAFB}"/>
              </a:ext>
            </a:extLst>
          </p:cNvPr>
          <p:cNvSpPr txBox="1">
            <a:spLocks/>
          </p:cNvSpPr>
          <p:nvPr/>
        </p:nvSpPr>
        <p:spPr>
          <a:xfrm>
            <a:off x="237285" y="388963"/>
            <a:ext cx="8799211"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3000" dirty="0">
                <a:solidFill>
                  <a:srgbClr val="00596C"/>
                </a:solidFill>
                <a:latin typeface="Interstate" pitchFamily="50" charset="0"/>
              </a:rPr>
              <a:t>BÂTIMENTS &amp; MANIFESTATIONS SPORTIVES</a:t>
            </a:r>
          </a:p>
          <a:p>
            <a:r>
              <a:rPr lang="fr-FR" sz="2000" dirty="0">
                <a:solidFill>
                  <a:srgbClr val="00596C"/>
                </a:solidFill>
              </a:rPr>
              <a:t>					</a:t>
            </a:r>
          </a:p>
        </p:txBody>
      </p:sp>
      <p:cxnSp>
        <p:nvCxnSpPr>
          <p:cNvPr id="9" name="Connecteur droit 8">
            <a:extLst>
              <a:ext uri="{FF2B5EF4-FFF2-40B4-BE49-F238E27FC236}">
                <a16:creationId xmlns:a16="http://schemas.microsoft.com/office/drawing/2014/main" id="{15AAA6F0-49A6-4020-8102-5FD96F2A9397}"/>
              </a:ext>
            </a:extLst>
          </p:cNvPr>
          <p:cNvCxnSpPr>
            <a:cxnSpLocks/>
          </p:cNvCxnSpPr>
          <p:nvPr/>
        </p:nvCxnSpPr>
        <p:spPr>
          <a:xfrm>
            <a:off x="416224" y="1052736"/>
            <a:ext cx="8332240"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59980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1874B4-2EBB-0F35-0194-491E51B2178D}"/>
              </a:ext>
            </a:extLst>
          </p:cNvPr>
          <p:cNvSpPr/>
          <p:nvPr/>
        </p:nvSpPr>
        <p:spPr>
          <a:xfrm>
            <a:off x="0" y="0"/>
            <a:ext cx="9144000" cy="6858000"/>
          </a:xfrm>
          <a:prstGeom prst="rect">
            <a:avLst/>
          </a:prstGeom>
          <a:solidFill>
            <a:srgbClr val="0059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8191"/>
              </a:solidFill>
            </a:endParaRPr>
          </a:p>
        </p:txBody>
      </p:sp>
      <p:pic>
        <p:nvPicPr>
          <p:cNvPr id="11" name="Image 10">
            <a:extLst>
              <a:ext uri="{FF2B5EF4-FFF2-40B4-BE49-F238E27FC236}">
                <a16:creationId xmlns:a16="http://schemas.microsoft.com/office/drawing/2014/main" id="{1F29561E-B73C-FB0D-7970-DE10AD69F0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493"/>
          <a:stretch/>
        </p:blipFill>
        <p:spPr>
          <a:xfrm flipH="1">
            <a:off x="3923928" y="-330"/>
            <a:ext cx="5220072" cy="6273647"/>
          </a:xfrm>
          <a:prstGeom prst="rect">
            <a:avLst/>
          </a:prstGeom>
        </p:spPr>
      </p:pic>
      <p:sp>
        <p:nvSpPr>
          <p:cNvPr id="4" name="Titre 1">
            <a:extLst>
              <a:ext uri="{FF2B5EF4-FFF2-40B4-BE49-F238E27FC236}">
                <a16:creationId xmlns:a16="http://schemas.microsoft.com/office/drawing/2014/main" id="{F09061E1-0595-AEA8-6624-626694192C1B}"/>
              </a:ext>
            </a:extLst>
          </p:cNvPr>
          <p:cNvSpPr txBox="1">
            <a:spLocks/>
          </p:cNvSpPr>
          <p:nvPr/>
        </p:nvSpPr>
        <p:spPr>
          <a:xfrm>
            <a:off x="287524" y="4734272"/>
            <a:ext cx="63007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4000" dirty="0">
                <a:solidFill>
                  <a:srgbClr val="D29F13"/>
                </a:solidFill>
              </a:rPr>
              <a:t>SERVICES MUTUALISÉS</a:t>
            </a:r>
            <a:br>
              <a:rPr lang="fr-FR" sz="4000" dirty="0">
                <a:solidFill>
                  <a:srgbClr val="D29F13"/>
                </a:solidFill>
              </a:rPr>
            </a:br>
            <a:r>
              <a:rPr lang="fr-FR" sz="4000" dirty="0">
                <a:solidFill>
                  <a:srgbClr val="D29F13"/>
                </a:solidFill>
              </a:rPr>
              <a:t>AVEC NOS COMMUNES</a:t>
            </a:r>
          </a:p>
        </p:txBody>
      </p:sp>
      <p:cxnSp>
        <p:nvCxnSpPr>
          <p:cNvPr id="7" name="Connecteur droit 6">
            <a:extLst>
              <a:ext uri="{FF2B5EF4-FFF2-40B4-BE49-F238E27FC236}">
                <a16:creationId xmlns:a16="http://schemas.microsoft.com/office/drawing/2014/main" id="{38CF9225-032A-758C-94B1-8386D3D67640}"/>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20EF9CE0-9895-E105-3F03-01B25AB8E652}"/>
              </a:ext>
            </a:extLst>
          </p:cNvPr>
          <p:cNvSpPr txBox="1"/>
          <p:nvPr/>
        </p:nvSpPr>
        <p:spPr>
          <a:xfrm>
            <a:off x="4788024" y="6381329"/>
            <a:ext cx="4355976" cy="276999"/>
          </a:xfrm>
          <a:prstGeom prst="rect">
            <a:avLst/>
          </a:prstGeom>
          <a:noFill/>
        </p:spPr>
        <p:txBody>
          <a:bodyPr wrap="square" rtlCol="0">
            <a:spAutoFit/>
          </a:bodyPr>
          <a:lstStyle/>
          <a:p>
            <a:r>
              <a:rPr lang="fr-FR" sz="12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Page 42 – Rapport d’activité 2022 – CCCPS Cœur de Drôme</a:t>
            </a:r>
          </a:p>
        </p:txBody>
      </p:sp>
    </p:spTree>
    <p:extLst>
      <p:ext uri="{BB962C8B-B14F-4D97-AF65-F5344CB8AC3E}">
        <p14:creationId xmlns:p14="http://schemas.microsoft.com/office/powerpoint/2010/main" val="21497335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9B8BBDE-8879-C45D-5F10-5137339422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493"/>
          <a:stretch/>
        </p:blipFill>
        <p:spPr>
          <a:xfrm flipH="1">
            <a:off x="3943747" y="-99392"/>
            <a:ext cx="5220072" cy="6273647"/>
          </a:xfrm>
          <a:prstGeom prst="rect">
            <a:avLst/>
          </a:prstGeom>
        </p:spPr>
      </p:pic>
      <p:sp>
        <p:nvSpPr>
          <p:cNvPr id="4" name="Titre 1">
            <a:extLst>
              <a:ext uri="{FF2B5EF4-FFF2-40B4-BE49-F238E27FC236}">
                <a16:creationId xmlns:a16="http://schemas.microsoft.com/office/drawing/2014/main" id="{8868D79B-B490-703C-55EB-A7598D534891}"/>
              </a:ext>
            </a:extLst>
          </p:cNvPr>
          <p:cNvSpPr txBox="1">
            <a:spLocks/>
          </p:cNvSpPr>
          <p:nvPr/>
        </p:nvSpPr>
        <p:spPr>
          <a:xfrm>
            <a:off x="237286" y="388963"/>
            <a:ext cx="8229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3000" dirty="0">
                <a:solidFill>
                  <a:srgbClr val="00596C"/>
                </a:solidFill>
                <a:latin typeface="Interstate" pitchFamily="50" charset="0"/>
              </a:rPr>
              <a:t>SERVICE D’URBANISME MUTUALISÉ </a:t>
            </a:r>
          </a:p>
          <a:p>
            <a:r>
              <a:rPr lang="fr-FR" sz="2000" dirty="0">
                <a:solidFill>
                  <a:srgbClr val="00596C"/>
                </a:solidFill>
              </a:rPr>
              <a:t>					</a:t>
            </a:r>
          </a:p>
        </p:txBody>
      </p:sp>
      <p:cxnSp>
        <p:nvCxnSpPr>
          <p:cNvPr id="5" name="Connecteur droit 4">
            <a:extLst>
              <a:ext uri="{FF2B5EF4-FFF2-40B4-BE49-F238E27FC236}">
                <a16:creationId xmlns:a16="http://schemas.microsoft.com/office/drawing/2014/main" id="{8F7BA6C0-4FAD-8933-D0F2-3F1C6496B7A6}"/>
              </a:ext>
            </a:extLst>
          </p:cNvPr>
          <p:cNvCxnSpPr>
            <a:cxnSpLocks/>
          </p:cNvCxnSpPr>
          <p:nvPr/>
        </p:nvCxnSpPr>
        <p:spPr>
          <a:xfrm>
            <a:off x="416224" y="1052736"/>
            <a:ext cx="6748064"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9C7DEA40-2A3E-6BA2-B79A-17C34D4484DD}"/>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FF43B9E-6FF1-EA48-8681-D1EB80C13F8E}"/>
              </a:ext>
            </a:extLst>
          </p:cNvPr>
          <p:cNvSpPr/>
          <p:nvPr/>
        </p:nvSpPr>
        <p:spPr>
          <a:xfrm>
            <a:off x="296209" y="1124744"/>
            <a:ext cx="8586544" cy="1631216"/>
          </a:xfrm>
          <a:prstGeom prst="rect">
            <a:avLst/>
          </a:prstGeom>
        </p:spPr>
        <p:txBody>
          <a:bodyPr wrap="square">
            <a:spAutoFit/>
          </a:bodyPr>
          <a:lstStyle/>
          <a:p>
            <a:pPr algn="just"/>
            <a:r>
              <a:rPr lang="fr-FR" sz="1600" dirty="0">
                <a:latin typeface="Lato" panose="020F0502020204030203" pitchFamily="34" charset="0"/>
                <a:ea typeface="Lato" panose="020F0502020204030203" pitchFamily="34" charset="0"/>
                <a:cs typeface="Lato" panose="020F0502020204030203" pitchFamily="34" charset="0"/>
              </a:rPr>
              <a:t>Dans le cadre de son action en faveur des communes du territoire, la CCCPS a mis en place un service mutualisé pour l’urbanisme. Le service est composé de 2 personnes qui instruisent les demandes d’urbanisme émanant des habitants des communes d’Aouste-sur-Sye, Aubenasson, Espenel, Mirabel-et-Blacons, Piégros-la-Clastre et Saillans. Depuis le 1</a:t>
            </a:r>
            <a:r>
              <a:rPr lang="fr-FR" sz="1600" baseline="30000" dirty="0">
                <a:latin typeface="Lato" panose="020F0502020204030203" pitchFamily="34" charset="0"/>
                <a:ea typeface="Lato" panose="020F0502020204030203" pitchFamily="34" charset="0"/>
                <a:cs typeface="Lato" panose="020F0502020204030203" pitchFamily="34" charset="0"/>
              </a:rPr>
              <a:t>er</a:t>
            </a:r>
            <a:r>
              <a:rPr lang="fr-FR" sz="1600" dirty="0">
                <a:latin typeface="Lato" panose="020F0502020204030203" pitchFamily="34" charset="0"/>
                <a:ea typeface="Lato" panose="020F0502020204030203" pitchFamily="34" charset="0"/>
                <a:cs typeface="Lato" panose="020F0502020204030203" pitchFamily="34" charset="0"/>
              </a:rPr>
              <a:t> janvier 2022, les pétitionnaires peuvent déposer leur demande par voie dématérialisée.</a:t>
            </a:r>
          </a:p>
          <a:p>
            <a:endParaRPr lang="fr-FR" sz="1600" dirty="0">
              <a:latin typeface="Lato" panose="020F0502020204030203" pitchFamily="34" charset="0"/>
              <a:ea typeface="Lato" panose="020F0502020204030203" pitchFamily="34" charset="0"/>
              <a:cs typeface="Lato" panose="020F0502020204030203" pitchFamily="34" charset="0"/>
            </a:endParaRPr>
          </a:p>
        </p:txBody>
      </p:sp>
      <p:sp>
        <p:nvSpPr>
          <p:cNvPr id="20" name="Rectangle : coins arrondis 19">
            <a:extLst>
              <a:ext uri="{FF2B5EF4-FFF2-40B4-BE49-F238E27FC236}">
                <a16:creationId xmlns:a16="http://schemas.microsoft.com/office/drawing/2014/main" id="{6BE85EE5-CF52-27ED-4B64-3F10A64CC5C3}"/>
              </a:ext>
            </a:extLst>
          </p:cNvPr>
          <p:cNvSpPr/>
          <p:nvPr/>
        </p:nvSpPr>
        <p:spPr>
          <a:xfrm>
            <a:off x="4572000" y="2634010"/>
            <a:ext cx="4334714" cy="3599100"/>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65E645E4-9D93-8559-7766-3699F988AEBE}"/>
              </a:ext>
            </a:extLst>
          </p:cNvPr>
          <p:cNvSpPr txBox="1"/>
          <p:nvPr/>
        </p:nvSpPr>
        <p:spPr>
          <a:xfrm>
            <a:off x="354840" y="2329716"/>
            <a:ext cx="3985952" cy="523220"/>
          </a:xfrm>
          <a:prstGeom prst="rect">
            <a:avLst/>
          </a:prstGeom>
          <a:noFill/>
        </p:spPr>
        <p:txBody>
          <a:bodyPr wrap="square" rtlCol="0">
            <a:spAutoFit/>
          </a:bodyPr>
          <a:lstStyle/>
          <a:p>
            <a:r>
              <a:rPr lang="fr-FR" sz="2800" b="1" dirty="0">
                <a:solidFill>
                  <a:srgbClr val="D29F13"/>
                </a:solidFill>
                <a:latin typeface="Co Text Lt" panose="020B0503060202020204" pitchFamily="34" charset="0"/>
              </a:rPr>
              <a:t>Missions principales  </a:t>
            </a:r>
          </a:p>
        </p:txBody>
      </p:sp>
      <p:sp>
        <p:nvSpPr>
          <p:cNvPr id="9" name="ZoneTexte 8">
            <a:extLst>
              <a:ext uri="{FF2B5EF4-FFF2-40B4-BE49-F238E27FC236}">
                <a16:creationId xmlns:a16="http://schemas.microsoft.com/office/drawing/2014/main" id="{360CD48F-32C9-F910-7B33-A163B404F187}"/>
              </a:ext>
            </a:extLst>
          </p:cNvPr>
          <p:cNvSpPr txBox="1"/>
          <p:nvPr/>
        </p:nvSpPr>
        <p:spPr>
          <a:xfrm>
            <a:off x="384311" y="2718787"/>
            <a:ext cx="3930086" cy="3662541"/>
          </a:xfrm>
          <a:prstGeom prst="rect">
            <a:avLst/>
          </a:prstGeom>
          <a:noFill/>
        </p:spPr>
        <p:txBody>
          <a:bodyPr wrap="square" rtlCol="0">
            <a:spAutoFit/>
          </a:bodyPr>
          <a:lstStyle/>
          <a:p>
            <a:pPr marL="285750" indent="-285750" algn="just">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Instruction des autorisations du droit des sols au regard du code de l’urbanisme, du code de la construction et de l’habitation et de la réglementation propre à chaque commune</a:t>
            </a:r>
          </a:p>
          <a:p>
            <a:pPr marL="285750" indent="-285750" algn="just">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Accueil et information des pétitionnaires et du public</a:t>
            </a:r>
          </a:p>
          <a:p>
            <a:pPr marL="285750" indent="-285750" algn="just">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Conseil et veille réglementaire auprès des mairies</a:t>
            </a:r>
          </a:p>
          <a:p>
            <a:pPr marL="285750" indent="-285750" algn="just">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Participation à la gestion des contentieux</a:t>
            </a:r>
          </a:p>
          <a:p>
            <a:pPr marL="285750" indent="-285750" algn="just">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Suivi statistique</a:t>
            </a:r>
          </a:p>
          <a:p>
            <a:pPr marL="285750" indent="-285750" algn="just">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Formulation de propositions dans le cadre des évolutions des documents d’urbanisme</a:t>
            </a:r>
          </a:p>
        </p:txBody>
      </p:sp>
      <p:sp>
        <p:nvSpPr>
          <p:cNvPr id="26" name="ZoneTexte 25">
            <a:extLst>
              <a:ext uri="{FF2B5EF4-FFF2-40B4-BE49-F238E27FC236}">
                <a16:creationId xmlns:a16="http://schemas.microsoft.com/office/drawing/2014/main" id="{D21F4150-4AFB-F3C8-454C-E6C9A7F44D8A}"/>
              </a:ext>
            </a:extLst>
          </p:cNvPr>
          <p:cNvSpPr txBox="1"/>
          <p:nvPr/>
        </p:nvSpPr>
        <p:spPr>
          <a:xfrm>
            <a:off x="4788024" y="2924944"/>
            <a:ext cx="3902168" cy="3416320"/>
          </a:xfrm>
          <a:prstGeom prst="rect">
            <a:avLst/>
          </a:prstGeom>
          <a:noFill/>
        </p:spPr>
        <p:txBody>
          <a:bodyPr wrap="square" rtlCol="0">
            <a:spAutoFit/>
          </a:bodyPr>
          <a:lstStyle/>
          <a:p>
            <a:pPr algn="just"/>
            <a:r>
              <a:rPr lang="fr-FR" sz="2400" b="1" dirty="0">
                <a:solidFill>
                  <a:srgbClr val="D29F13"/>
                </a:solidFill>
                <a:effectLst/>
                <a:latin typeface="Lato" panose="020F0502020204030203" pitchFamily="34" charset="0"/>
                <a:ea typeface="Lato" panose="020F0502020204030203" pitchFamily="34" charset="0"/>
                <a:cs typeface="Lato" panose="020F0502020204030203" pitchFamily="34" charset="0"/>
              </a:rPr>
              <a:t>349</a:t>
            </a:r>
            <a:r>
              <a:rPr lang="fr-FR" sz="2400" b="1" dirty="0">
                <a:solidFill>
                  <a:srgbClr val="5E9CA0"/>
                </a:solidFill>
                <a:effectLst/>
                <a:latin typeface="Lato" panose="020F0502020204030203" pitchFamily="34" charset="0"/>
                <a:ea typeface="Lato" panose="020F0502020204030203" pitchFamily="34" charset="0"/>
                <a:cs typeface="Lato" panose="020F0502020204030203" pitchFamily="34" charset="0"/>
              </a:rPr>
              <a:t> </a:t>
            </a:r>
            <a:r>
              <a:rPr lang="fr-FR" sz="1600" dirty="0">
                <a:solidFill>
                  <a:schemeClr val="bg1"/>
                </a:solidFill>
                <a:effectLst/>
                <a:latin typeface="Lato" panose="020F0502020204030203" pitchFamily="34" charset="0"/>
                <a:ea typeface="Lato" panose="020F0502020204030203" pitchFamily="34" charset="0"/>
                <a:cs typeface="Lato" panose="020F0502020204030203" pitchFamily="34" charset="0"/>
              </a:rPr>
              <a:t>dossiers instruits par 1,5 ETP du service urbanisme : </a:t>
            </a:r>
          </a:p>
          <a:p>
            <a:pPr algn="just"/>
            <a:r>
              <a:rPr lang="fr-FR" sz="2400" b="1" dirty="0">
                <a:solidFill>
                  <a:srgbClr val="D29F13"/>
                </a:solidFill>
                <a:latin typeface="Lato" panose="020F0502020204030203" pitchFamily="34" charset="0"/>
                <a:ea typeface="Lato" panose="020F0502020204030203" pitchFamily="34" charset="0"/>
                <a:cs typeface="Lato" panose="020F0502020204030203" pitchFamily="34" charset="0"/>
              </a:rPr>
              <a:t>95</a:t>
            </a:r>
            <a:r>
              <a:rPr lang="fr-FR" sz="2400" dirty="0">
                <a:solidFill>
                  <a:srgbClr val="7F7F7F"/>
                </a:solidFill>
                <a:effectLst/>
                <a:latin typeface="Lato" panose="020F0502020204030203" pitchFamily="34" charset="0"/>
                <a:ea typeface="Lato" panose="020F0502020204030203" pitchFamily="34" charset="0"/>
                <a:cs typeface="Lato" panose="020F0502020204030203" pitchFamily="34" charset="0"/>
              </a:rPr>
              <a:t>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permis de construire</a:t>
            </a:r>
          </a:p>
          <a:p>
            <a:r>
              <a:rPr lang="fr-FR" sz="2400" b="1" dirty="0">
                <a:solidFill>
                  <a:srgbClr val="D29F13"/>
                </a:solidFill>
                <a:latin typeface="Lato" panose="020F0502020204030203" pitchFamily="34" charset="0"/>
                <a:ea typeface="Lato" panose="020F0502020204030203" pitchFamily="34" charset="0"/>
                <a:cs typeface="Lato" panose="020F0502020204030203" pitchFamily="34" charset="0"/>
              </a:rPr>
              <a:t>219</a:t>
            </a:r>
            <a:r>
              <a:rPr lang="fr-FR" sz="2400" b="1" dirty="0">
                <a:solidFill>
                  <a:srgbClr val="865596"/>
                </a:solidFill>
                <a:effectLst/>
                <a:latin typeface="Lato" panose="020F0502020204030203" pitchFamily="34" charset="0"/>
                <a:ea typeface="Lato" panose="020F0502020204030203" pitchFamily="34" charset="0"/>
                <a:cs typeface="Lato" panose="020F0502020204030203" pitchFamily="34" charset="0"/>
              </a:rPr>
              <a:t>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déclarations préalables</a:t>
            </a:r>
          </a:p>
          <a:p>
            <a:r>
              <a:rPr lang="fr-FR" sz="2400" b="1" dirty="0">
                <a:solidFill>
                  <a:srgbClr val="D29F13"/>
                </a:solidFill>
                <a:latin typeface="Lato" panose="020F0502020204030203" pitchFamily="34" charset="0"/>
                <a:ea typeface="Lato" panose="020F0502020204030203" pitchFamily="34" charset="0"/>
                <a:cs typeface="Lato" panose="020F0502020204030203" pitchFamily="34" charset="0"/>
              </a:rPr>
              <a:t>19</a:t>
            </a:r>
            <a:r>
              <a:rPr lang="fr-FR" sz="2400" dirty="0">
                <a:solidFill>
                  <a:srgbClr val="865596"/>
                </a:solidFill>
                <a:effectLst/>
                <a:latin typeface="Lato" panose="020F0502020204030203" pitchFamily="34" charset="0"/>
                <a:ea typeface="Lato" panose="020F0502020204030203" pitchFamily="34" charset="0"/>
                <a:cs typeface="Lato" panose="020F0502020204030203" pitchFamily="34" charset="0"/>
              </a:rPr>
              <a:t>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certificats d’urbanisme </a:t>
            </a:r>
          </a:p>
          <a:p>
            <a:pPr indent="-448310"/>
            <a:r>
              <a:rPr lang="fr-FR" sz="2400" b="1" dirty="0">
                <a:solidFill>
                  <a:srgbClr val="D29F13"/>
                </a:solidFill>
                <a:latin typeface="Lato" panose="020F0502020204030203" pitchFamily="34" charset="0"/>
                <a:ea typeface="Lato" panose="020F0502020204030203" pitchFamily="34" charset="0"/>
                <a:cs typeface="Lato" panose="020F0502020204030203" pitchFamily="34" charset="0"/>
              </a:rPr>
              <a:t>4</a:t>
            </a:r>
            <a:r>
              <a:rPr lang="fr-FR" sz="2400" dirty="0">
                <a:solidFill>
                  <a:srgbClr val="5E9CA0"/>
                </a:solidFill>
                <a:effectLst/>
                <a:latin typeface="Lato" panose="020F0502020204030203" pitchFamily="34" charset="0"/>
                <a:ea typeface="Lato" panose="020F0502020204030203" pitchFamily="34" charset="0"/>
                <a:cs typeface="Lato" panose="020F0502020204030203" pitchFamily="34" charset="0"/>
              </a:rPr>
              <a:t>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permis d’aménager</a:t>
            </a:r>
          </a:p>
          <a:p>
            <a:pPr indent="-448310"/>
            <a:r>
              <a:rPr lang="fr-FR" sz="2400" b="1" dirty="0">
                <a:solidFill>
                  <a:srgbClr val="D29F13"/>
                </a:solidFill>
                <a:latin typeface="Lato" panose="020F0502020204030203" pitchFamily="34" charset="0"/>
                <a:ea typeface="Lato" panose="020F0502020204030203" pitchFamily="34" charset="0"/>
                <a:cs typeface="Lato" panose="020F0502020204030203" pitchFamily="34" charset="0"/>
              </a:rPr>
              <a:t>12</a:t>
            </a:r>
            <a:r>
              <a:rPr lang="fr-FR" sz="2400" dirty="0">
                <a:solidFill>
                  <a:srgbClr val="865596"/>
                </a:solidFill>
                <a:effectLst/>
                <a:latin typeface="Lato" panose="020F0502020204030203" pitchFamily="34" charset="0"/>
                <a:ea typeface="Lato" panose="020F0502020204030203" pitchFamily="34" charset="0"/>
                <a:cs typeface="Lato" panose="020F0502020204030203" pitchFamily="34" charset="0"/>
              </a:rPr>
              <a:t>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autorisations de travaux dans les établissements recevant du public (ERP)</a:t>
            </a:r>
          </a:p>
          <a:p>
            <a:pPr indent="-448310"/>
            <a:r>
              <a:rPr lang="fr-FR" sz="2400" b="1" dirty="0">
                <a:solidFill>
                  <a:srgbClr val="D29F13"/>
                </a:solidFill>
                <a:latin typeface="Lato" panose="020F0502020204030203" pitchFamily="34" charset="0"/>
                <a:ea typeface="Lato" panose="020F0502020204030203" pitchFamily="34" charset="0"/>
                <a:cs typeface="Lato" panose="020F0502020204030203" pitchFamily="34" charset="0"/>
              </a:rPr>
              <a:t>48</a:t>
            </a:r>
            <a:r>
              <a:rPr lang="fr-FR" sz="1600" dirty="0">
                <a:solidFill>
                  <a:srgbClr val="FF0000"/>
                </a:solidFill>
                <a:effectLst/>
                <a:latin typeface="Arial" panose="020B0604020202020204" pitchFamily="34" charset="0"/>
                <a:ea typeface="Calibri" panose="020F0502020204030204" pitchFamily="34" charset="0"/>
              </a:rPr>
              <a:t>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dossiers reçus par voie électronique</a:t>
            </a:r>
          </a:p>
          <a:p>
            <a:pPr algn="just"/>
            <a:endParaRPr lang="fr-FR" sz="16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cxnSp>
        <p:nvCxnSpPr>
          <p:cNvPr id="27" name="Connecteur droit 26">
            <a:extLst>
              <a:ext uri="{FF2B5EF4-FFF2-40B4-BE49-F238E27FC236}">
                <a16:creationId xmlns:a16="http://schemas.microsoft.com/office/drawing/2014/main" id="{D6DE5CE4-59F9-0C89-44D5-9D0D5AD17F02}"/>
              </a:ext>
            </a:extLst>
          </p:cNvPr>
          <p:cNvCxnSpPr>
            <a:cxnSpLocks/>
          </p:cNvCxnSpPr>
          <p:nvPr/>
        </p:nvCxnSpPr>
        <p:spPr>
          <a:xfrm>
            <a:off x="4860032" y="2852936"/>
            <a:ext cx="3830160"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5F3C1063-23AC-527B-407A-EC22D6D6FC7B}"/>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43 – Rapport d’activité 2022 – CCCPS Cœur de Drôme</a:t>
            </a:r>
          </a:p>
        </p:txBody>
      </p:sp>
    </p:spTree>
    <p:extLst>
      <p:ext uri="{BB962C8B-B14F-4D97-AF65-F5344CB8AC3E}">
        <p14:creationId xmlns:p14="http://schemas.microsoft.com/office/powerpoint/2010/main" val="25497792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9B8BBDE-8879-C45D-5F10-5137339422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493"/>
          <a:stretch/>
        </p:blipFill>
        <p:spPr>
          <a:xfrm flipH="1">
            <a:off x="3943747" y="-99392"/>
            <a:ext cx="5220072" cy="6273647"/>
          </a:xfrm>
          <a:prstGeom prst="rect">
            <a:avLst/>
          </a:prstGeom>
        </p:spPr>
      </p:pic>
      <p:sp>
        <p:nvSpPr>
          <p:cNvPr id="4" name="Titre 1">
            <a:extLst>
              <a:ext uri="{FF2B5EF4-FFF2-40B4-BE49-F238E27FC236}">
                <a16:creationId xmlns:a16="http://schemas.microsoft.com/office/drawing/2014/main" id="{8868D79B-B490-703C-55EB-A7598D534891}"/>
              </a:ext>
            </a:extLst>
          </p:cNvPr>
          <p:cNvSpPr txBox="1">
            <a:spLocks/>
          </p:cNvSpPr>
          <p:nvPr/>
        </p:nvSpPr>
        <p:spPr>
          <a:xfrm>
            <a:off x="237286" y="388963"/>
            <a:ext cx="8229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3000" dirty="0">
                <a:solidFill>
                  <a:srgbClr val="00596C"/>
                </a:solidFill>
                <a:latin typeface="Interstate" pitchFamily="50" charset="0"/>
              </a:rPr>
              <a:t>SERVICE TECHNIQUE MUTUALISÉ </a:t>
            </a:r>
          </a:p>
          <a:p>
            <a:r>
              <a:rPr lang="fr-FR" sz="2000" dirty="0">
                <a:solidFill>
                  <a:srgbClr val="00596C"/>
                </a:solidFill>
              </a:rPr>
              <a:t>					</a:t>
            </a:r>
          </a:p>
        </p:txBody>
      </p:sp>
      <p:cxnSp>
        <p:nvCxnSpPr>
          <p:cNvPr id="5" name="Connecteur droit 4">
            <a:extLst>
              <a:ext uri="{FF2B5EF4-FFF2-40B4-BE49-F238E27FC236}">
                <a16:creationId xmlns:a16="http://schemas.microsoft.com/office/drawing/2014/main" id="{8F7BA6C0-4FAD-8933-D0F2-3F1C6496B7A6}"/>
              </a:ext>
            </a:extLst>
          </p:cNvPr>
          <p:cNvCxnSpPr>
            <a:cxnSpLocks/>
          </p:cNvCxnSpPr>
          <p:nvPr/>
        </p:nvCxnSpPr>
        <p:spPr>
          <a:xfrm>
            <a:off x="416224" y="1052736"/>
            <a:ext cx="6316016"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9C7DEA40-2A3E-6BA2-B79A-17C34D4484DD}"/>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FF43B9E-6FF1-EA48-8681-D1EB80C13F8E}"/>
              </a:ext>
            </a:extLst>
          </p:cNvPr>
          <p:cNvSpPr/>
          <p:nvPr/>
        </p:nvSpPr>
        <p:spPr>
          <a:xfrm>
            <a:off x="296209" y="1124744"/>
            <a:ext cx="8586544" cy="1077218"/>
          </a:xfrm>
          <a:prstGeom prst="rect">
            <a:avLst/>
          </a:prstGeom>
        </p:spPr>
        <p:txBody>
          <a:bodyPr wrap="square">
            <a:spAutoFit/>
          </a:bodyPr>
          <a:lstStyle/>
          <a:p>
            <a:pPr algn="just" fontAlgn="base"/>
            <a:r>
              <a:rPr lang="fr-FR" sz="1600" dirty="0">
                <a:latin typeface="Lato" panose="020F0502020204030203" pitchFamily="34" charset="0"/>
                <a:ea typeface="Lato" panose="020F0502020204030203" pitchFamily="34" charset="0"/>
                <a:cs typeface="Lato" panose="020F0502020204030203" pitchFamily="34" charset="0"/>
              </a:rPr>
              <a:t>Une équipe de 2 personnes (1,3 ETP) assure toute l’année les misions de cantonnier dans les 9 Communes de Montagnes du Pays de Saillans :</a:t>
            </a:r>
          </a:p>
          <a:p>
            <a:pPr algn="just" fontAlgn="base"/>
            <a:r>
              <a:rPr lang="fr-FR" sz="1600" dirty="0" err="1">
                <a:latin typeface="Lato" panose="020F0502020204030203" pitchFamily="34" charset="0"/>
                <a:ea typeface="Lato" panose="020F0502020204030203" pitchFamily="34" charset="0"/>
                <a:cs typeface="Lato" panose="020F0502020204030203" pitchFamily="34" charset="0"/>
              </a:rPr>
              <a:t>Aubenassson</a:t>
            </a:r>
            <a:r>
              <a:rPr lang="fr-FR" sz="1600" dirty="0">
                <a:latin typeface="Lato" panose="020F0502020204030203" pitchFamily="34" charset="0"/>
                <a:ea typeface="Lato" panose="020F0502020204030203" pitchFamily="34" charset="0"/>
                <a:cs typeface="Lato" panose="020F0502020204030203" pitchFamily="34" charset="0"/>
              </a:rPr>
              <a:t>, Aurel, Chastel Arnaud, La Chaudière,  Espenel, Rimon et Savel, St Benoit en Diois, St Sauveur en Diois,  Véronne.</a:t>
            </a:r>
          </a:p>
        </p:txBody>
      </p:sp>
      <p:sp>
        <p:nvSpPr>
          <p:cNvPr id="20" name="Rectangle : coins arrondis 19">
            <a:extLst>
              <a:ext uri="{FF2B5EF4-FFF2-40B4-BE49-F238E27FC236}">
                <a16:creationId xmlns:a16="http://schemas.microsoft.com/office/drawing/2014/main" id="{6BE85EE5-CF52-27ED-4B64-3F10A64CC5C3}"/>
              </a:ext>
            </a:extLst>
          </p:cNvPr>
          <p:cNvSpPr/>
          <p:nvPr/>
        </p:nvSpPr>
        <p:spPr>
          <a:xfrm>
            <a:off x="4572000" y="2324051"/>
            <a:ext cx="4334714" cy="1969045"/>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65E645E4-9D93-8559-7766-3699F988AEBE}"/>
              </a:ext>
            </a:extLst>
          </p:cNvPr>
          <p:cNvSpPr txBox="1"/>
          <p:nvPr/>
        </p:nvSpPr>
        <p:spPr>
          <a:xfrm>
            <a:off x="354840" y="2152653"/>
            <a:ext cx="3985952" cy="523220"/>
          </a:xfrm>
          <a:prstGeom prst="rect">
            <a:avLst/>
          </a:prstGeom>
          <a:noFill/>
        </p:spPr>
        <p:txBody>
          <a:bodyPr wrap="square" rtlCol="0">
            <a:spAutoFit/>
          </a:bodyPr>
          <a:lstStyle/>
          <a:p>
            <a:r>
              <a:rPr lang="fr-FR" sz="2800" b="1" dirty="0">
                <a:solidFill>
                  <a:srgbClr val="D29F13"/>
                </a:solidFill>
                <a:latin typeface="Co Text Lt" panose="020B0503060202020204" pitchFamily="34" charset="0"/>
              </a:rPr>
              <a:t>Missions principales  </a:t>
            </a:r>
          </a:p>
        </p:txBody>
      </p:sp>
      <p:sp>
        <p:nvSpPr>
          <p:cNvPr id="9" name="ZoneTexte 8">
            <a:extLst>
              <a:ext uri="{FF2B5EF4-FFF2-40B4-BE49-F238E27FC236}">
                <a16:creationId xmlns:a16="http://schemas.microsoft.com/office/drawing/2014/main" id="{360CD48F-32C9-F910-7B33-A163B404F187}"/>
              </a:ext>
            </a:extLst>
          </p:cNvPr>
          <p:cNvSpPr txBox="1"/>
          <p:nvPr/>
        </p:nvSpPr>
        <p:spPr>
          <a:xfrm>
            <a:off x="384311" y="2675873"/>
            <a:ext cx="3930086" cy="2492990"/>
          </a:xfrm>
          <a:prstGeom prst="rect">
            <a:avLst/>
          </a:prstGeom>
          <a:noFill/>
        </p:spPr>
        <p:txBody>
          <a:bodyPr wrap="square" rtlCol="0">
            <a:spAutoFit/>
          </a:bodyPr>
          <a:lstStyle/>
          <a:p>
            <a:pPr marL="285750" indent="-285750" algn="just">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Entretien des voiries et des espaces verts</a:t>
            </a:r>
          </a:p>
          <a:p>
            <a:pPr marL="285750" indent="-285750" algn="just">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Entretien et nettoyage des bâtiments communaux</a:t>
            </a:r>
          </a:p>
          <a:p>
            <a:pPr marL="285750" indent="-285750" algn="just">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Entretien des captages d’eau, des cimetières, des bassins,… </a:t>
            </a:r>
          </a:p>
          <a:p>
            <a:pPr marL="285750" indent="-285750" algn="just">
              <a:spcAft>
                <a:spcPts val="1200"/>
              </a:spcAf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Petits travaux de rénovation dans les bâtiments (isolation, plomberie) ou de création paysagère (terrain de boule, aménagements touristiques)</a:t>
            </a:r>
          </a:p>
        </p:txBody>
      </p:sp>
      <p:sp>
        <p:nvSpPr>
          <p:cNvPr id="26" name="ZoneTexte 25">
            <a:extLst>
              <a:ext uri="{FF2B5EF4-FFF2-40B4-BE49-F238E27FC236}">
                <a16:creationId xmlns:a16="http://schemas.microsoft.com/office/drawing/2014/main" id="{D21F4150-4AFB-F3C8-454C-E6C9A7F44D8A}"/>
              </a:ext>
            </a:extLst>
          </p:cNvPr>
          <p:cNvSpPr txBox="1"/>
          <p:nvPr/>
        </p:nvSpPr>
        <p:spPr>
          <a:xfrm>
            <a:off x="4788024" y="2564904"/>
            <a:ext cx="3902168" cy="1600438"/>
          </a:xfrm>
          <a:prstGeom prst="rect">
            <a:avLst/>
          </a:prstGeom>
          <a:noFill/>
        </p:spPr>
        <p:txBody>
          <a:bodyPr wrap="square" rtlCol="0">
            <a:spAutoFit/>
          </a:bodyPr>
          <a:lstStyle/>
          <a:p>
            <a:pPr algn="just"/>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4 mois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c’est la durée en 2022 pendant laquelle la CCCPS a pallié l’absence prolongée d’un cantonnier en le remplaçant par un agent du service Espaces Verts pour satisfaire au mieux les Communes de Montagne</a:t>
            </a:r>
          </a:p>
        </p:txBody>
      </p:sp>
      <p:cxnSp>
        <p:nvCxnSpPr>
          <p:cNvPr id="27" name="Connecteur droit 26">
            <a:extLst>
              <a:ext uri="{FF2B5EF4-FFF2-40B4-BE49-F238E27FC236}">
                <a16:creationId xmlns:a16="http://schemas.microsoft.com/office/drawing/2014/main" id="{D6DE5CE4-59F9-0C89-44D5-9D0D5AD17F02}"/>
              </a:ext>
            </a:extLst>
          </p:cNvPr>
          <p:cNvCxnSpPr>
            <a:cxnSpLocks/>
          </p:cNvCxnSpPr>
          <p:nvPr/>
        </p:nvCxnSpPr>
        <p:spPr>
          <a:xfrm>
            <a:off x="4860032" y="2492896"/>
            <a:ext cx="3830160"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5F3C1063-23AC-527B-407A-EC22D6D6FC7B}"/>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44 – Rapport d’activité 2022 – CCCPS Cœur de Drôme</a:t>
            </a:r>
          </a:p>
        </p:txBody>
      </p:sp>
    </p:spTree>
    <p:extLst>
      <p:ext uri="{BB962C8B-B14F-4D97-AF65-F5344CB8AC3E}">
        <p14:creationId xmlns:p14="http://schemas.microsoft.com/office/powerpoint/2010/main" val="20848794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1874B4-2EBB-0F35-0194-491E51B2178D}"/>
              </a:ext>
            </a:extLst>
          </p:cNvPr>
          <p:cNvSpPr/>
          <p:nvPr/>
        </p:nvSpPr>
        <p:spPr>
          <a:xfrm>
            <a:off x="0" y="0"/>
            <a:ext cx="9144000" cy="6858000"/>
          </a:xfrm>
          <a:prstGeom prst="rect">
            <a:avLst/>
          </a:prstGeom>
          <a:solidFill>
            <a:srgbClr val="0059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8191"/>
              </a:solidFill>
            </a:endParaRPr>
          </a:p>
        </p:txBody>
      </p:sp>
      <p:pic>
        <p:nvPicPr>
          <p:cNvPr id="11" name="Image 10">
            <a:extLst>
              <a:ext uri="{FF2B5EF4-FFF2-40B4-BE49-F238E27FC236}">
                <a16:creationId xmlns:a16="http://schemas.microsoft.com/office/drawing/2014/main" id="{1F29561E-B73C-FB0D-7970-DE10AD69F0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493"/>
          <a:stretch/>
        </p:blipFill>
        <p:spPr>
          <a:xfrm flipH="1">
            <a:off x="3923928" y="-330"/>
            <a:ext cx="5220072" cy="6273647"/>
          </a:xfrm>
          <a:prstGeom prst="rect">
            <a:avLst/>
          </a:prstGeom>
        </p:spPr>
      </p:pic>
      <p:sp>
        <p:nvSpPr>
          <p:cNvPr id="4" name="Titre 1">
            <a:extLst>
              <a:ext uri="{FF2B5EF4-FFF2-40B4-BE49-F238E27FC236}">
                <a16:creationId xmlns:a16="http://schemas.microsoft.com/office/drawing/2014/main" id="{F09061E1-0595-AEA8-6624-626694192C1B}"/>
              </a:ext>
            </a:extLst>
          </p:cNvPr>
          <p:cNvSpPr txBox="1">
            <a:spLocks/>
          </p:cNvSpPr>
          <p:nvPr/>
        </p:nvSpPr>
        <p:spPr>
          <a:xfrm>
            <a:off x="287524" y="4653136"/>
            <a:ext cx="63007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4000" dirty="0">
                <a:solidFill>
                  <a:srgbClr val="D29F13"/>
                </a:solidFill>
              </a:rPr>
              <a:t>PETITE ENFANCE</a:t>
            </a:r>
          </a:p>
          <a:p>
            <a:r>
              <a:rPr lang="fr-FR" sz="4000" dirty="0">
                <a:solidFill>
                  <a:srgbClr val="D29F13"/>
                </a:solidFill>
              </a:rPr>
              <a:t>ENFANCE</a:t>
            </a:r>
          </a:p>
          <a:p>
            <a:r>
              <a:rPr lang="fr-FR" sz="4000" dirty="0">
                <a:solidFill>
                  <a:srgbClr val="D29F13"/>
                </a:solidFill>
              </a:rPr>
              <a:t>JEUNESSE</a:t>
            </a:r>
          </a:p>
        </p:txBody>
      </p:sp>
      <p:cxnSp>
        <p:nvCxnSpPr>
          <p:cNvPr id="7" name="Connecteur droit 6">
            <a:extLst>
              <a:ext uri="{FF2B5EF4-FFF2-40B4-BE49-F238E27FC236}">
                <a16:creationId xmlns:a16="http://schemas.microsoft.com/office/drawing/2014/main" id="{38CF9225-032A-758C-94B1-8386D3D67640}"/>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C04A1658-07BD-8336-D828-BADCF16E0FFC}"/>
              </a:ext>
            </a:extLst>
          </p:cNvPr>
          <p:cNvSpPr txBox="1"/>
          <p:nvPr/>
        </p:nvSpPr>
        <p:spPr>
          <a:xfrm>
            <a:off x="4788024" y="6381329"/>
            <a:ext cx="4355976" cy="276999"/>
          </a:xfrm>
          <a:prstGeom prst="rect">
            <a:avLst/>
          </a:prstGeom>
          <a:noFill/>
        </p:spPr>
        <p:txBody>
          <a:bodyPr wrap="square" rtlCol="0">
            <a:spAutoFit/>
          </a:bodyPr>
          <a:lstStyle/>
          <a:p>
            <a:r>
              <a:rPr lang="fr-FR" sz="12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Page 45 – Rapport d’activité 2022 – CCCPS Cœur de Drôme</a:t>
            </a:r>
          </a:p>
        </p:txBody>
      </p:sp>
    </p:spTree>
    <p:extLst>
      <p:ext uri="{BB962C8B-B14F-4D97-AF65-F5344CB8AC3E}">
        <p14:creationId xmlns:p14="http://schemas.microsoft.com/office/powerpoint/2010/main" val="3892439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9A7666E-913C-D2A7-1207-CD7755A8054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493"/>
          <a:stretch/>
        </p:blipFill>
        <p:spPr>
          <a:xfrm flipH="1">
            <a:off x="3923928" y="-330"/>
            <a:ext cx="5220072" cy="6273647"/>
          </a:xfrm>
          <a:prstGeom prst="rect">
            <a:avLst/>
          </a:prstGeom>
        </p:spPr>
      </p:pic>
      <p:sp>
        <p:nvSpPr>
          <p:cNvPr id="12" name="Forme libre : forme 11">
            <a:extLst>
              <a:ext uri="{FF2B5EF4-FFF2-40B4-BE49-F238E27FC236}">
                <a16:creationId xmlns:a16="http://schemas.microsoft.com/office/drawing/2014/main" id="{E75F623B-71BB-A92C-9B6E-9568FB27DE62}"/>
              </a:ext>
            </a:extLst>
          </p:cNvPr>
          <p:cNvSpPr/>
          <p:nvPr/>
        </p:nvSpPr>
        <p:spPr>
          <a:xfrm>
            <a:off x="876574" y="3902481"/>
            <a:ext cx="791683" cy="139259"/>
          </a:xfrm>
          <a:custGeom>
            <a:avLst/>
            <a:gdLst>
              <a:gd name="connsiteX0" fmla="*/ 0 w 791683"/>
              <a:gd name="connsiteY0" fmla="*/ 0 h 139259"/>
              <a:gd name="connsiteX1" fmla="*/ 791684 w 791683"/>
              <a:gd name="connsiteY1" fmla="*/ 0 h 139259"/>
              <a:gd name="connsiteX2" fmla="*/ 791684 w 791683"/>
              <a:gd name="connsiteY2" fmla="*/ 139259 h 139259"/>
              <a:gd name="connsiteX3" fmla="*/ 0 w 791683"/>
              <a:gd name="connsiteY3" fmla="*/ 139259 h 139259"/>
            </a:gdLst>
            <a:ahLst/>
            <a:cxnLst>
              <a:cxn ang="0">
                <a:pos x="connsiteX0" y="connsiteY0"/>
              </a:cxn>
              <a:cxn ang="0">
                <a:pos x="connsiteX1" y="connsiteY1"/>
              </a:cxn>
              <a:cxn ang="0">
                <a:pos x="connsiteX2" y="connsiteY2"/>
              </a:cxn>
              <a:cxn ang="0">
                <a:pos x="connsiteX3" y="connsiteY3"/>
              </a:cxn>
            </a:cxnLst>
            <a:rect l="l" t="t" r="r" b="b"/>
            <a:pathLst>
              <a:path w="791683" h="139259">
                <a:moveTo>
                  <a:pt x="0" y="0"/>
                </a:moveTo>
                <a:lnTo>
                  <a:pt x="791684" y="0"/>
                </a:lnTo>
                <a:lnTo>
                  <a:pt x="791684" y="139259"/>
                </a:lnTo>
                <a:lnTo>
                  <a:pt x="0" y="139259"/>
                </a:lnTo>
                <a:close/>
              </a:path>
            </a:pathLst>
          </a:custGeom>
          <a:solidFill>
            <a:srgbClr val="FFFFFF"/>
          </a:solidFill>
          <a:ln w="24637"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1C2AFA50-9DB4-D306-D262-71C6D9A4C743}"/>
              </a:ext>
            </a:extLst>
          </p:cNvPr>
          <p:cNvSpPr txBox="1">
            <a:spLocks/>
          </p:cNvSpPr>
          <p:nvPr/>
        </p:nvSpPr>
        <p:spPr>
          <a:xfrm>
            <a:off x="160066" y="465300"/>
            <a:ext cx="8229600" cy="438223"/>
          </a:xfrm>
          <a:prstGeom prst="rect">
            <a:avLst/>
          </a:prstGeom>
        </p:spPr>
        <p:txBody>
          <a:bodyPr vert="horz" lIns="91440" tIns="45720" rIns="91440" bIns="45720" rtlCol="0" anchor="ctr">
            <a:no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3000" cap="all" dirty="0">
                <a:solidFill>
                  <a:srgbClr val="00596C"/>
                </a:solidFill>
                <a:latin typeface="Interstate" pitchFamily="50" charset="0"/>
              </a:rPr>
              <a:t>Nos structures d’accueils</a:t>
            </a:r>
          </a:p>
        </p:txBody>
      </p:sp>
      <p:cxnSp>
        <p:nvCxnSpPr>
          <p:cNvPr id="4" name="Connecteur droit 3">
            <a:extLst>
              <a:ext uri="{FF2B5EF4-FFF2-40B4-BE49-F238E27FC236}">
                <a16:creationId xmlns:a16="http://schemas.microsoft.com/office/drawing/2014/main" id="{65C57A39-8951-78EC-AC9E-1AC3F5174706}"/>
              </a:ext>
            </a:extLst>
          </p:cNvPr>
          <p:cNvCxnSpPr>
            <a:cxnSpLocks/>
          </p:cNvCxnSpPr>
          <p:nvPr/>
        </p:nvCxnSpPr>
        <p:spPr>
          <a:xfrm flipV="1">
            <a:off x="308573" y="903523"/>
            <a:ext cx="5847603" cy="5197"/>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914162F4-61FE-F1E5-FB64-B42EC1B3CA95}"/>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46 – Rapport d’activité 2022 – CCCPS Cœur de Drôme</a:t>
            </a:r>
          </a:p>
        </p:txBody>
      </p:sp>
      <p:cxnSp>
        <p:nvCxnSpPr>
          <p:cNvPr id="10" name="Connecteur droit 9">
            <a:extLst>
              <a:ext uri="{FF2B5EF4-FFF2-40B4-BE49-F238E27FC236}">
                <a16:creationId xmlns:a16="http://schemas.microsoft.com/office/drawing/2014/main" id="{7FAC8A96-316E-33D7-A5D7-CCA90E14EF66}"/>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4C7B3FA2-8B3D-50E6-59C6-3B1A53C984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156872"/>
            <a:ext cx="8229600" cy="4864416"/>
          </a:xfrm>
          <a:prstGeom prst="rect">
            <a:avLst/>
          </a:prstGeom>
        </p:spPr>
      </p:pic>
    </p:spTree>
    <p:extLst>
      <p:ext uri="{BB962C8B-B14F-4D97-AF65-F5344CB8AC3E}">
        <p14:creationId xmlns:p14="http://schemas.microsoft.com/office/powerpoint/2010/main" val="11859873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9B8BBDE-8879-C45D-5F10-5137339422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493"/>
          <a:stretch/>
        </p:blipFill>
        <p:spPr>
          <a:xfrm flipH="1">
            <a:off x="3923928" y="-330"/>
            <a:ext cx="5220072" cy="6273647"/>
          </a:xfrm>
          <a:prstGeom prst="rect">
            <a:avLst/>
          </a:prstGeom>
        </p:spPr>
      </p:pic>
      <p:sp>
        <p:nvSpPr>
          <p:cNvPr id="4" name="Titre 1">
            <a:extLst>
              <a:ext uri="{FF2B5EF4-FFF2-40B4-BE49-F238E27FC236}">
                <a16:creationId xmlns:a16="http://schemas.microsoft.com/office/drawing/2014/main" id="{8868D79B-B490-703C-55EB-A7598D534891}"/>
              </a:ext>
            </a:extLst>
          </p:cNvPr>
          <p:cNvSpPr txBox="1">
            <a:spLocks/>
          </p:cNvSpPr>
          <p:nvPr/>
        </p:nvSpPr>
        <p:spPr>
          <a:xfrm>
            <a:off x="237285" y="388963"/>
            <a:ext cx="8531563" cy="1143000"/>
          </a:xfrm>
          <a:prstGeom prst="rect">
            <a:avLst/>
          </a:prstGeom>
        </p:spPr>
        <p:txBody>
          <a:bodyPr vert="horz" lIns="91440" tIns="45720" rIns="91440" bIns="45720" rtlCol="0" anchor="ctr">
            <a:normAutofit fontScale="92500"/>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3200" cap="all" dirty="0">
                <a:solidFill>
                  <a:srgbClr val="00596C"/>
                </a:solidFill>
                <a:latin typeface="Interstate" pitchFamily="50" charset="0"/>
              </a:rPr>
              <a:t>Petite Enfance - Enfance et Jeunesse</a:t>
            </a:r>
          </a:p>
          <a:p>
            <a:r>
              <a:rPr lang="fr-FR" sz="2000" dirty="0">
                <a:solidFill>
                  <a:srgbClr val="00596C"/>
                </a:solidFill>
              </a:rPr>
              <a:t>					</a:t>
            </a:r>
          </a:p>
        </p:txBody>
      </p:sp>
      <p:cxnSp>
        <p:nvCxnSpPr>
          <p:cNvPr id="5" name="Connecteur droit 4">
            <a:extLst>
              <a:ext uri="{FF2B5EF4-FFF2-40B4-BE49-F238E27FC236}">
                <a16:creationId xmlns:a16="http://schemas.microsoft.com/office/drawing/2014/main" id="{8F7BA6C0-4FAD-8933-D0F2-3F1C6496B7A6}"/>
              </a:ext>
            </a:extLst>
          </p:cNvPr>
          <p:cNvCxnSpPr>
            <a:cxnSpLocks/>
          </p:cNvCxnSpPr>
          <p:nvPr/>
        </p:nvCxnSpPr>
        <p:spPr>
          <a:xfrm>
            <a:off x="416224" y="1052736"/>
            <a:ext cx="8116216"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9C7DEA40-2A3E-6BA2-B79A-17C34D4484DD}"/>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FF43B9E-6FF1-EA48-8681-D1EB80C13F8E}"/>
              </a:ext>
            </a:extLst>
          </p:cNvPr>
          <p:cNvSpPr/>
          <p:nvPr/>
        </p:nvSpPr>
        <p:spPr>
          <a:xfrm>
            <a:off x="297177" y="1211268"/>
            <a:ext cx="8586544" cy="1569660"/>
          </a:xfrm>
          <a:prstGeom prst="rect">
            <a:avLst/>
          </a:prstGeom>
        </p:spPr>
        <p:txBody>
          <a:bodyPr wrap="square">
            <a:spAutoFit/>
          </a:bodyPr>
          <a:lstStyle/>
          <a:p>
            <a:pPr algn="just"/>
            <a:r>
              <a:rPr lang="fr-FR" sz="1600" dirty="0">
                <a:latin typeface="Lato" panose="020F0502020204030203" pitchFamily="34" charset="0"/>
                <a:ea typeface="Lato" panose="020F0502020204030203" pitchFamily="34" charset="0"/>
                <a:cs typeface="Lato" panose="020F0502020204030203" pitchFamily="34" charset="0"/>
              </a:rPr>
              <a:t>Le pôle social mène des actions auprès des publics de 0 à 17 ans et dispose à cette fin de plusieurs structures d’accueil adaptées en fonction des âges ; chaque structure propose un projet pédagogique concordant avec les attentes des enfants et les valeurs de la collectivité. Il se décline au travers d’actions quotidiennes ou plus ponctuelles.</a:t>
            </a:r>
          </a:p>
          <a:p>
            <a:pPr algn="just"/>
            <a:r>
              <a:rPr lang="fr-FR" sz="1600" dirty="0">
                <a:latin typeface="Lato" panose="020F0502020204030203" pitchFamily="34" charset="0"/>
                <a:ea typeface="Lato" panose="020F0502020204030203" pitchFamily="34" charset="0"/>
                <a:cs typeface="Lato" panose="020F0502020204030203" pitchFamily="34" charset="0"/>
              </a:rPr>
              <a:t>Certaines actions sont aussi portées par des partenaires associatifs : MJC Nini Chaize (ALSH + accueil jeunes) et P’tits Bouts (EAJE). </a:t>
            </a:r>
          </a:p>
        </p:txBody>
      </p:sp>
      <p:sp>
        <p:nvSpPr>
          <p:cNvPr id="20" name="Rectangle : coins arrondis 19">
            <a:extLst>
              <a:ext uri="{FF2B5EF4-FFF2-40B4-BE49-F238E27FC236}">
                <a16:creationId xmlns:a16="http://schemas.microsoft.com/office/drawing/2014/main" id="{6BE85EE5-CF52-27ED-4B64-3F10A64CC5C3}"/>
              </a:ext>
            </a:extLst>
          </p:cNvPr>
          <p:cNvSpPr/>
          <p:nvPr/>
        </p:nvSpPr>
        <p:spPr>
          <a:xfrm>
            <a:off x="5485112" y="2915414"/>
            <a:ext cx="3398609" cy="3204356"/>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65E645E4-9D93-8559-7766-3699F988AEBE}"/>
              </a:ext>
            </a:extLst>
          </p:cNvPr>
          <p:cNvSpPr txBox="1"/>
          <p:nvPr/>
        </p:nvSpPr>
        <p:spPr>
          <a:xfrm>
            <a:off x="297177" y="2725863"/>
            <a:ext cx="3985952" cy="523220"/>
          </a:xfrm>
          <a:prstGeom prst="rect">
            <a:avLst/>
          </a:prstGeom>
          <a:noFill/>
        </p:spPr>
        <p:txBody>
          <a:bodyPr wrap="square" rtlCol="0">
            <a:spAutoFit/>
          </a:bodyPr>
          <a:lstStyle/>
          <a:p>
            <a:r>
              <a:rPr lang="fr-FR" sz="2800" b="1" dirty="0">
                <a:solidFill>
                  <a:srgbClr val="D29F13"/>
                </a:solidFill>
                <a:latin typeface="Co Text Lt" panose="020B0503060202020204" pitchFamily="34" charset="0"/>
              </a:rPr>
              <a:t>Missions principales  </a:t>
            </a:r>
          </a:p>
        </p:txBody>
      </p:sp>
      <p:sp>
        <p:nvSpPr>
          <p:cNvPr id="9" name="ZoneTexte 8">
            <a:extLst>
              <a:ext uri="{FF2B5EF4-FFF2-40B4-BE49-F238E27FC236}">
                <a16:creationId xmlns:a16="http://schemas.microsoft.com/office/drawing/2014/main" id="{360CD48F-32C9-F910-7B33-A163B404F187}"/>
              </a:ext>
            </a:extLst>
          </p:cNvPr>
          <p:cNvSpPr txBox="1"/>
          <p:nvPr/>
        </p:nvSpPr>
        <p:spPr>
          <a:xfrm>
            <a:off x="375150" y="3163979"/>
            <a:ext cx="4700906" cy="2893100"/>
          </a:xfrm>
          <a:prstGeom prst="rect">
            <a:avLst/>
          </a:prstGeom>
          <a:noFill/>
        </p:spPr>
        <p:txBody>
          <a:bodyPr wrap="square" rtlCol="0">
            <a:spAutoFit/>
          </a:bodyPr>
          <a:lstStyle/>
          <a:p>
            <a:pPr marL="285750" indent="-285750" algn="jus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Proposer des modes d’accueil pour les enfants et les jeunes de 0 à 17 ans</a:t>
            </a:r>
          </a:p>
          <a:p>
            <a:pPr marL="285750" indent="-285750" algn="jus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Accompagner les familles dans leurs choix de mode de garde individuel ou collectif</a:t>
            </a:r>
          </a:p>
          <a:p>
            <a:pPr marL="285750" indent="-285750" algn="jus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Gérer les demandes d’inscriptions pour l’ensemble des crèches du territoire (gestion directe ou associative)</a:t>
            </a:r>
          </a:p>
          <a:p>
            <a:pPr marL="285750" indent="-285750" algn="jus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Animer le réseau des professionnels de la petite enfance et partages des pratiques</a:t>
            </a:r>
          </a:p>
          <a:p>
            <a:pPr marL="285750" indent="-285750" algn="jus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Gérer et animer un Lieu d’Accueil Enfants Parents favorisant la rencontre et les échanges entre enfants, parents, et futurs parents</a:t>
            </a:r>
          </a:p>
          <a:p>
            <a:pPr marL="285750" indent="-285750" algn="just">
              <a:buClr>
                <a:srgbClr val="D29F13"/>
              </a:buClr>
              <a:buFont typeface="Arial" panose="020B0604020202020204" pitchFamily="34" charset="0"/>
              <a:buChar char="•"/>
            </a:pPr>
            <a:r>
              <a:rPr lang="fr-FR" sz="1400" dirty="0">
                <a:latin typeface="Lato" panose="020F0502020204030203" pitchFamily="34" charset="0"/>
                <a:ea typeface="Lato" panose="020F0502020204030203" pitchFamily="34" charset="0"/>
                <a:cs typeface="Lato" panose="020F0502020204030203" pitchFamily="34" charset="0"/>
              </a:rPr>
              <a:t>Offrir aux jeunes du territoire des espaces de rencontre et de construction de projets</a:t>
            </a:r>
          </a:p>
        </p:txBody>
      </p:sp>
      <p:sp>
        <p:nvSpPr>
          <p:cNvPr id="26" name="ZoneTexte 25">
            <a:extLst>
              <a:ext uri="{FF2B5EF4-FFF2-40B4-BE49-F238E27FC236}">
                <a16:creationId xmlns:a16="http://schemas.microsoft.com/office/drawing/2014/main" id="{D21F4150-4AFB-F3C8-454C-E6C9A7F44D8A}"/>
              </a:ext>
            </a:extLst>
          </p:cNvPr>
          <p:cNvSpPr txBox="1"/>
          <p:nvPr/>
        </p:nvSpPr>
        <p:spPr>
          <a:xfrm>
            <a:off x="5656918" y="3404254"/>
            <a:ext cx="3111931" cy="2246769"/>
          </a:xfrm>
          <a:prstGeom prst="rect">
            <a:avLst/>
          </a:prstGeom>
          <a:noFill/>
        </p:spPr>
        <p:txBody>
          <a:bodyPr wrap="square" rtlCol="0">
            <a:spAutoFit/>
          </a:bodyPr>
          <a:lstStyle/>
          <a:p>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Environ 500</a:t>
            </a:r>
            <a:r>
              <a:rPr lang="fr-FR" dirty="0">
                <a:solidFill>
                  <a:srgbClr val="D29F13"/>
                </a:solidFill>
                <a:latin typeface="Lato" panose="020F0502020204030203" pitchFamily="34" charset="0"/>
                <a:ea typeface="Lato" panose="020F0502020204030203" pitchFamily="34" charset="0"/>
                <a:cs typeface="Lato" panose="020F0502020204030203" pitchFamily="34" charset="0"/>
              </a:rPr>
              <a:t>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familles ont bénéficié des services</a:t>
            </a:r>
          </a:p>
          <a:p>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 de 650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enfants inscrits (crèches et centres de loisirs)</a:t>
            </a:r>
          </a:p>
          <a:p>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38</a:t>
            </a:r>
            <a:r>
              <a:rPr lang="fr-FR" sz="24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agents permanents dont </a:t>
            </a: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1</a:t>
            </a:r>
            <a:r>
              <a:rPr lang="fr-FR" sz="2400" b="1" dirty="0">
                <a:solidFill>
                  <a:srgbClr val="009AA2"/>
                </a:solidFill>
                <a:latin typeface="Lato" panose="020F0502020204030203" pitchFamily="34" charset="0"/>
                <a:ea typeface="Lato" panose="020F0502020204030203" pitchFamily="34" charset="0"/>
                <a:cs typeface="Lato" panose="020F0502020204030203" pitchFamily="34" charset="0"/>
              </a:rPr>
              <a:t>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infirmière mutualisée sur les structures dédiée à la petite enfance, enfance et la jeunesse</a:t>
            </a:r>
          </a:p>
        </p:txBody>
      </p:sp>
      <p:cxnSp>
        <p:nvCxnSpPr>
          <p:cNvPr id="27" name="Connecteur droit 26">
            <a:extLst>
              <a:ext uri="{FF2B5EF4-FFF2-40B4-BE49-F238E27FC236}">
                <a16:creationId xmlns:a16="http://schemas.microsoft.com/office/drawing/2014/main" id="{D6DE5CE4-59F9-0C89-44D5-9D0D5AD17F02}"/>
              </a:ext>
            </a:extLst>
          </p:cNvPr>
          <p:cNvCxnSpPr>
            <a:cxnSpLocks/>
          </p:cNvCxnSpPr>
          <p:nvPr/>
        </p:nvCxnSpPr>
        <p:spPr>
          <a:xfrm>
            <a:off x="5656918" y="3249083"/>
            <a:ext cx="3111931"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D72D924E-659E-304F-D551-9D3B32CC71D0}"/>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47 – Rapport d’activité 2022 – CCCPS Cœur de Drôme</a:t>
            </a:r>
          </a:p>
        </p:txBody>
      </p:sp>
    </p:spTree>
    <p:extLst>
      <p:ext uri="{BB962C8B-B14F-4D97-AF65-F5344CB8AC3E}">
        <p14:creationId xmlns:p14="http://schemas.microsoft.com/office/powerpoint/2010/main" val="10434265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9B8BBDE-8879-C45D-5F10-5137339422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493"/>
          <a:stretch/>
        </p:blipFill>
        <p:spPr>
          <a:xfrm flipH="1">
            <a:off x="3923928" y="-330"/>
            <a:ext cx="5220072" cy="6273647"/>
          </a:xfrm>
          <a:prstGeom prst="rect">
            <a:avLst/>
          </a:prstGeom>
        </p:spPr>
      </p:pic>
      <p:cxnSp>
        <p:nvCxnSpPr>
          <p:cNvPr id="12" name="Connecteur droit 11">
            <a:extLst>
              <a:ext uri="{FF2B5EF4-FFF2-40B4-BE49-F238E27FC236}">
                <a16:creationId xmlns:a16="http://schemas.microsoft.com/office/drawing/2014/main" id="{9C7DEA40-2A3E-6BA2-B79A-17C34D4484DD}"/>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sp>
        <p:nvSpPr>
          <p:cNvPr id="6" name="Rectangle : coins arrondis 5">
            <a:extLst>
              <a:ext uri="{FF2B5EF4-FFF2-40B4-BE49-F238E27FC236}">
                <a16:creationId xmlns:a16="http://schemas.microsoft.com/office/drawing/2014/main" id="{DEFD866E-C1A1-9F87-E3A4-46E0A6676A97}"/>
              </a:ext>
            </a:extLst>
          </p:cNvPr>
          <p:cNvSpPr/>
          <p:nvPr/>
        </p:nvSpPr>
        <p:spPr>
          <a:xfrm>
            <a:off x="350502" y="1846506"/>
            <a:ext cx="3429410" cy="4390803"/>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1870B802-F421-8F39-1EEC-BF4AEEAF7976}"/>
              </a:ext>
            </a:extLst>
          </p:cNvPr>
          <p:cNvSpPr/>
          <p:nvPr/>
        </p:nvSpPr>
        <p:spPr>
          <a:xfrm>
            <a:off x="390904" y="4145596"/>
            <a:ext cx="3378673" cy="1692771"/>
          </a:xfrm>
          <a:prstGeom prst="rect">
            <a:avLst/>
          </a:prstGeom>
        </p:spPr>
        <p:txBody>
          <a:bodyPr wrap="square">
            <a:spAutoFit/>
          </a:bodyPr>
          <a:lstStyle/>
          <a:p>
            <a:pPr algn="ctr"/>
            <a:r>
              <a:rPr lang="fr-FR" sz="13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Près de 300 personnes de 3 mois à 83 ans !</a:t>
            </a:r>
          </a:p>
          <a:p>
            <a:pPr algn="ctr"/>
            <a:r>
              <a:rPr lang="fr-FR" sz="13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ont participé à la fête des petits à Piégros-la-Clastre lors de l’équinoxe du mois de mars. Avec 4 associations partenaires, les 5 services de la petite enfance ont proposé plus de 10 ateliers et animations pour les plus petits. Une ambiance chaleureuse et créative toute en couleurs.</a:t>
            </a:r>
          </a:p>
        </p:txBody>
      </p:sp>
      <p:sp>
        <p:nvSpPr>
          <p:cNvPr id="14" name="ZoneTexte 13">
            <a:extLst>
              <a:ext uri="{FF2B5EF4-FFF2-40B4-BE49-F238E27FC236}">
                <a16:creationId xmlns:a16="http://schemas.microsoft.com/office/drawing/2014/main" id="{33B3FA34-384A-BB76-2C1E-44CB3E82D4BF}"/>
              </a:ext>
            </a:extLst>
          </p:cNvPr>
          <p:cNvSpPr txBox="1"/>
          <p:nvPr/>
        </p:nvSpPr>
        <p:spPr>
          <a:xfrm>
            <a:off x="467543" y="3257382"/>
            <a:ext cx="3086702" cy="646331"/>
          </a:xfrm>
          <a:prstGeom prst="rect">
            <a:avLst/>
          </a:prstGeom>
          <a:noFill/>
        </p:spPr>
        <p:txBody>
          <a:bodyPr wrap="square" rtlCol="0">
            <a:spAutoFit/>
          </a:bodyPr>
          <a:lstStyle/>
          <a:p>
            <a:pPr algn="ct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EQUINOXE POUR LES TOUT PETITS</a:t>
            </a:r>
          </a:p>
        </p:txBody>
      </p:sp>
      <p:cxnSp>
        <p:nvCxnSpPr>
          <p:cNvPr id="15" name="Connecteur droit 14">
            <a:extLst>
              <a:ext uri="{FF2B5EF4-FFF2-40B4-BE49-F238E27FC236}">
                <a16:creationId xmlns:a16="http://schemas.microsoft.com/office/drawing/2014/main" id="{DE336A7C-75D5-A585-4DAF-EEF9EB1CAFF4}"/>
              </a:ext>
            </a:extLst>
          </p:cNvPr>
          <p:cNvCxnSpPr>
            <a:cxnSpLocks/>
          </p:cNvCxnSpPr>
          <p:nvPr/>
        </p:nvCxnSpPr>
        <p:spPr>
          <a:xfrm>
            <a:off x="507064" y="3930378"/>
            <a:ext cx="3182742"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BA609F8D-4AA7-1A9E-C2C0-FA3077EA9B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904" b="10520"/>
          <a:stretch/>
        </p:blipFill>
        <p:spPr>
          <a:xfrm>
            <a:off x="350503" y="1531963"/>
            <a:ext cx="3429409" cy="1707562"/>
          </a:xfrm>
          <a:prstGeom prst="rect">
            <a:avLst/>
          </a:prstGeom>
        </p:spPr>
      </p:pic>
      <p:sp>
        <p:nvSpPr>
          <p:cNvPr id="29" name="Rectangle : coins arrondis 28">
            <a:extLst>
              <a:ext uri="{FF2B5EF4-FFF2-40B4-BE49-F238E27FC236}">
                <a16:creationId xmlns:a16="http://schemas.microsoft.com/office/drawing/2014/main" id="{50289C34-21E7-DE4A-647B-2995AF287A01}"/>
              </a:ext>
            </a:extLst>
          </p:cNvPr>
          <p:cNvSpPr/>
          <p:nvPr/>
        </p:nvSpPr>
        <p:spPr>
          <a:xfrm>
            <a:off x="4860031" y="1716509"/>
            <a:ext cx="3429410" cy="4517119"/>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D75317F0-944F-9CB7-6918-40C34263DA4B}"/>
              </a:ext>
            </a:extLst>
          </p:cNvPr>
          <p:cNvSpPr/>
          <p:nvPr/>
        </p:nvSpPr>
        <p:spPr>
          <a:xfrm>
            <a:off x="4908419" y="3842634"/>
            <a:ext cx="3332631" cy="1092607"/>
          </a:xfrm>
          <a:prstGeom prst="rect">
            <a:avLst/>
          </a:prstGeom>
        </p:spPr>
        <p:txBody>
          <a:bodyPr wrap="square">
            <a:spAutoFit/>
          </a:bodyPr>
          <a:lstStyle/>
          <a:p>
            <a:pPr algn="ctr"/>
            <a:r>
              <a:rPr lang="fr-FR" sz="13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Le travail mutualisé de toutes les structures et de partenaires précieux offre aux familles et aux professionnels des informations valorisées. 3 expositions informatives font le tour des services :</a:t>
            </a:r>
          </a:p>
        </p:txBody>
      </p:sp>
      <p:sp>
        <p:nvSpPr>
          <p:cNvPr id="33" name="ZoneTexte 32">
            <a:extLst>
              <a:ext uri="{FF2B5EF4-FFF2-40B4-BE49-F238E27FC236}">
                <a16:creationId xmlns:a16="http://schemas.microsoft.com/office/drawing/2014/main" id="{0431413E-0A8C-E29B-9D85-F4B25E93F13C}"/>
              </a:ext>
            </a:extLst>
          </p:cNvPr>
          <p:cNvSpPr txBox="1"/>
          <p:nvPr/>
        </p:nvSpPr>
        <p:spPr>
          <a:xfrm>
            <a:off x="4956810" y="3284984"/>
            <a:ext cx="3332631" cy="369332"/>
          </a:xfrm>
          <a:prstGeom prst="rect">
            <a:avLst/>
          </a:prstGeom>
          <a:noFill/>
        </p:spPr>
        <p:txBody>
          <a:bodyPr wrap="square" rtlCol="0">
            <a:spAutoFit/>
          </a:bodyPr>
          <a:lstStyle/>
          <a:p>
            <a:pPr algn="ct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TROIS EXPOS EN BALADE…</a:t>
            </a:r>
          </a:p>
        </p:txBody>
      </p:sp>
      <p:sp>
        <p:nvSpPr>
          <p:cNvPr id="35" name="ZoneTexte 34">
            <a:extLst>
              <a:ext uri="{FF2B5EF4-FFF2-40B4-BE49-F238E27FC236}">
                <a16:creationId xmlns:a16="http://schemas.microsoft.com/office/drawing/2014/main" id="{E12CFBE7-46EE-8FFE-9ED0-DF31339E10C0}"/>
              </a:ext>
            </a:extLst>
          </p:cNvPr>
          <p:cNvSpPr txBox="1"/>
          <p:nvPr/>
        </p:nvSpPr>
        <p:spPr>
          <a:xfrm>
            <a:off x="5105819" y="4985882"/>
            <a:ext cx="2937830" cy="1323439"/>
          </a:xfrm>
          <a:prstGeom prst="rect">
            <a:avLst/>
          </a:prstGeom>
          <a:noFill/>
        </p:spPr>
        <p:txBody>
          <a:bodyPr wrap="square" rtlCol="0">
            <a:spAutoFit/>
          </a:bodyPr>
          <a:lstStyle/>
          <a:p>
            <a:pPr algn="ctr">
              <a:buClr>
                <a:srgbClr val="009AA2"/>
              </a:buClr>
            </a:pPr>
            <a:r>
              <a:rPr lang="fr-FR" sz="13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fr-FR" sz="1300" i="1" dirty="0">
                <a:solidFill>
                  <a:schemeClr val="bg1"/>
                </a:solidFill>
                <a:latin typeface="Lato" panose="020F0502020204030203" pitchFamily="34" charset="0"/>
                <a:ea typeface="Lato" panose="020F0502020204030203" pitchFamily="34" charset="0"/>
                <a:cs typeface="Lato" panose="020F0502020204030203" pitchFamily="34" charset="0"/>
              </a:rPr>
              <a:t>La qualité de l’air intérieur dans les établissements d’accueil collectif »</a:t>
            </a:r>
          </a:p>
          <a:p>
            <a:pPr marL="171450" indent="-171450" algn="ctr">
              <a:buClr>
                <a:srgbClr val="009AA2"/>
              </a:buClr>
              <a:buFont typeface="Wingdings" panose="05000000000000000000" pitchFamily="2" charset="2"/>
              <a:buChar char="Ø"/>
            </a:pPr>
            <a:endParaRPr lang="fr-FR" sz="800" i="1" dirty="0">
              <a:solidFill>
                <a:schemeClr val="bg1"/>
              </a:solidFill>
              <a:latin typeface="Lato" panose="020F0502020204030203" pitchFamily="34" charset="0"/>
              <a:ea typeface="Lato" panose="020F0502020204030203" pitchFamily="34" charset="0"/>
              <a:cs typeface="Lato" panose="020F0502020204030203" pitchFamily="34" charset="0"/>
            </a:endParaRPr>
          </a:p>
          <a:p>
            <a:pPr algn="ctr">
              <a:buClr>
                <a:srgbClr val="009AA2"/>
              </a:buClr>
            </a:pPr>
            <a:r>
              <a:rPr lang="fr-FR" sz="1300" i="1" dirty="0">
                <a:solidFill>
                  <a:schemeClr val="bg1"/>
                </a:solidFill>
                <a:latin typeface="Lato" panose="020F0502020204030203" pitchFamily="34" charset="0"/>
                <a:ea typeface="Lato" panose="020F0502020204030203" pitchFamily="34" charset="0"/>
                <a:cs typeface="Lato" panose="020F0502020204030203" pitchFamily="34" charset="0"/>
              </a:rPr>
              <a:t>« Le sommeil du tout petit »</a:t>
            </a:r>
          </a:p>
          <a:p>
            <a:pPr algn="ctr">
              <a:buClr>
                <a:srgbClr val="009AA2"/>
              </a:buClr>
            </a:pPr>
            <a:endParaRPr lang="fr-FR" sz="800" i="1" dirty="0">
              <a:solidFill>
                <a:schemeClr val="bg1"/>
              </a:solidFill>
              <a:latin typeface="Lato" panose="020F0502020204030203" pitchFamily="34" charset="0"/>
              <a:ea typeface="Lato" panose="020F0502020204030203" pitchFamily="34" charset="0"/>
              <a:cs typeface="Lato" panose="020F0502020204030203" pitchFamily="34" charset="0"/>
            </a:endParaRPr>
          </a:p>
          <a:p>
            <a:pPr algn="ctr">
              <a:buClr>
                <a:srgbClr val="009AA2"/>
              </a:buClr>
            </a:pPr>
            <a:r>
              <a:rPr lang="fr-FR" sz="1300" i="1" dirty="0">
                <a:solidFill>
                  <a:schemeClr val="bg1"/>
                </a:solidFill>
                <a:latin typeface="Lato" panose="020F0502020204030203" pitchFamily="34" charset="0"/>
                <a:ea typeface="Lato" panose="020F0502020204030203" pitchFamily="34" charset="0"/>
                <a:cs typeface="Lato" panose="020F0502020204030203" pitchFamily="34" charset="0"/>
              </a:rPr>
              <a:t>« Eduquer dehors »</a:t>
            </a:r>
          </a:p>
          <a:p>
            <a:endParaRPr lang="fr-FR" sz="1200" dirty="0">
              <a:latin typeface="Lato" panose="020F0502020204030203" pitchFamily="34" charset="0"/>
              <a:ea typeface="Lato" panose="020F0502020204030203" pitchFamily="34" charset="0"/>
              <a:cs typeface="Lato" panose="020F0502020204030203" pitchFamily="34" charset="0"/>
            </a:endParaRPr>
          </a:p>
        </p:txBody>
      </p:sp>
      <p:cxnSp>
        <p:nvCxnSpPr>
          <p:cNvPr id="36" name="Connecteur droit 35">
            <a:extLst>
              <a:ext uri="{FF2B5EF4-FFF2-40B4-BE49-F238E27FC236}">
                <a16:creationId xmlns:a16="http://schemas.microsoft.com/office/drawing/2014/main" id="{F6185018-EBF6-F385-6209-AD7A90338A13}"/>
              </a:ext>
            </a:extLst>
          </p:cNvPr>
          <p:cNvCxnSpPr>
            <a:cxnSpLocks/>
          </p:cNvCxnSpPr>
          <p:nvPr/>
        </p:nvCxnSpPr>
        <p:spPr>
          <a:xfrm>
            <a:off x="4983364" y="3734466"/>
            <a:ext cx="3182742"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37" name="Titre 1">
            <a:extLst>
              <a:ext uri="{FF2B5EF4-FFF2-40B4-BE49-F238E27FC236}">
                <a16:creationId xmlns:a16="http://schemas.microsoft.com/office/drawing/2014/main" id="{094D6874-4E9B-AA2D-8E08-7A6C768D7333}"/>
              </a:ext>
            </a:extLst>
          </p:cNvPr>
          <p:cNvSpPr txBox="1">
            <a:spLocks/>
          </p:cNvSpPr>
          <p:nvPr/>
        </p:nvSpPr>
        <p:spPr>
          <a:xfrm>
            <a:off x="192024" y="388963"/>
            <a:ext cx="8535752" cy="1143000"/>
          </a:xfrm>
          <a:prstGeom prst="rect">
            <a:avLst/>
          </a:prstGeom>
        </p:spPr>
        <p:txBody>
          <a:bodyPr vert="horz" lIns="91440" tIns="45720" rIns="91440" bIns="45720" rtlCol="0" anchor="ctr">
            <a:normAutofit fontScale="92500"/>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3200" cap="all" dirty="0">
                <a:solidFill>
                  <a:srgbClr val="00596C"/>
                </a:solidFill>
                <a:latin typeface="Interstate" pitchFamily="50" charset="0"/>
              </a:rPr>
              <a:t>Petite Enfance - Enfance et Jeunesse</a:t>
            </a:r>
          </a:p>
          <a:p>
            <a:r>
              <a:rPr lang="fr-FR" sz="2000" dirty="0">
                <a:solidFill>
                  <a:srgbClr val="00596C"/>
                </a:solidFill>
              </a:rPr>
              <a:t>					</a:t>
            </a:r>
          </a:p>
        </p:txBody>
      </p:sp>
      <p:cxnSp>
        <p:nvCxnSpPr>
          <p:cNvPr id="38" name="Connecteur droit 37">
            <a:extLst>
              <a:ext uri="{FF2B5EF4-FFF2-40B4-BE49-F238E27FC236}">
                <a16:creationId xmlns:a16="http://schemas.microsoft.com/office/drawing/2014/main" id="{671C8609-8554-7B6C-4C1F-F1BD7E221A04}"/>
              </a:ext>
            </a:extLst>
          </p:cNvPr>
          <p:cNvCxnSpPr>
            <a:cxnSpLocks/>
          </p:cNvCxnSpPr>
          <p:nvPr/>
        </p:nvCxnSpPr>
        <p:spPr>
          <a:xfrm>
            <a:off x="416224" y="1052736"/>
            <a:ext cx="8116216"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8D60BA85-0EE8-9937-EA14-AD1FE67D7545}"/>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48 – Rapport d’activité 2022 – CCCPS Cœur de Drôme</a:t>
            </a:r>
          </a:p>
        </p:txBody>
      </p:sp>
      <p:sp>
        <p:nvSpPr>
          <p:cNvPr id="2" name="Titre 1">
            <a:extLst>
              <a:ext uri="{FF2B5EF4-FFF2-40B4-BE49-F238E27FC236}">
                <a16:creationId xmlns:a16="http://schemas.microsoft.com/office/drawing/2014/main" id="{30E5C1CC-3D5B-8A9E-DE55-527990EA16A0}"/>
              </a:ext>
            </a:extLst>
          </p:cNvPr>
          <p:cNvSpPr txBox="1">
            <a:spLocks/>
          </p:cNvSpPr>
          <p:nvPr/>
        </p:nvSpPr>
        <p:spPr>
          <a:xfrm>
            <a:off x="1969256" y="675667"/>
            <a:ext cx="6660852"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pPr algn="r"/>
            <a:r>
              <a:rPr lang="fr-FR" sz="2400" dirty="0">
                <a:solidFill>
                  <a:srgbClr val="D29F13"/>
                </a:solidFill>
              </a:rPr>
              <a:t>ACTIONS EN 2022</a:t>
            </a:r>
          </a:p>
        </p:txBody>
      </p:sp>
      <p:pic>
        <p:nvPicPr>
          <p:cNvPr id="7" name="Image 6">
            <a:extLst>
              <a:ext uri="{FF2B5EF4-FFF2-40B4-BE49-F238E27FC236}">
                <a16:creationId xmlns:a16="http://schemas.microsoft.com/office/drawing/2014/main" id="{BEA6F2BB-8D0D-F59F-7CC8-2CECBBBF51C3}"/>
              </a:ext>
            </a:extLst>
          </p:cNvPr>
          <p:cNvPicPr>
            <a:picLocks noChangeAspect="1"/>
          </p:cNvPicPr>
          <p:nvPr/>
        </p:nvPicPr>
        <p:blipFill rotWithShape="1">
          <a:blip r:embed="rId4"/>
          <a:srcRect t="31428"/>
          <a:stretch/>
        </p:blipFill>
        <p:spPr>
          <a:xfrm>
            <a:off x="4860031" y="1527867"/>
            <a:ext cx="3429410" cy="1653411"/>
          </a:xfrm>
          <a:prstGeom prst="rect">
            <a:avLst/>
          </a:prstGeom>
        </p:spPr>
      </p:pic>
    </p:spTree>
    <p:extLst>
      <p:ext uri="{BB962C8B-B14F-4D97-AF65-F5344CB8AC3E}">
        <p14:creationId xmlns:p14="http://schemas.microsoft.com/office/powerpoint/2010/main" val="3999223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1874B4-2EBB-0F35-0194-491E51B2178D}"/>
              </a:ext>
            </a:extLst>
          </p:cNvPr>
          <p:cNvSpPr/>
          <p:nvPr/>
        </p:nvSpPr>
        <p:spPr>
          <a:xfrm>
            <a:off x="0" y="0"/>
            <a:ext cx="9144000" cy="6858000"/>
          </a:xfrm>
          <a:prstGeom prst="rect">
            <a:avLst/>
          </a:prstGeom>
          <a:solidFill>
            <a:srgbClr val="0059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8191"/>
              </a:solidFill>
            </a:endParaRPr>
          </a:p>
        </p:txBody>
      </p:sp>
      <p:pic>
        <p:nvPicPr>
          <p:cNvPr id="11" name="Image 10">
            <a:extLst>
              <a:ext uri="{FF2B5EF4-FFF2-40B4-BE49-F238E27FC236}">
                <a16:creationId xmlns:a16="http://schemas.microsoft.com/office/drawing/2014/main" id="{1F29561E-B73C-FB0D-7970-DE10AD69F0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493"/>
          <a:stretch/>
        </p:blipFill>
        <p:spPr>
          <a:xfrm flipH="1">
            <a:off x="3923928" y="-330"/>
            <a:ext cx="5220072" cy="6273647"/>
          </a:xfrm>
          <a:prstGeom prst="rect">
            <a:avLst/>
          </a:prstGeom>
        </p:spPr>
      </p:pic>
      <p:sp>
        <p:nvSpPr>
          <p:cNvPr id="4" name="Titre 1">
            <a:extLst>
              <a:ext uri="{FF2B5EF4-FFF2-40B4-BE49-F238E27FC236}">
                <a16:creationId xmlns:a16="http://schemas.microsoft.com/office/drawing/2014/main" id="{F09061E1-0595-AEA8-6624-626694192C1B}"/>
              </a:ext>
            </a:extLst>
          </p:cNvPr>
          <p:cNvSpPr txBox="1">
            <a:spLocks/>
          </p:cNvSpPr>
          <p:nvPr/>
        </p:nvSpPr>
        <p:spPr>
          <a:xfrm>
            <a:off x="323528" y="4437112"/>
            <a:ext cx="5220072"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4000" dirty="0">
                <a:solidFill>
                  <a:srgbClr val="D29F13"/>
                </a:solidFill>
              </a:rPr>
              <a:t>PRÉSENTATION DE LA COMMUNAUTÉ DE COMMUNES</a:t>
            </a:r>
          </a:p>
          <a:p>
            <a:endParaRPr lang="fr-FR" sz="1600" dirty="0">
              <a:solidFill>
                <a:srgbClr val="D29F13"/>
              </a:solidFill>
            </a:endParaRPr>
          </a:p>
        </p:txBody>
      </p:sp>
      <p:cxnSp>
        <p:nvCxnSpPr>
          <p:cNvPr id="7" name="Connecteur droit 6">
            <a:extLst>
              <a:ext uri="{FF2B5EF4-FFF2-40B4-BE49-F238E27FC236}">
                <a16:creationId xmlns:a16="http://schemas.microsoft.com/office/drawing/2014/main" id="{38CF9225-032A-758C-94B1-8386D3D67640}"/>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FF87EEC1-A84B-E856-E5E9-6E68E1E013F1}"/>
              </a:ext>
            </a:extLst>
          </p:cNvPr>
          <p:cNvSpPr txBox="1"/>
          <p:nvPr/>
        </p:nvSpPr>
        <p:spPr>
          <a:xfrm>
            <a:off x="4788024" y="6381329"/>
            <a:ext cx="4355976" cy="276999"/>
          </a:xfrm>
          <a:prstGeom prst="rect">
            <a:avLst/>
          </a:prstGeom>
          <a:noFill/>
        </p:spPr>
        <p:txBody>
          <a:bodyPr wrap="square" rtlCol="0">
            <a:spAutoFit/>
          </a:bodyPr>
          <a:lstStyle/>
          <a:p>
            <a:r>
              <a:rPr lang="fr-FR" sz="12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Page 4 – Rapport d’activité 2022 – CCCPS Cœur de Drôme</a:t>
            </a:r>
          </a:p>
        </p:txBody>
      </p:sp>
    </p:spTree>
    <p:extLst>
      <p:ext uri="{BB962C8B-B14F-4D97-AF65-F5344CB8AC3E}">
        <p14:creationId xmlns:p14="http://schemas.microsoft.com/office/powerpoint/2010/main" val="8191081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1F29561E-B73C-FB0D-7970-DE10AD69F0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493"/>
          <a:stretch/>
        </p:blipFill>
        <p:spPr>
          <a:xfrm flipH="1">
            <a:off x="3923928" y="-30896"/>
            <a:ext cx="5220072" cy="6273647"/>
          </a:xfrm>
          <a:prstGeom prst="rect">
            <a:avLst/>
          </a:prstGeom>
        </p:spPr>
      </p:pic>
      <p:cxnSp>
        <p:nvCxnSpPr>
          <p:cNvPr id="18" name="Connecteur droit 17">
            <a:extLst>
              <a:ext uri="{FF2B5EF4-FFF2-40B4-BE49-F238E27FC236}">
                <a16:creationId xmlns:a16="http://schemas.microsoft.com/office/drawing/2014/main" id="{2334CC7D-F264-43C6-83B1-3E7BEE384D7B}"/>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32D90430-7CE1-0D95-0904-FBD9B538367C}"/>
              </a:ext>
            </a:extLst>
          </p:cNvPr>
          <p:cNvCxnSpPr>
            <a:cxnSpLocks/>
          </p:cNvCxnSpPr>
          <p:nvPr/>
        </p:nvCxnSpPr>
        <p:spPr>
          <a:xfrm>
            <a:off x="416224" y="1052736"/>
            <a:ext cx="7108104"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CA70AB47-D551-FCDF-3A93-7B33BCAFD1EE}"/>
              </a:ext>
            </a:extLst>
          </p:cNvPr>
          <p:cNvSpPr txBox="1"/>
          <p:nvPr/>
        </p:nvSpPr>
        <p:spPr>
          <a:xfrm>
            <a:off x="4366320" y="4922149"/>
            <a:ext cx="4542702" cy="738664"/>
          </a:xfrm>
          <a:prstGeom prst="rect">
            <a:avLst/>
          </a:prstGeom>
          <a:noFill/>
        </p:spPr>
        <p:txBody>
          <a:bodyPr wrap="square" rtlCol="0">
            <a:spAutoFit/>
          </a:bodyPr>
          <a:lstStyle/>
          <a:p>
            <a:pPr>
              <a:buClr>
                <a:srgbClr val="009AA2"/>
              </a:buClr>
            </a:pPr>
            <a:endParaRPr lang="fr-FR" sz="1400" i="1" dirty="0">
              <a:latin typeface="Lato" panose="020F0502020204030203" pitchFamily="34" charset="0"/>
              <a:ea typeface="Lato" panose="020F0502020204030203" pitchFamily="34" charset="0"/>
              <a:cs typeface="Lato" panose="020F0502020204030203" pitchFamily="34" charset="0"/>
            </a:endParaRPr>
          </a:p>
          <a:p>
            <a:pPr marL="285750" indent="-285750">
              <a:buClr>
                <a:srgbClr val="009AA2"/>
              </a:buClr>
              <a:buFont typeface="Symbol" panose="05050102010706020507" pitchFamily="18" charset="2"/>
              <a:buChar char="&gt;"/>
            </a:pPr>
            <a:endParaRPr lang="fr-FR" sz="1400" i="1" dirty="0">
              <a:latin typeface="Lato" panose="020F0502020204030203" pitchFamily="34" charset="0"/>
              <a:ea typeface="Lato" panose="020F0502020204030203" pitchFamily="34" charset="0"/>
              <a:cs typeface="Lato" panose="020F0502020204030203" pitchFamily="34" charset="0"/>
            </a:endParaRPr>
          </a:p>
          <a:p>
            <a:endParaRPr lang="fr-FR" sz="1400" dirty="0">
              <a:latin typeface="Lato" panose="020F0502020204030203" pitchFamily="34" charset="0"/>
              <a:ea typeface="Lato" panose="020F0502020204030203" pitchFamily="34" charset="0"/>
              <a:cs typeface="Lato" panose="020F0502020204030203" pitchFamily="34" charset="0"/>
            </a:endParaRPr>
          </a:p>
        </p:txBody>
      </p:sp>
      <p:sp>
        <p:nvSpPr>
          <p:cNvPr id="3" name="Titre 1">
            <a:extLst>
              <a:ext uri="{FF2B5EF4-FFF2-40B4-BE49-F238E27FC236}">
                <a16:creationId xmlns:a16="http://schemas.microsoft.com/office/drawing/2014/main" id="{82EDF3F0-9C6F-5619-7FB6-B7BA20C47528}"/>
              </a:ext>
            </a:extLst>
          </p:cNvPr>
          <p:cNvSpPr txBox="1">
            <a:spLocks/>
          </p:cNvSpPr>
          <p:nvPr/>
        </p:nvSpPr>
        <p:spPr>
          <a:xfrm>
            <a:off x="251520" y="412538"/>
            <a:ext cx="8568952"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3000" cap="all" dirty="0">
                <a:solidFill>
                  <a:srgbClr val="00596C"/>
                </a:solidFill>
                <a:latin typeface="Interstate" pitchFamily="50" charset="0"/>
              </a:rPr>
              <a:t>Petite Enfance - Enfance et Jeunesse</a:t>
            </a:r>
            <a:r>
              <a:rPr lang="fr-FR" sz="2000" dirty="0">
                <a:solidFill>
                  <a:srgbClr val="00596C"/>
                </a:solidFill>
              </a:rPr>
              <a:t>			</a:t>
            </a:r>
          </a:p>
        </p:txBody>
      </p:sp>
      <p:cxnSp>
        <p:nvCxnSpPr>
          <p:cNvPr id="4" name="Connecteur droit 3">
            <a:extLst>
              <a:ext uri="{FF2B5EF4-FFF2-40B4-BE49-F238E27FC236}">
                <a16:creationId xmlns:a16="http://schemas.microsoft.com/office/drawing/2014/main" id="{313C0920-C650-55D9-A0F3-7DEBC7356575}"/>
              </a:ext>
            </a:extLst>
          </p:cNvPr>
          <p:cNvCxnSpPr>
            <a:cxnSpLocks/>
          </p:cNvCxnSpPr>
          <p:nvPr/>
        </p:nvCxnSpPr>
        <p:spPr>
          <a:xfrm>
            <a:off x="416224" y="1052736"/>
            <a:ext cx="8132108"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DB4D9731-4F89-650D-3034-E6126991F16C}"/>
              </a:ext>
            </a:extLst>
          </p:cNvPr>
          <p:cNvSpPr txBox="1">
            <a:spLocks/>
          </p:cNvSpPr>
          <p:nvPr/>
        </p:nvSpPr>
        <p:spPr>
          <a:xfrm>
            <a:off x="1965411" y="715194"/>
            <a:ext cx="6660852"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pPr algn="r"/>
            <a:r>
              <a:rPr lang="fr-FR" sz="2400" dirty="0">
                <a:solidFill>
                  <a:srgbClr val="D29F13"/>
                </a:solidFill>
              </a:rPr>
              <a:t>ZOOM SUR LES PROJETS 2022</a:t>
            </a:r>
          </a:p>
        </p:txBody>
      </p:sp>
      <p:sp>
        <p:nvSpPr>
          <p:cNvPr id="13" name="Rectangle : coins arrondis 12">
            <a:extLst>
              <a:ext uri="{FF2B5EF4-FFF2-40B4-BE49-F238E27FC236}">
                <a16:creationId xmlns:a16="http://schemas.microsoft.com/office/drawing/2014/main" id="{75BA246A-E9DA-6F1B-1A0F-E20C45616CB3}"/>
              </a:ext>
            </a:extLst>
          </p:cNvPr>
          <p:cNvSpPr/>
          <p:nvPr/>
        </p:nvSpPr>
        <p:spPr>
          <a:xfrm>
            <a:off x="332474" y="1798422"/>
            <a:ext cx="8229600" cy="2146039"/>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2FC17C16-4396-DAD4-8E40-847A370BF1D7}"/>
              </a:ext>
            </a:extLst>
          </p:cNvPr>
          <p:cNvSpPr txBox="1"/>
          <p:nvPr/>
        </p:nvSpPr>
        <p:spPr>
          <a:xfrm>
            <a:off x="463704" y="3674326"/>
            <a:ext cx="3332631" cy="307777"/>
          </a:xfrm>
          <a:prstGeom prst="rect">
            <a:avLst/>
          </a:prstGeom>
          <a:noFill/>
        </p:spPr>
        <p:txBody>
          <a:bodyPr wrap="square" rtlCol="0">
            <a:spAutoFit/>
          </a:bodyPr>
          <a:lstStyle/>
          <a:p>
            <a:pPr algn="ctr"/>
            <a:r>
              <a:rPr lang="fr-FR" sz="1400" b="1" dirty="0">
                <a:solidFill>
                  <a:srgbClr val="D29F13"/>
                </a:solidFill>
                <a:latin typeface="Lato" panose="020F0502020204030203" pitchFamily="34" charset="0"/>
                <a:ea typeface="Lato" panose="020F0502020204030203" pitchFamily="34" charset="0"/>
                <a:cs typeface="Lato" panose="020F0502020204030203" pitchFamily="34" charset="0"/>
              </a:rPr>
              <a:t>EQUINOXE POUR LES TOUT PETITS</a:t>
            </a:r>
          </a:p>
        </p:txBody>
      </p:sp>
      <p:cxnSp>
        <p:nvCxnSpPr>
          <p:cNvPr id="16" name="Connecteur droit 15">
            <a:extLst>
              <a:ext uri="{FF2B5EF4-FFF2-40B4-BE49-F238E27FC236}">
                <a16:creationId xmlns:a16="http://schemas.microsoft.com/office/drawing/2014/main" id="{A3241B9C-835A-53F4-BC84-C84FD7DD7803}"/>
              </a:ext>
            </a:extLst>
          </p:cNvPr>
          <p:cNvCxnSpPr>
            <a:cxnSpLocks/>
          </p:cNvCxnSpPr>
          <p:nvPr/>
        </p:nvCxnSpPr>
        <p:spPr>
          <a:xfrm>
            <a:off x="4111611" y="2474580"/>
            <a:ext cx="4204805"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pic>
        <p:nvPicPr>
          <p:cNvPr id="17" name="Image 16">
            <a:extLst>
              <a:ext uri="{FF2B5EF4-FFF2-40B4-BE49-F238E27FC236}">
                <a16:creationId xmlns:a16="http://schemas.microsoft.com/office/drawing/2014/main" id="{41EBC53D-ABA2-108A-4E1E-BBA9B0A484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922" t="34250" r="10079" b="34250"/>
          <a:stretch/>
        </p:blipFill>
        <p:spPr>
          <a:xfrm>
            <a:off x="328001" y="1784223"/>
            <a:ext cx="3600400" cy="2160238"/>
          </a:xfrm>
          <a:prstGeom prst="rect">
            <a:avLst/>
          </a:prstGeom>
          <a:ln>
            <a:noFill/>
          </a:ln>
          <a:effectLst/>
        </p:spPr>
      </p:pic>
      <p:sp>
        <p:nvSpPr>
          <p:cNvPr id="10" name="ZoneTexte 9">
            <a:extLst>
              <a:ext uri="{FF2B5EF4-FFF2-40B4-BE49-F238E27FC236}">
                <a16:creationId xmlns:a16="http://schemas.microsoft.com/office/drawing/2014/main" id="{7A74EB55-907D-5299-7DF3-081933718B73}"/>
              </a:ext>
            </a:extLst>
          </p:cNvPr>
          <p:cNvSpPr txBox="1"/>
          <p:nvPr/>
        </p:nvSpPr>
        <p:spPr>
          <a:xfrm>
            <a:off x="3970276" y="1790607"/>
            <a:ext cx="4578056" cy="646331"/>
          </a:xfrm>
          <a:prstGeom prst="rect">
            <a:avLst/>
          </a:prstGeom>
          <a:noFill/>
        </p:spPr>
        <p:txBody>
          <a:bodyPr wrap="square" rtlCol="0">
            <a:spAutoFit/>
          </a:bodyPr>
          <a:lstStyle/>
          <a:p>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MISE EN PLACE DE LA </a:t>
            </a:r>
          </a:p>
          <a:p>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CONVENTION TERRITORIALE GLOBALE </a:t>
            </a:r>
          </a:p>
        </p:txBody>
      </p:sp>
      <p:sp>
        <p:nvSpPr>
          <p:cNvPr id="12" name="ZoneTexte 11">
            <a:extLst>
              <a:ext uri="{FF2B5EF4-FFF2-40B4-BE49-F238E27FC236}">
                <a16:creationId xmlns:a16="http://schemas.microsoft.com/office/drawing/2014/main" id="{DDEAE104-9887-F0CC-8262-8B5D72D8744B}"/>
              </a:ext>
            </a:extLst>
          </p:cNvPr>
          <p:cNvSpPr txBox="1"/>
          <p:nvPr/>
        </p:nvSpPr>
        <p:spPr>
          <a:xfrm>
            <a:off x="4018032" y="2555028"/>
            <a:ext cx="4454410" cy="2246769"/>
          </a:xfrm>
          <a:prstGeom prst="rect">
            <a:avLst/>
          </a:prstGeom>
          <a:noFill/>
        </p:spPr>
        <p:txBody>
          <a:bodyPr wrap="square" rtlCol="0">
            <a:spAutoFit/>
          </a:bodyPr>
          <a:lstStyle/>
          <a:p>
            <a:pPr>
              <a:buClr>
                <a:srgbClr val="009AA2"/>
              </a:buClr>
            </a:pPr>
            <a:r>
              <a:rPr lang="fr-FR" sz="1600" b="1" dirty="0">
                <a:solidFill>
                  <a:schemeClr val="bg1"/>
                </a:solidFill>
                <a:latin typeface="Lato" panose="020F0502020204030203" pitchFamily="34" charset="0"/>
                <a:ea typeface="Lato" panose="020F0502020204030203" pitchFamily="34" charset="0"/>
                <a:cs typeface="Lato" panose="020F0502020204030203" pitchFamily="34" charset="0"/>
              </a:rPr>
              <a:t>2 journées partenariales d’ateliers thématiques</a:t>
            </a:r>
          </a:p>
          <a:p>
            <a:pPr marL="742950" lvl="1" indent="-285750">
              <a:buClr>
                <a:srgbClr val="D29F13"/>
              </a:buClr>
              <a:buFont typeface="Arial" panose="020B0604020202020204" pitchFamily="34" charset="0"/>
              <a:buChar char="•"/>
            </a:pP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17 mai et 27 septembre 2022</a:t>
            </a:r>
          </a:p>
          <a:p>
            <a:pPr marL="742950" lvl="1" indent="-285750">
              <a:buClr>
                <a:srgbClr val="D29F13"/>
              </a:buClr>
              <a:buFont typeface="Arial" panose="020B0604020202020204" pitchFamily="34" charset="0"/>
              <a:buChar char="•"/>
            </a:pP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Une 40aine de partenaires présents</a:t>
            </a:r>
          </a:p>
          <a:p>
            <a:pPr>
              <a:buClr>
                <a:srgbClr val="009AA2"/>
              </a:buClr>
            </a:pPr>
            <a:r>
              <a:rPr lang="fr-FR" sz="1600" b="1" dirty="0">
                <a:solidFill>
                  <a:schemeClr val="bg1"/>
                </a:solidFill>
                <a:latin typeface="Lato" panose="020F0502020204030203" pitchFamily="34" charset="0"/>
                <a:ea typeface="Lato" panose="020F0502020204030203" pitchFamily="34" charset="0"/>
                <a:cs typeface="Lato" panose="020F0502020204030203" pitchFamily="34" charset="0"/>
              </a:rPr>
              <a:t>2 comités de pilotage</a:t>
            </a:r>
          </a:p>
          <a:p>
            <a:pPr marL="742950" lvl="1" indent="-285750">
              <a:buClr>
                <a:srgbClr val="D29F13"/>
              </a:buClr>
              <a:buFont typeface="Arial" panose="020B0604020202020204" pitchFamily="34" charset="0"/>
              <a:buChar char="•"/>
            </a:pP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8 septembre et 8 décembre 2022</a:t>
            </a:r>
          </a:p>
          <a:p>
            <a:pPr marL="285750" indent="-285750">
              <a:buClr>
                <a:srgbClr val="009AA2"/>
              </a:buClr>
              <a:buFont typeface="Symbol" panose="05050102010706020507" pitchFamily="18" charset="2"/>
              <a:buChar char="&gt;"/>
            </a:pPr>
            <a:endParaRPr lang="fr-FR" sz="1200" i="1" dirty="0">
              <a:latin typeface="Lato" panose="020F0502020204030203" pitchFamily="34" charset="0"/>
              <a:ea typeface="Lato" panose="020F0502020204030203" pitchFamily="34" charset="0"/>
              <a:cs typeface="Lato" panose="020F0502020204030203" pitchFamily="34" charset="0"/>
            </a:endParaRPr>
          </a:p>
          <a:p>
            <a:pPr>
              <a:buClr>
                <a:srgbClr val="009AA2"/>
              </a:buClr>
            </a:pPr>
            <a:endParaRPr lang="fr-FR" sz="1200" i="1" dirty="0">
              <a:latin typeface="Lato" panose="020F0502020204030203" pitchFamily="34" charset="0"/>
              <a:ea typeface="Lato" panose="020F0502020204030203" pitchFamily="34" charset="0"/>
              <a:cs typeface="Lato" panose="020F0502020204030203" pitchFamily="34" charset="0"/>
            </a:endParaRPr>
          </a:p>
          <a:p>
            <a:pPr marL="285750" indent="-285750">
              <a:buClr>
                <a:srgbClr val="009AA2"/>
              </a:buClr>
              <a:buFont typeface="Symbol" panose="05050102010706020507" pitchFamily="18" charset="2"/>
              <a:buChar char="&gt;"/>
            </a:pPr>
            <a:endParaRPr lang="fr-FR" sz="1200" i="1" dirty="0">
              <a:latin typeface="Lato" panose="020F0502020204030203" pitchFamily="34" charset="0"/>
              <a:ea typeface="Lato" panose="020F0502020204030203" pitchFamily="34" charset="0"/>
              <a:cs typeface="Lato" panose="020F0502020204030203" pitchFamily="34" charset="0"/>
            </a:endParaRPr>
          </a:p>
          <a:p>
            <a:pPr marL="285750" indent="-285750">
              <a:buClr>
                <a:srgbClr val="009AA2"/>
              </a:buClr>
              <a:buFont typeface="Symbol" panose="05050102010706020507" pitchFamily="18" charset="2"/>
              <a:buChar char="&gt;"/>
            </a:pPr>
            <a:endParaRPr lang="fr-FR" sz="1200" i="1" dirty="0">
              <a:latin typeface="Lato" panose="020F0502020204030203" pitchFamily="34" charset="0"/>
              <a:ea typeface="Lato" panose="020F0502020204030203" pitchFamily="34" charset="0"/>
              <a:cs typeface="Lato" panose="020F0502020204030203" pitchFamily="34" charset="0"/>
            </a:endParaRPr>
          </a:p>
          <a:p>
            <a:endParaRPr lang="fr-FR" sz="1200" dirty="0">
              <a:latin typeface="Lato" panose="020F0502020204030203" pitchFamily="34" charset="0"/>
              <a:ea typeface="Lato" panose="020F0502020204030203" pitchFamily="34" charset="0"/>
              <a:cs typeface="Lato" panose="020F0502020204030203" pitchFamily="34" charset="0"/>
            </a:endParaRPr>
          </a:p>
        </p:txBody>
      </p:sp>
      <p:sp>
        <p:nvSpPr>
          <p:cNvPr id="21" name="Rectangle : coins arrondis 20">
            <a:extLst>
              <a:ext uri="{FF2B5EF4-FFF2-40B4-BE49-F238E27FC236}">
                <a16:creationId xmlns:a16="http://schemas.microsoft.com/office/drawing/2014/main" id="{A0B3B293-F6E0-86CB-95C2-EF53513C9937}"/>
              </a:ext>
            </a:extLst>
          </p:cNvPr>
          <p:cNvSpPr/>
          <p:nvPr/>
        </p:nvSpPr>
        <p:spPr>
          <a:xfrm>
            <a:off x="328001" y="4071875"/>
            <a:ext cx="8164149" cy="2110332"/>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LA MAISON DES TROIS BECS">
            <a:extLst>
              <a:ext uri="{FF2B5EF4-FFF2-40B4-BE49-F238E27FC236}">
                <a16:creationId xmlns:a16="http://schemas.microsoft.com/office/drawing/2014/main" id="{904931D8-5B8A-F711-FD34-98ABDEA6953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0640" y="4071574"/>
            <a:ext cx="3231434" cy="2110332"/>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74D197A7-ADA1-2E07-70BB-3AB05EDDA332}"/>
              </a:ext>
            </a:extLst>
          </p:cNvPr>
          <p:cNvSpPr txBox="1"/>
          <p:nvPr/>
        </p:nvSpPr>
        <p:spPr>
          <a:xfrm>
            <a:off x="662649" y="4581128"/>
            <a:ext cx="4275965" cy="1077218"/>
          </a:xfrm>
          <a:prstGeom prst="rect">
            <a:avLst/>
          </a:prstGeom>
          <a:noFill/>
        </p:spPr>
        <p:txBody>
          <a:bodyPr wrap="square" rtlCol="0">
            <a:spAutoFit/>
          </a:bodyPr>
          <a:lstStyle/>
          <a:p>
            <a:pPr algn="ctr">
              <a:defRPr/>
            </a:pPr>
            <a:r>
              <a:rPr lang="fr-FR" sz="1600" b="1" dirty="0">
                <a:solidFill>
                  <a:srgbClr val="D29F13"/>
                </a:solidFill>
                <a:latin typeface="Lato" panose="020F0502020204030203" pitchFamily="34" charset="0"/>
                <a:ea typeface="Lato" panose="020F0502020204030203" pitchFamily="34" charset="0"/>
                <a:cs typeface="Lato" panose="020F0502020204030203" pitchFamily="34" charset="0"/>
              </a:rPr>
              <a:t>600 000 €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chemeClr val="bg1"/>
                </a:solidFill>
                <a:latin typeface="Lato" panose="020F0502020204030203" pitchFamily="34" charset="0"/>
                <a:ea typeface="Lato" panose="020F0502020204030203" pitchFamily="34" charset="0"/>
                <a:cs typeface="Lato" panose="020F0502020204030203" pitchFamily="34" charset="0"/>
              </a:rPr>
              <a:t>Acquisition de l’ancien EHPAD sur la commune de Saillans pour la création d’un pôle petite enfance et jeunesse</a:t>
            </a:r>
          </a:p>
        </p:txBody>
      </p:sp>
      <p:sp>
        <p:nvSpPr>
          <p:cNvPr id="9" name="ZoneTexte 8">
            <a:extLst>
              <a:ext uri="{FF2B5EF4-FFF2-40B4-BE49-F238E27FC236}">
                <a16:creationId xmlns:a16="http://schemas.microsoft.com/office/drawing/2014/main" id="{E0BB8B10-2F83-C1F7-1504-D641A3F2AAD5}"/>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49 – Rapport d’activité 2022 – CCCPS Cœur de Drôme</a:t>
            </a:r>
          </a:p>
        </p:txBody>
      </p:sp>
    </p:spTree>
    <p:extLst>
      <p:ext uri="{BB962C8B-B14F-4D97-AF65-F5344CB8AC3E}">
        <p14:creationId xmlns:p14="http://schemas.microsoft.com/office/powerpoint/2010/main" val="29518264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1F29561E-B73C-FB0D-7970-DE10AD69F0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493"/>
          <a:stretch/>
        </p:blipFill>
        <p:spPr>
          <a:xfrm flipH="1">
            <a:off x="3923928" y="-30896"/>
            <a:ext cx="5220072" cy="6273647"/>
          </a:xfrm>
          <a:prstGeom prst="rect">
            <a:avLst/>
          </a:prstGeom>
        </p:spPr>
      </p:pic>
      <p:cxnSp>
        <p:nvCxnSpPr>
          <p:cNvPr id="18" name="Connecteur droit 17">
            <a:extLst>
              <a:ext uri="{FF2B5EF4-FFF2-40B4-BE49-F238E27FC236}">
                <a16:creationId xmlns:a16="http://schemas.microsoft.com/office/drawing/2014/main" id="{2334CC7D-F264-43C6-83B1-3E7BEE384D7B}"/>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32D90430-7CE1-0D95-0904-FBD9B538367C}"/>
              </a:ext>
            </a:extLst>
          </p:cNvPr>
          <p:cNvCxnSpPr>
            <a:cxnSpLocks/>
          </p:cNvCxnSpPr>
          <p:nvPr/>
        </p:nvCxnSpPr>
        <p:spPr>
          <a:xfrm>
            <a:off x="416224" y="1052736"/>
            <a:ext cx="7108104"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CA70AB47-D551-FCDF-3A93-7B33BCAFD1EE}"/>
              </a:ext>
            </a:extLst>
          </p:cNvPr>
          <p:cNvSpPr txBox="1"/>
          <p:nvPr/>
        </p:nvSpPr>
        <p:spPr>
          <a:xfrm>
            <a:off x="4366320" y="4922149"/>
            <a:ext cx="4542702" cy="738664"/>
          </a:xfrm>
          <a:prstGeom prst="rect">
            <a:avLst/>
          </a:prstGeom>
          <a:noFill/>
        </p:spPr>
        <p:txBody>
          <a:bodyPr wrap="square" rtlCol="0">
            <a:spAutoFit/>
          </a:bodyPr>
          <a:lstStyle/>
          <a:p>
            <a:pPr>
              <a:buClr>
                <a:srgbClr val="009AA2"/>
              </a:buClr>
            </a:pPr>
            <a:endParaRPr lang="fr-FR" sz="1400" i="1" dirty="0">
              <a:latin typeface="Lato" panose="020F0502020204030203" pitchFamily="34" charset="0"/>
              <a:ea typeface="Lato" panose="020F0502020204030203" pitchFamily="34" charset="0"/>
              <a:cs typeface="Lato" panose="020F0502020204030203" pitchFamily="34" charset="0"/>
            </a:endParaRPr>
          </a:p>
          <a:p>
            <a:pPr marL="285750" indent="-285750">
              <a:buClr>
                <a:srgbClr val="009AA2"/>
              </a:buClr>
              <a:buFont typeface="Symbol" panose="05050102010706020507" pitchFamily="18" charset="2"/>
              <a:buChar char="&gt;"/>
            </a:pPr>
            <a:endParaRPr lang="fr-FR" sz="1400" i="1" dirty="0">
              <a:latin typeface="Lato" panose="020F0502020204030203" pitchFamily="34" charset="0"/>
              <a:ea typeface="Lato" panose="020F0502020204030203" pitchFamily="34" charset="0"/>
              <a:cs typeface="Lato" panose="020F0502020204030203" pitchFamily="34" charset="0"/>
            </a:endParaRPr>
          </a:p>
          <a:p>
            <a:endParaRPr lang="fr-FR" sz="1400" dirty="0">
              <a:latin typeface="Lato" panose="020F0502020204030203" pitchFamily="34" charset="0"/>
              <a:ea typeface="Lato" panose="020F0502020204030203" pitchFamily="34" charset="0"/>
              <a:cs typeface="Lato" panose="020F0502020204030203" pitchFamily="34" charset="0"/>
            </a:endParaRPr>
          </a:p>
        </p:txBody>
      </p:sp>
      <p:sp>
        <p:nvSpPr>
          <p:cNvPr id="3" name="Titre 1">
            <a:extLst>
              <a:ext uri="{FF2B5EF4-FFF2-40B4-BE49-F238E27FC236}">
                <a16:creationId xmlns:a16="http://schemas.microsoft.com/office/drawing/2014/main" id="{82EDF3F0-9C6F-5619-7FB6-B7BA20C47528}"/>
              </a:ext>
            </a:extLst>
          </p:cNvPr>
          <p:cNvSpPr txBox="1">
            <a:spLocks/>
          </p:cNvSpPr>
          <p:nvPr/>
        </p:nvSpPr>
        <p:spPr>
          <a:xfrm>
            <a:off x="251520" y="412538"/>
            <a:ext cx="8586544"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3000" cap="all" dirty="0">
                <a:solidFill>
                  <a:srgbClr val="00596C"/>
                </a:solidFill>
                <a:latin typeface="Interstate" pitchFamily="50" charset="0"/>
              </a:rPr>
              <a:t>Petite Enfance - Enfance et Jeunesse</a:t>
            </a:r>
            <a:r>
              <a:rPr lang="fr-FR" sz="2000" dirty="0">
                <a:solidFill>
                  <a:srgbClr val="00596C"/>
                </a:solidFill>
              </a:rPr>
              <a:t>			</a:t>
            </a:r>
          </a:p>
        </p:txBody>
      </p:sp>
      <p:cxnSp>
        <p:nvCxnSpPr>
          <p:cNvPr id="4" name="Connecteur droit 3">
            <a:extLst>
              <a:ext uri="{FF2B5EF4-FFF2-40B4-BE49-F238E27FC236}">
                <a16:creationId xmlns:a16="http://schemas.microsoft.com/office/drawing/2014/main" id="{313C0920-C650-55D9-A0F3-7DEBC7356575}"/>
              </a:ext>
            </a:extLst>
          </p:cNvPr>
          <p:cNvCxnSpPr>
            <a:cxnSpLocks/>
          </p:cNvCxnSpPr>
          <p:nvPr/>
        </p:nvCxnSpPr>
        <p:spPr>
          <a:xfrm>
            <a:off x="416224" y="1052736"/>
            <a:ext cx="8116216"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DB4D9731-4F89-650D-3034-E6126991F16C}"/>
              </a:ext>
            </a:extLst>
          </p:cNvPr>
          <p:cNvSpPr txBox="1">
            <a:spLocks/>
          </p:cNvSpPr>
          <p:nvPr/>
        </p:nvSpPr>
        <p:spPr>
          <a:xfrm>
            <a:off x="1926004" y="703866"/>
            <a:ext cx="6660852"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pPr algn="r"/>
            <a:r>
              <a:rPr lang="fr-FR" sz="2400" dirty="0">
                <a:solidFill>
                  <a:srgbClr val="D29F13"/>
                </a:solidFill>
              </a:rPr>
              <a:t>LES CRÈCHES</a:t>
            </a:r>
          </a:p>
        </p:txBody>
      </p:sp>
      <p:sp>
        <p:nvSpPr>
          <p:cNvPr id="14" name="Rectangle 13">
            <a:extLst>
              <a:ext uri="{FF2B5EF4-FFF2-40B4-BE49-F238E27FC236}">
                <a16:creationId xmlns:a16="http://schemas.microsoft.com/office/drawing/2014/main" id="{EE1FD184-654D-9068-49E2-E3EE0E88EB62}"/>
              </a:ext>
            </a:extLst>
          </p:cNvPr>
          <p:cNvSpPr/>
          <p:nvPr/>
        </p:nvSpPr>
        <p:spPr>
          <a:xfrm>
            <a:off x="305936" y="1558819"/>
            <a:ext cx="8586544" cy="830997"/>
          </a:xfrm>
          <a:prstGeom prst="rect">
            <a:avLst/>
          </a:prstGeom>
        </p:spPr>
        <p:txBody>
          <a:bodyPr wrap="square">
            <a:spAutoFit/>
          </a:bodyPr>
          <a:lstStyle/>
          <a:p>
            <a:pPr algn="just"/>
            <a:r>
              <a:rPr lang="fr-FR" sz="1600" dirty="0">
                <a:latin typeface="Lato" panose="020F0502020204030203" pitchFamily="34" charset="0"/>
                <a:ea typeface="Lato" panose="020F0502020204030203" pitchFamily="34" charset="0"/>
                <a:cs typeface="Lato" panose="020F0502020204030203" pitchFamily="34" charset="0"/>
              </a:rPr>
              <a:t>La crise COVID se fait un peu moins ressentir. La fréquentation annuelle n’est pas encore revenue à la normale, mais en est proche. Il y a eu en tout 2 fois 2 jours de fermeture en raison du manque de personnel.</a:t>
            </a:r>
          </a:p>
        </p:txBody>
      </p:sp>
      <p:sp>
        <p:nvSpPr>
          <p:cNvPr id="19" name="Rectangle : coins arrondis 18">
            <a:extLst>
              <a:ext uri="{FF2B5EF4-FFF2-40B4-BE49-F238E27FC236}">
                <a16:creationId xmlns:a16="http://schemas.microsoft.com/office/drawing/2014/main" id="{3E0C8887-D03E-DC75-12DB-7549904CA2CB}"/>
              </a:ext>
            </a:extLst>
          </p:cNvPr>
          <p:cNvSpPr/>
          <p:nvPr/>
        </p:nvSpPr>
        <p:spPr>
          <a:xfrm>
            <a:off x="145619" y="2487064"/>
            <a:ext cx="4255180" cy="2065486"/>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A85D9FD7-F9C4-35FE-9C5E-F5CBCBAC5CAA}"/>
              </a:ext>
            </a:extLst>
          </p:cNvPr>
          <p:cNvSpPr txBox="1"/>
          <p:nvPr/>
        </p:nvSpPr>
        <p:spPr>
          <a:xfrm>
            <a:off x="251520" y="2724016"/>
            <a:ext cx="4032448" cy="1785104"/>
          </a:xfrm>
          <a:prstGeom prst="rect">
            <a:avLst/>
          </a:prstGeom>
          <a:noFill/>
        </p:spPr>
        <p:txBody>
          <a:bodyPr wrap="square" rtlCol="0">
            <a:spAutoFit/>
          </a:bodyPr>
          <a:lstStyle/>
          <a:p>
            <a:pPr>
              <a:buClr>
                <a:srgbClr val="009AA2"/>
              </a:buClr>
            </a:pPr>
            <a:r>
              <a:rPr lang="fr-FR" b="1" dirty="0">
                <a:solidFill>
                  <a:srgbClr val="D29F13"/>
                </a:solidFill>
                <a:effectLst/>
                <a:latin typeface="Lato" panose="020F0502020204030203" pitchFamily="34" charset="0"/>
                <a:ea typeface="Lato" panose="020F0502020204030203" pitchFamily="34" charset="0"/>
                <a:cs typeface="Lato" panose="020F0502020204030203" pitchFamily="34" charset="0"/>
              </a:rPr>
              <a:t>202</a:t>
            </a:r>
            <a:r>
              <a:rPr lang="fr-FR" sz="2400" b="1" dirty="0">
                <a:solidFill>
                  <a:srgbClr val="D29F13"/>
                </a:solidFill>
                <a:effectLst/>
                <a:latin typeface="Lato" panose="020F0502020204030203" pitchFamily="34" charset="0"/>
                <a:ea typeface="Lato" panose="020F0502020204030203" pitchFamily="34" charset="0"/>
                <a:cs typeface="Lato" panose="020F0502020204030203" pitchFamily="34" charset="0"/>
              </a:rPr>
              <a:t>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enfants accueillis (171 familles)</a:t>
            </a:r>
          </a:p>
          <a:p>
            <a:pPr>
              <a:buClr>
                <a:srgbClr val="009AA2"/>
              </a:buClr>
            </a:pP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30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agents permanents</a:t>
            </a:r>
          </a:p>
          <a:p>
            <a:pPr>
              <a:buClr>
                <a:srgbClr val="009AA2"/>
              </a:buClr>
            </a:pP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3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enfants en place à vocation d'insertion professionnelle - AVIP</a:t>
            </a:r>
          </a:p>
          <a:p>
            <a:pPr>
              <a:buClr>
                <a:srgbClr val="009AA2"/>
              </a:buClr>
            </a:pP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6</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 enfants concernés par le dispositif place réservée</a:t>
            </a:r>
          </a:p>
        </p:txBody>
      </p:sp>
      <p:grpSp>
        <p:nvGrpSpPr>
          <p:cNvPr id="36" name="Groupe 35">
            <a:extLst>
              <a:ext uri="{FF2B5EF4-FFF2-40B4-BE49-F238E27FC236}">
                <a16:creationId xmlns:a16="http://schemas.microsoft.com/office/drawing/2014/main" id="{EC87CD68-6BEF-64DA-50BE-3644962AD6E2}"/>
              </a:ext>
            </a:extLst>
          </p:cNvPr>
          <p:cNvGrpSpPr/>
          <p:nvPr/>
        </p:nvGrpSpPr>
        <p:grpSpPr>
          <a:xfrm>
            <a:off x="1619672" y="4719706"/>
            <a:ext cx="6220726" cy="2182298"/>
            <a:chOff x="70468" y="4647698"/>
            <a:chExt cx="6220726" cy="2182298"/>
          </a:xfrm>
        </p:grpSpPr>
        <p:sp>
          <p:nvSpPr>
            <p:cNvPr id="13" name="Rectangle : coins arrondis 12">
              <a:extLst>
                <a:ext uri="{FF2B5EF4-FFF2-40B4-BE49-F238E27FC236}">
                  <a16:creationId xmlns:a16="http://schemas.microsoft.com/office/drawing/2014/main" id="{75BA246A-E9DA-6F1B-1A0F-E20C45616CB3}"/>
                </a:ext>
              </a:extLst>
            </p:cNvPr>
            <p:cNvSpPr/>
            <p:nvPr/>
          </p:nvSpPr>
          <p:spPr>
            <a:xfrm>
              <a:off x="307293" y="4647698"/>
              <a:ext cx="5983901" cy="1511055"/>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ZoneTexte 11">
              <a:extLst>
                <a:ext uri="{FF2B5EF4-FFF2-40B4-BE49-F238E27FC236}">
                  <a16:creationId xmlns:a16="http://schemas.microsoft.com/office/drawing/2014/main" id="{DDEAE104-9887-F0CC-8262-8B5D72D8744B}"/>
                </a:ext>
              </a:extLst>
            </p:cNvPr>
            <p:cNvSpPr txBox="1"/>
            <p:nvPr/>
          </p:nvSpPr>
          <p:spPr>
            <a:xfrm>
              <a:off x="2734764" y="4798671"/>
              <a:ext cx="3556430" cy="2031325"/>
            </a:xfrm>
            <a:prstGeom prst="rect">
              <a:avLst/>
            </a:prstGeom>
            <a:noFill/>
          </p:spPr>
          <p:txBody>
            <a:bodyPr wrap="square" rtlCol="0">
              <a:spAutoFit/>
            </a:bodyPr>
            <a:lstStyle/>
            <a:p>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UN CHANTIER </a:t>
              </a:r>
            </a:p>
            <a:p>
              <a:endParaRPr lang="fr-FR" sz="1600" b="1" dirty="0">
                <a:solidFill>
                  <a:srgbClr val="D29F13"/>
                </a:solidFill>
                <a:latin typeface="Lato" panose="020F0502020204030203" pitchFamily="34" charset="0"/>
                <a:ea typeface="Lato" panose="020F0502020204030203" pitchFamily="34" charset="0"/>
                <a:cs typeface="Lato" panose="020F0502020204030203" pitchFamily="34" charset="0"/>
              </a:endParaRPr>
            </a:p>
            <a:p>
              <a:r>
                <a:rPr lang="fr-FR" sz="1600" b="1" dirty="0">
                  <a:solidFill>
                    <a:srgbClr val="D29F13"/>
                  </a:solidFill>
                  <a:latin typeface="Lato" panose="020F0502020204030203" pitchFamily="34" charset="0"/>
                  <a:ea typeface="Lato" panose="020F0502020204030203" pitchFamily="34" charset="0"/>
                  <a:cs typeface="Lato" panose="020F0502020204030203" pitchFamily="34" charset="0"/>
                </a:rPr>
                <a:t>91 000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euros d’investissement pour rénover la toiture des Tchoupinets</a:t>
              </a:r>
            </a:p>
            <a:p>
              <a:pPr marL="285750" indent="-285750">
                <a:buClr>
                  <a:srgbClr val="009AA2"/>
                </a:buClr>
                <a:buFont typeface="Symbol" panose="05050102010706020507" pitchFamily="18" charset="2"/>
                <a:buChar char="&gt;"/>
              </a:pPr>
              <a:endParaRPr lang="fr-FR" sz="1200" i="1" dirty="0">
                <a:latin typeface="Lato" panose="020F0502020204030203" pitchFamily="34" charset="0"/>
                <a:ea typeface="Lato" panose="020F0502020204030203" pitchFamily="34" charset="0"/>
                <a:cs typeface="Lato" panose="020F0502020204030203" pitchFamily="34" charset="0"/>
              </a:endParaRPr>
            </a:p>
            <a:p>
              <a:pPr>
                <a:buClr>
                  <a:srgbClr val="009AA2"/>
                </a:buClr>
              </a:pPr>
              <a:endParaRPr lang="fr-FR" sz="1200" i="1" dirty="0">
                <a:latin typeface="Lato" panose="020F0502020204030203" pitchFamily="34" charset="0"/>
                <a:ea typeface="Lato" panose="020F0502020204030203" pitchFamily="34" charset="0"/>
                <a:cs typeface="Lato" panose="020F0502020204030203" pitchFamily="34" charset="0"/>
              </a:endParaRPr>
            </a:p>
            <a:p>
              <a:pPr marL="285750" indent="-285750">
                <a:buClr>
                  <a:srgbClr val="009AA2"/>
                </a:buClr>
                <a:buFont typeface="Symbol" panose="05050102010706020507" pitchFamily="18" charset="2"/>
                <a:buChar char="&gt;"/>
              </a:pPr>
              <a:endParaRPr lang="fr-FR" sz="1200" i="1" dirty="0">
                <a:latin typeface="Lato" panose="020F0502020204030203" pitchFamily="34" charset="0"/>
                <a:ea typeface="Lato" panose="020F0502020204030203" pitchFamily="34" charset="0"/>
                <a:cs typeface="Lato" panose="020F0502020204030203" pitchFamily="34" charset="0"/>
              </a:endParaRPr>
            </a:p>
            <a:p>
              <a:pPr marL="285750" indent="-285750">
                <a:buClr>
                  <a:srgbClr val="009AA2"/>
                </a:buClr>
                <a:buFont typeface="Symbol" panose="05050102010706020507" pitchFamily="18" charset="2"/>
                <a:buChar char="&gt;"/>
              </a:pPr>
              <a:endParaRPr lang="fr-FR" sz="1200" i="1" dirty="0">
                <a:latin typeface="Lato" panose="020F0502020204030203" pitchFamily="34" charset="0"/>
                <a:ea typeface="Lato" panose="020F0502020204030203" pitchFamily="34" charset="0"/>
                <a:cs typeface="Lato" panose="020F0502020204030203" pitchFamily="34" charset="0"/>
              </a:endParaRPr>
            </a:p>
            <a:p>
              <a:endParaRPr lang="fr-FR" sz="1200" dirty="0">
                <a:latin typeface="Lato" panose="020F0502020204030203" pitchFamily="34" charset="0"/>
                <a:ea typeface="Lato" panose="020F0502020204030203" pitchFamily="34" charset="0"/>
                <a:cs typeface="Lato" panose="020F0502020204030203" pitchFamily="34" charset="0"/>
              </a:endParaRPr>
            </a:p>
          </p:txBody>
        </p:sp>
        <p:pic>
          <p:nvPicPr>
            <p:cNvPr id="23" name="Image 22">
              <a:extLst>
                <a:ext uri="{FF2B5EF4-FFF2-40B4-BE49-F238E27FC236}">
                  <a16:creationId xmlns:a16="http://schemas.microsoft.com/office/drawing/2014/main" id="{CD84751A-1E3B-42D5-9A9A-AC753F5CD43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931"/>
            <a:stretch/>
          </p:blipFill>
          <p:spPr>
            <a:xfrm>
              <a:off x="70468" y="4653136"/>
              <a:ext cx="2602734" cy="1506990"/>
            </a:xfrm>
            <a:prstGeom prst="rect">
              <a:avLst/>
            </a:prstGeom>
            <a:ln w="38100" cap="sq">
              <a:noFill/>
              <a:prstDash val="solid"/>
              <a:miter lim="800000"/>
            </a:ln>
            <a:effectLst/>
          </p:spPr>
        </p:pic>
        <p:cxnSp>
          <p:nvCxnSpPr>
            <p:cNvPr id="16" name="Connecteur droit 15">
              <a:extLst>
                <a:ext uri="{FF2B5EF4-FFF2-40B4-BE49-F238E27FC236}">
                  <a16:creationId xmlns:a16="http://schemas.microsoft.com/office/drawing/2014/main" id="{A3241B9C-835A-53F4-BC84-C84FD7DD7803}"/>
                </a:ext>
              </a:extLst>
            </p:cNvPr>
            <p:cNvCxnSpPr>
              <a:cxnSpLocks/>
            </p:cNvCxnSpPr>
            <p:nvPr/>
          </p:nvCxnSpPr>
          <p:spPr>
            <a:xfrm>
              <a:off x="2843808" y="5157192"/>
              <a:ext cx="1669171"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grpSp>
      <p:grpSp>
        <p:nvGrpSpPr>
          <p:cNvPr id="30" name="Groupe 29">
            <a:extLst>
              <a:ext uri="{FF2B5EF4-FFF2-40B4-BE49-F238E27FC236}">
                <a16:creationId xmlns:a16="http://schemas.microsoft.com/office/drawing/2014/main" id="{765B2129-C3E4-1F8C-A327-9ADD49AE76D2}"/>
              </a:ext>
            </a:extLst>
          </p:cNvPr>
          <p:cNvGrpSpPr/>
          <p:nvPr/>
        </p:nvGrpSpPr>
        <p:grpSpPr>
          <a:xfrm>
            <a:off x="4546041" y="2487065"/>
            <a:ext cx="4597959" cy="2065485"/>
            <a:chOff x="3724542" y="2976480"/>
            <a:chExt cx="4609680" cy="2103237"/>
          </a:xfrm>
        </p:grpSpPr>
        <p:sp>
          <p:nvSpPr>
            <p:cNvPr id="31" name="Rectangle : coins arrondis 30">
              <a:extLst>
                <a:ext uri="{FF2B5EF4-FFF2-40B4-BE49-F238E27FC236}">
                  <a16:creationId xmlns:a16="http://schemas.microsoft.com/office/drawing/2014/main" id="{ED7D9AC0-45A3-68FB-BE01-206E8BBE80E3}"/>
                </a:ext>
              </a:extLst>
            </p:cNvPr>
            <p:cNvSpPr/>
            <p:nvPr/>
          </p:nvSpPr>
          <p:spPr>
            <a:xfrm>
              <a:off x="3724542" y="2976480"/>
              <a:ext cx="4463690" cy="2103237"/>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2" name="ZoneTexte 31">
              <a:extLst>
                <a:ext uri="{FF2B5EF4-FFF2-40B4-BE49-F238E27FC236}">
                  <a16:creationId xmlns:a16="http://schemas.microsoft.com/office/drawing/2014/main" id="{B1E62C7F-8C6F-B8B4-1A48-E98911DE8BDF}"/>
                </a:ext>
              </a:extLst>
            </p:cNvPr>
            <p:cNvSpPr txBox="1"/>
            <p:nvPr/>
          </p:nvSpPr>
          <p:spPr>
            <a:xfrm>
              <a:off x="3870531" y="3581244"/>
              <a:ext cx="4463691" cy="984885"/>
            </a:xfrm>
            <a:prstGeom prst="rect">
              <a:avLst/>
            </a:prstGeom>
            <a:noFill/>
          </p:spPr>
          <p:txBody>
            <a:bodyPr wrap="square" rtlCol="0">
              <a:spAutoFit/>
            </a:bodyPr>
            <a:lstStyle/>
            <a:p>
              <a:pPr marL="285750" indent="-285750">
                <a:spcAft>
                  <a:spcPts val="600"/>
                </a:spcAft>
                <a:buClr>
                  <a:srgbClr val="D29F13"/>
                </a:buClr>
                <a:buFont typeface="Arial" panose="020B0604020202020204" pitchFamily="34" charset="0"/>
                <a:buChar char="•"/>
              </a:pP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Du jardinage aux Tchoupinets</a:t>
              </a:r>
            </a:p>
            <a:p>
              <a:pPr marL="285750" indent="-285750">
                <a:spcAft>
                  <a:spcPts val="600"/>
                </a:spcAft>
                <a:buClr>
                  <a:srgbClr val="D29F13"/>
                </a:buClr>
                <a:buFont typeface="Arial" panose="020B0604020202020204" pitchFamily="34" charset="0"/>
                <a:buChar char="•"/>
              </a:pP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Des animaux de la ferme au Petit Bosquet</a:t>
              </a:r>
            </a:p>
            <a:p>
              <a:pPr marL="285750" indent="-285750">
                <a:spcAft>
                  <a:spcPts val="600"/>
                </a:spcAft>
                <a:buClr>
                  <a:srgbClr val="D29F13"/>
                </a:buClr>
                <a:buFont typeface="Arial" panose="020B0604020202020204" pitchFamily="34" charset="0"/>
                <a:buChar char="•"/>
              </a:pP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Des sorties pour les Marrissous</a:t>
              </a:r>
            </a:p>
          </p:txBody>
        </p:sp>
      </p:grpSp>
      <p:sp>
        <p:nvSpPr>
          <p:cNvPr id="34" name="ZoneTexte 33">
            <a:extLst>
              <a:ext uri="{FF2B5EF4-FFF2-40B4-BE49-F238E27FC236}">
                <a16:creationId xmlns:a16="http://schemas.microsoft.com/office/drawing/2014/main" id="{423D1E17-0041-638D-F4C2-7558F24E18AE}"/>
              </a:ext>
            </a:extLst>
          </p:cNvPr>
          <p:cNvSpPr txBox="1"/>
          <p:nvPr/>
        </p:nvSpPr>
        <p:spPr>
          <a:xfrm>
            <a:off x="4705567" y="2637351"/>
            <a:ext cx="3556430" cy="369332"/>
          </a:xfrm>
          <a:prstGeom prst="rect">
            <a:avLst/>
          </a:prstGeom>
          <a:noFill/>
        </p:spPr>
        <p:txBody>
          <a:bodyPr wrap="square" rtlCol="0">
            <a:spAutoFit/>
          </a:bodyPr>
          <a:lstStyle/>
          <a:p>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DES PROJETS ÉDUCATIFS</a:t>
            </a:r>
          </a:p>
        </p:txBody>
      </p:sp>
      <p:cxnSp>
        <p:nvCxnSpPr>
          <p:cNvPr id="37" name="Connecteur droit 36">
            <a:extLst>
              <a:ext uri="{FF2B5EF4-FFF2-40B4-BE49-F238E27FC236}">
                <a16:creationId xmlns:a16="http://schemas.microsoft.com/office/drawing/2014/main" id="{0F21891F-E7F7-489A-36F5-FC38BEC44E25}"/>
              </a:ext>
            </a:extLst>
          </p:cNvPr>
          <p:cNvCxnSpPr>
            <a:cxnSpLocks/>
          </p:cNvCxnSpPr>
          <p:nvPr/>
        </p:nvCxnSpPr>
        <p:spPr>
          <a:xfrm>
            <a:off x="4860032" y="3038182"/>
            <a:ext cx="2664296"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6879532E-7531-3CA2-E69F-7B7310F1B5B8}"/>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50 – Rapport d’activité 2022 – CCCPS Cœur de Drôme</a:t>
            </a:r>
          </a:p>
        </p:txBody>
      </p:sp>
      <p:cxnSp>
        <p:nvCxnSpPr>
          <p:cNvPr id="2" name="Connecteur droit 1">
            <a:extLst>
              <a:ext uri="{FF2B5EF4-FFF2-40B4-BE49-F238E27FC236}">
                <a16:creationId xmlns:a16="http://schemas.microsoft.com/office/drawing/2014/main" id="{8362D6BD-91D5-0C2C-F4D8-0A51D3E64721}"/>
              </a:ext>
            </a:extLst>
          </p:cNvPr>
          <p:cNvCxnSpPr>
            <a:cxnSpLocks/>
          </p:cNvCxnSpPr>
          <p:nvPr/>
        </p:nvCxnSpPr>
        <p:spPr>
          <a:xfrm>
            <a:off x="349086" y="2708920"/>
            <a:ext cx="3873320"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6542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1F29561E-B73C-FB0D-7970-DE10AD69F0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493"/>
          <a:stretch/>
        </p:blipFill>
        <p:spPr>
          <a:xfrm flipH="1">
            <a:off x="3923928" y="-30896"/>
            <a:ext cx="5220072" cy="6273647"/>
          </a:xfrm>
          <a:prstGeom prst="rect">
            <a:avLst/>
          </a:prstGeom>
        </p:spPr>
      </p:pic>
      <p:cxnSp>
        <p:nvCxnSpPr>
          <p:cNvPr id="18" name="Connecteur droit 17">
            <a:extLst>
              <a:ext uri="{FF2B5EF4-FFF2-40B4-BE49-F238E27FC236}">
                <a16:creationId xmlns:a16="http://schemas.microsoft.com/office/drawing/2014/main" id="{2334CC7D-F264-43C6-83B1-3E7BEE384D7B}"/>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32D90430-7CE1-0D95-0904-FBD9B538367C}"/>
              </a:ext>
            </a:extLst>
          </p:cNvPr>
          <p:cNvCxnSpPr>
            <a:cxnSpLocks/>
          </p:cNvCxnSpPr>
          <p:nvPr/>
        </p:nvCxnSpPr>
        <p:spPr>
          <a:xfrm>
            <a:off x="416224" y="1052736"/>
            <a:ext cx="7108104"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CA70AB47-D551-FCDF-3A93-7B33BCAFD1EE}"/>
              </a:ext>
            </a:extLst>
          </p:cNvPr>
          <p:cNvSpPr txBox="1"/>
          <p:nvPr/>
        </p:nvSpPr>
        <p:spPr>
          <a:xfrm>
            <a:off x="4366320" y="4922149"/>
            <a:ext cx="4542702" cy="738664"/>
          </a:xfrm>
          <a:prstGeom prst="rect">
            <a:avLst/>
          </a:prstGeom>
          <a:noFill/>
        </p:spPr>
        <p:txBody>
          <a:bodyPr wrap="square" rtlCol="0">
            <a:spAutoFit/>
          </a:bodyPr>
          <a:lstStyle/>
          <a:p>
            <a:pPr>
              <a:buClr>
                <a:srgbClr val="009AA2"/>
              </a:buClr>
            </a:pPr>
            <a:endParaRPr lang="fr-FR" sz="1400" i="1" dirty="0">
              <a:latin typeface="Lato" panose="020F0502020204030203" pitchFamily="34" charset="0"/>
              <a:ea typeface="Lato" panose="020F0502020204030203" pitchFamily="34" charset="0"/>
              <a:cs typeface="Lato" panose="020F0502020204030203" pitchFamily="34" charset="0"/>
            </a:endParaRPr>
          </a:p>
          <a:p>
            <a:pPr marL="285750" indent="-285750">
              <a:buClr>
                <a:srgbClr val="009AA2"/>
              </a:buClr>
              <a:buFont typeface="Symbol" panose="05050102010706020507" pitchFamily="18" charset="2"/>
              <a:buChar char="&gt;"/>
            </a:pPr>
            <a:endParaRPr lang="fr-FR" sz="1400" i="1" dirty="0">
              <a:latin typeface="Lato" panose="020F0502020204030203" pitchFamily="34" charset="0"/>
              <a:ea typeface="Lato" panose="020F0502020204030203" pitchFamily="34" charset="0"/>
              <a:cs typeface="Lato" panose="020F0502020204030203" pitchFamily="34" charset="0"/>
            </a:endParaRPr>
          </a:p>
          <a:p>
            <a:endParaRPr lang="fr-FR" sz="1400" dirty="0">
              <a:latin typeface="Lato" panose="020F0502020204030203" pitchFamily="34" charset="0"/>
              <a:ea typeface="Lato" panose="020F0502020204030203" pitchFamily="34" charset="0"/>
              <a:cs typeface="Lato" panose="020F0502020204030203" pitchFamily="34" charset="0"/>
            </a:endParaRPr>
          </a:p>
        </p:txBody>
      </p:sp>
      <p:sp>
        <p:nvSpPr>
          <p:cNvPr id="3" name="Titre 1">
            <a:extLst>
              <a:ext uri="{FF2B5EF4-FFF2-40B4-BE49-F238E27FC236}">
                <a16:creationId xmlns:a16="http://schemas.microsoft.com/office/drawing/2014/main" id="{82EDF3F0-9C6F-5619-7FB6-B7BA20C47528}"/>
              </a:ext>
            </a:extLst>
          </p:cNvPr>
          <p:cNvSpPr txBox="1">
            <a:spLocks/>
          </p:cNvSpPr>
          <p:nvPr/>
        </p:nvSpPr>
        <p:spPr>
          <a:xfrm>
            <a:off x="251520" y="412538"/>
            <a:ext cx="8568952"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3000" cap="all" dirty="0">
                <a:solidFill>
                  <a:srgbClr val="00596C"/>
                </a:solidFill>
                <a:latin typeface="Interstate" pitchFamily="50" charset="0"/>
              </a:rPr>
              <a:t>Petite Enfance - Enfance et Jeunesse</a:t>
            </a:r>
            <a:r>
              <a:rPr lang="fr-FR" sz="2000" dirty="0">
                <a:solidFill>
                  <a:srgbClr val="00596C"/>
                </a:solidFill>
              </a:rPr>
              <a:t>			</a:t>
            </a:r>
          </a:p>
        </p:txBody>
      </p:sp>
      <p:cxnSp>
        <p:nvCxnSpPr>
          <p:cNvPr id="4" name="Connecteur droit 3">
            <a:extLst>
              <a:ext uri="{FF2B5EF4-FFF2-40B4-BE49-F238E27FC236}">
                <a16:creationId xmlns:a16="http://schemas.microsoft.com/office/drawing/2014/main" id="{313C0920-C650-55D9-A0F3-7DEBC7356575}"/>
              </a:ext>
            </a:extLst>
          </p:cNvPr>
          <p:cNvCxnSpPr>
            <a:cxnSpLocks/>
          </p:cNvCxnSpPr>
          <p:nvPr/>
        </p:nvCxnSpPr>
        <p:spPr>
          <a:xfrm>
            <a:off x="416224" y="1052736"/>
            <a:ext cx="8116216"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DB4D9731-4F89-650D-3034-E6126991F16C}"/>
              </a:ext>
            </a:extLst>
          </p:cNvPr>
          <p:cNvSpPr txBox="1">
            <a:spLocks/>
          </p:cNvSpPr>
          <p:nvPr/>
        </p:nvSpPr>
        <p:spPr>
          <a:xfrm>
            <a:off x="1455943" y="701294"/>
            <a:ext cx="7185992"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pPr algn="r"/>
            <a:r>
              <a:rPr lang="fr-FR" sz="2400" dirty="0">
                <a:solidFill>
                  <a:srgbClr val="D29F13"/>
                </a:solidFill>
              </a:rPr>
              <a:t>LE RELAIS PETITE ENFANCE</a:t>
            </a:r>
          </a:p>
        </p:txBody>
      </p:sp>
      <p:grpSp>
        <p:nvGrpSpPr>
          <p:cNvPr id="2" name="Groupe 1">
            <a:extLst>
              <a:ext uri="{FF2B5EF4-FFF2-40B4-BE49-F238E27FC236}">
                <a16:creationId xmlns:a16="http://schemas.microsoft.com/office/drawing/2014/main" id="{970F28D3-3D09-753E-A909-76DF09879E16}"/>
              </a:ext>
            </a:extLst>
          </p:cNvPr>
          <p:cNvGrpSpPr/>
          <p:nvPr/>
        </p:nvGrpSpPr>
        <p:grpSpPr>
          <a:xfrm>
            <a:off x="251520" y="1556792"/>
            <a:ext cx="5721309" cy="1732726"/>
            <a:chOff x="145619" y="2539010"/>
            <a:chExt cx="5721309" cy="1732726"/>
          </a:xfrm>
        </p:grpSpPr>
        <p:sp>
          <p:nvSpPr>
            <p:cNvPr id="19" name="Rectangle : coins arrondis 18">
              <a:extLst>
                <a:ext uri="{FF2B5EF4-FFF2-40B4-BE49-F238E27FC236}">
                  <a16:creationId xmlns:a16="http://schemas.microsoft.com/office/drawing/2014/main" id="{3E0C8887-D03E-DC75-12DB-7549904CA2CB}"/>
                </a:ext>
              </a:extLst>
            </p:cNvPr>
            <p:cNvSpPr/>
            <p:nvPr/>
          </p:nvSpPr>
          <p:spPr>
            <a:xfrm>
              <a:off x="145619" y="2539010"/>
              <a:ext cx="4542702" cy="1732726"/>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A85D9FD7-F9C4-35FE-9C5E-F5CBCBAC5CAA}"/>
                </a:ext>
              </a:extLst>
            </p:cNvPr>
            <p:cNvSpPr txBox="1"/>
            <p:nvPr/>
          </p:nvSpPr>
          <p:spPr>
            <a:xfrm>
              <a:off x="227044" y="3091298"/>
              <a:ext cx="5639884" cy="1015663"/>
            </a:xfrm>
            <a:prstGeom prst="rect">
              <a:avLst/>
            </a:prstGeom>
            <a:noFill/>
          </p:spPr>
          <p:txBody>
            <a:bodyPr wrap="square" rtlCol="0">
              <a:spAutoFit/>
            </a:bodyPr>
            <a:lstStyle/>
            <a:p>
              <a:pPr>
                <a:buClr>
                  <a:srgbClr val="009AA2"/>
                </a:buClr>
              </a:pP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2 126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contacts reçus</a:t>
              </a:r>
            </a:p>
            <a:p>
              <a:pPr>
                <a:buClr>
                  <a:srgbClr val="009AA2"/>
                </a:buClr>
              </a:pP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129</a:t>
              </a:r>
              <a:r>
                <a:rPr lang="fr-FR" sz="2400" dirty="0">
                  <a:effectLst/>
                  <a:latin typeface="Gill Sans MT" panose="020B0502020104020203" pitchFamily="34" charset="0"/>
                  <a:ea typeface="Calibri" panose="020F0502020204030204" pitchFamily="34" charset="0"/>
                  <a:cs typeface="Tahoma" panose="020B0604030504040204" pitchFamily="34" charset="0"/>
                </a:rPr>
                <a:t>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rendez-vous dont 56 pour les familles</a:t>
              </a:r>
            </a:p>
            <a:p>
              <a:pPr>
                <a:buClr>
                  <a:srgbClr val="009AA2"/>
                </a:buClr>
              </a:pP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 de 1000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appels téléphoniques</a:t>
              </a:r>
            </a:p>
          </p:txBody>
        </p:sp>
        <p:sp>
          <p:nvSpPr>
            <p:cNvPr id="27" name="ZoneTexte 26">
              <a:extLst>
                <a:ext uri="{FF2B5EF4-FFF2-40B4-BE49-F238E27FC236}">
                  <a16:creationId xmlns:a16="http://schemas.microsoft.com/office/drawing/2014/main" id="{BDDBC8DC-2A2F-8E6A-162B-810980FD2BA4}"/>
                </a:ext>
              </a:extLst>
            </p:cNvPr>
            <p:cNvSpPr txBox="1"/>
            <p:nvPr/>
          </p:nvSpPr>
          <p:spPr>
            <a:xfrm>
              <a:off x="227044" y="2637351"/>
              <a:ext cx="4452339" cy="338554"/>
            </a:xfrm>
            <a:prstGeom prst="rect">
              <a:avLst/>
            </a:prstGeom>
            <a:noFill/>
          </p:spPr>
          <p:txBody>
            <a:bodyPr wrap="square" rtlCol="0">
              <a:spAutoFit/>
            </a:bodyPr>
            <a:lstStyle/>
            <a:p>
              <a:r>
                <a:rPr lang="fr-FR" sz="1600" b="1" dirty="0">
                  <a:solidFill>
                    <a:srgbClr val="D29F13"/>
                  </a:solidFill>
                  <a:latin typeface="Lato" panose="020F0502020204030203" pitchFamily="34" charset="0"/>
                  <a:ea typeface="Lato" panose="020F0502020204030203" pitchFamily="34" charset="0"/>
                  <a:cs typeface="Lato" panose="020F0502020204030203" pitchFamily="34" charset="0"/>
                </a:rPr>
                <a:t>PERMANENCES (toutes missions confondues)</a:t>
              </a:r>
            </a:p>
          </p:txBody>
        </p:sp>
        <p:cxnSp>
          <p:nvCxnSpPr>
            <p:cNvPr id="35" name="Connecteur droit 34">
              <a:extLst>
                <a:ext uri="{FF2B5EF4-FFF2-40B4-BE49-F238E27FC236}">
                  <a16:creationId xmlns:a16="http://schemas.microsoft.com/office/drawing/2014/main" id="{C63C39B5-E1E5-C2C2-8D2B-710487B37DF2}"/>
                </a:ext>
              </a:extLst>
            </p:cNvPr>
            <p:cNvCxnSpPr>
              <a:cxnSpLocks/>
            </p:cNvCxnSpPr>
            <p:nvPr/>
          </p:nvCxnSpPr>
          <p:spPr>
            <a:xfrm>
              <a:off x="373377" y="2972054"/>
              <a:ext cx="4236738" cy="3851"/>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grpSp>
      <p:grpSp>
        <p:nvGrpSpPr>
          <p:cNvPr id="29" name="Groupe 28">
            <a:extLst>
              <a:ext uri="{FF2B5EF4-FFF2-40B4-BE49-F238E27FC236}">
                <a16:creationId xmlns:a16="http://schemas.microsoft.com/office/drawing/2014/main" id="{970A01CD-2A31-A5E4-9DAE-7B8C0789041C}"/>
              </a:ext>
            </a:extLst>
          </p:cNvPr>
          <p:cNvGrpSpPr/>
          <p:nvPr/>
        </p:nvGrpSpPr>
        <p:grpSpPr>
          <a:xfrm>
            <a:off x="251520" y="3732316"/>
            <a:ext cx="4615188" cy="2485057"/>
            <a:chOff x="251521" y="3824263"/>
            <a:chExt cx="4615188" cy="2485057"/>
          </a:xfrm>
        </p:grpSpPr>
        <p:sp>
          <p:nvSpPr>
            <p:cNvPr id="9" name="Rectangle : coins arrondis 8">
              <a:extLst>
                <a:ext uri="{FF2B5EF4-FFF2-40B4-BE49-F238E27FC236}">
                  <a16:creationId xmlns:a16="http://schemas.microsoft.com/office/drawing/2014/main" id="{B887914E-0C58-38B1-30C1-830A9F1A9707}"/>
                </a:ext>
              </a:extLst>
            </p:cNvPr>
            <p:cNvSpPr/>
            <p:nvPr/>
          </p:nvSpPr>
          <p:spPr>
            <a:xfrm>
              <a:off x="251521" y="3824263"/>
              <a:ext cx="4542702" cy="2485057"/>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656BFA5E-5D88-B020-C8C4-6715DFB6D7D9}"/>
                </a:ext>
              </a:extLst>
            </p:cNvPr>
            <p:cNvSpPr txBox="1"/>
            <p:nvPr/>
          </p:nvSpPr>
          <p:spPr>
            <a:xfrm>
              <a:off x="435867" y="4293096"/>
              <a:ext cx="4136133" cy="1877437"/>
            </a:xfrm>
            <a:prstGeom prst="rect">
              <a:avLst/>
            </a:prstGeom>
            <a:noFill/>
          </p:spPr>
          <p:txBody>
            <a:bodyPr wrap="square" rtlCol="0">
              <a:spAutoFit/>
            </a:bodyPr>
            <a:lstStyle/>
            <a:p>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105</a:t>
              </a:r>
              <a:r>
                <a:rPr lang="fr-FR" sz="2400" b="1" dirty="0">
                  <a:solidFill>
                    <a:srgbClr val="D29F13"/>
                  </a:solidFill>
                  <a:latin typeface="Lato" panose="020F0502020204030203" pitchFamily="34" charset="0"/>
                  <a:ea typeface="Lato" panose="020F0502020204030203" pitchFamily="34" charset="0"/>
                  <a:cs typeface="Lato" panose="020F0502020204030203" pitchFamily="34" charset="0"/>
                </a:rPr>
                <a:t>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animations collectives dont 9 sorties ont été proposées aux AM du territoire</a:t>
              </a:r>
            </a:p>
            <a:p>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83</a:t>
              </a:r>
              <a:r>
                <a:rPr lang="fr-FR" sz="1600" b="1" dirty="0">
                  <a:solidFill>
                    <a:srgbClr val="C273AC"/>
                  </a:solidFill>
                  <a:effectLst/>
                  <a:latin typeface="Lato" panose="020F0502020204030203" pitchFamily="34" charset="0"/>
                  <a:ea typeface="Lato" panose="020F0502020204030203" pitchFamily="34" charset="0"/>
                  <a:cs typeface="Lato" panose="020F0502020204030203" pitchFamily="34" charset="0"/>
                </a:rPr>
                <a:t>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assistants maternels agréés dont 72 en activité</a:t>
              </a:r>
            </a:p>
            <a:p>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8</a:t>
              </a:r>
              <a:r>
                <a:rPr lang="fr-FR" sz="1600" dirty="0">
                  <a:effectLst/>
                  <a:latin typeface="Lato" panose="020F0502020204030203" pitchFamily="34" charset="0"/>
                  <a:ea typeface="Lato" panose="020F0502020204030203" pitchFamily="34" charset="0"/>
                  <a:cs typeface="Lato" panose="020F0502020204030203" pitchFamily="34" charset="0"/>
                </a:rPr>
                <a:t>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départs </a:t>
              </a:r>
            </a:p>
            <a:p>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5</a:t>
              </a:r>
              <a:r>
                <a:rPr lang="fr-FR" sz="2400" b="1" dirty="0">
                  <a:solidFill>
                    <a:srgbClr val="D29F13"/>
                  </a:solidFill>
                  <a:latin typeface="Lato" panose="020F0502020204030203" pitchFamily="34" charset="0"/>
                  <a:ea typeface="Lato" panose="020F0502020204030203" pitchFamily="34" charset="0"/>
                  <a:cs typeface="Lato" panose="020F0502020204030203" pitchFamily="34" charset="0"/>
                </a:rPr>
                <a:t>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nouveaux agréments  </a:t>
              </a:r>
            </a:p>
          </p:txBody>
        </p:sp>
        <p:sp>
          <p:nvSpPr>
            <p:cNvPr id="15" name="ZoneTexte 14">
              <a:extLst>
                <a:ext uri="{FF2B5EF4-FFF2-40B4-BE49-F238E27FC236}">
                  <a16:creationId xmlns:a16="http://schemas.microsoft.com/office/drawing/2014/main" id="{24150D6A-A443-3F2C-5797-5E6E85067955}"/>
                </a:ext>
              </a:extLst>
            </p:cNvPr>
            <p:cNvSpPr txBox="1"/>
            <p:nvPr/>
          </p:nvSpPr>
          <p:spPr>
            <a:xfrm>
              <a:off x="414370" y="3922605"/>
              <a:ext cx="4452339" cy="369332"/>
            </a:xfrm>
            <a:prstGeom prst="rect">
              <a:avLst/>
            </a:prstGeom>
            <a:noFill/>
          </p:spPr>
          <p:txBody>
            <a:bodyPr wrap="square" rtlCol="0">
              <a:spAutoFit/>
            </a:bodyPr>
            <a:lstStyle/>
            <a:p>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ASSISTANTS MATERNELS</a:t>
              </a:r>
            </a:p>
          </p:txBody>
        </p:sp>
        <p:cxnSp>
          <p:nvCxnSpPr>
            <p:cNvPr id="17" name="Connecteur droit 16">
              <a:extLst>
                <a:ext uri="{FF2B5EF4-FFF2-40B4-BE49-F238E27FC236}">
                  <a16:creationId xmlns:a16="http://schemas.microsoft.com/office/drawing/2014/main" id="{9A2EF303-2FD0-7773-F54F-D1CBF8017902}"/>
                </a:ext>
              </a:extLst>
            </p:cNvPr>
            <p:cNvCxnSpPr>
              <a:cxnSpLocks/>
            </p:cNvCxnSpPr>
            <p:nvPr/>
          </p:nvCxnSpPr>
          <p:spPr>
            <a:xfrm flipV="1">
              <a:off x="524722" y="4276164"/>
              <a:ext cx="2786430" cy="28153"/>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grpSp>
      <p:grpSp>
        <p:nvGrpSpPr>
          <p:cNvPr id="39" name="Groupe 38">
            <a:extLst>
              <a:ext uri="{FF2B5EF4-FFF2-40B4-BE49-F238E27FC236}">
                <a16:creationId xmlns:a16="http://schemas.microsoft.com/office/drawing/2014/main" id="{CB3ABECB-33AA-CE27-E25A-A6A780506D49}"/>
              </a:ext>
            </a:extLst>
          </p:cNvPr>
          <p:cNvGrpSpPr/>
          <p:nvPr/>
        </p:nvGrpSpPr>
        <p:grpSpPr>
          <a:xfrm>
            <a:off x="5057877" y="3879599"/>
            <a:ext cx="4533764" cy="2342473"/>
            <a:chOff x="5605975" y="2131511"/>
            <a:chExt cx="4533764" cy="2342473"/>
          </a:xfrm>
        </p:grpSpPr>
        <p:sp>
          <p:nvSpPr>
            <p:cNvPr id="24" name="Rectangle : coins arrondis 23">
              <a:extLst>
                <a:ext uri="{FF2B5EF4-FFF2-40B4-BE49-F238E27FC236}">
                  <a16:creationId xmlns:a16="http://schemas.microsoft.com/office/drawing/2014/main" id="{13E1122F-D9C7-7ADA-2250-BFE41FEBFC81}"/>
                </a:ext>
              </a:extLst>
            </p:cNvPr>
            <p:cNvSpPr/>
            <p:nvPr/>
          </p:nvSpPr>
          <p:spPr>
            <a:xfrm>
              <a:off x="5605975" y="2131511"/>
              <a:ext cx="3646545" cy="2342473"/>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a:extLst>
                <a:ext uri="{FF2B5EF4-FFF2-40B4-BE49-F238E27FC236}">
                  <a16:creationId xmlns:a16="http://schemas.microsoft.com/office/drawing/2014/main" id="{39D5ADFE-862E-8121-46B9-E1CF24B62E5C}"/>
                </a:ext>
              </a:extLst>
            </p:cNvPr>
            <p:cNvSpPr txBox="1"/>
            <p:nvPr/>
          </p:nvSpPr>
          <p:spPr>
            <a:xfrm>
              <a:off x="5731443" y="2847556"/>
              <a:ext cx="3565119" cy="1569660"/>
            </a:xfrm>
            <a:prstGeom prst="rect">
              <a:avLst/>
            </a:prstGeom>
            <a:noFill/>
          </p:spPr>
          <p:txBody>
            <a:bodyPr wrap="square" rtlCol="0">
              <a:spAutoFit/>
            </a:bodyPr>
            <a:lstStyle/>
            <a:p>
              <a:pPr>
                <a:buClr>
                  <a:srgbClr val="009AA2"/>
                </a:buClr>
              </a:pP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145</a:t>
              </a:r>
              <a:r>
                <a:rPr lang="fr-FR" sz="2400" b="1" dirty="0">
                  <a:solidFill>
                    <a:srgbClr val="D29F13"/>
                  </a:solidFill>
                  <a:latin typeface="Lato" panose="020F0502020204030203" pitchFamily="34" charset="0"/>
                  <a:ea typeface="Lato" panose="020F0502020204030203" pitchFamily="34" charset="0"/>
                  <a:cs typeface="Lato" panose="020F0502020204030203" pitchFamily="34" charset="0"/>
                </a:rPr>
                <a:t>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demandes de places en crèches dont 32% acceptées </a:t>
              </a:r>
            </a:p>
            <a:p>
              <a:pPr>
                <a:buClr>
                  <a:srgbClr val="009AA2"/>
                </a:buClr>
              </a:pP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94</a:t>
              </a:r>
              <a:r>
                <a:rPr lang="fr-FR" sz="2400" b="1" dirty="0">
                  <a:solidFill>
                    <a:srgbClr val="D29F13"/>
                  </a:solidFill>
                  <a:latin typeface="Lato" panose="020F0502020204030203" pitchFamily="34" charset="0"/>
                  <a:ea typeface="Lato" panose="020F0502020204030203" pitchFamily="34" charset="0"/>
                  <a:cs typeface="Lato" panose="020F0502020204030203" pitchFamily="34" charset="0"/>
                </a:rPr>
                <a:t>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familles accompagnées vers la recherche d’une solution alternative : accueil individuel principalement</a:t>
              </a:r>
            </a:p>
          </p:txBody>
        </p:sp>
        <p:sp>
          <p:nvSpPr>
            <p:cNvPr id="26" name="ZoneTexte 25">
              <a:extLst>
                <a:ext uri="{FF2B5EF4-FFF2-40B4-BE49-F238E27FC236}">
                  <a16:creationId xmlns:a16="http://schemas.microsoft.com/office/drawing/2014/main" id="{3588D9CB-1D75-9A33-745E-18861D50EA72}"/>
                </a:ext>
              </a:extLst>
            </p:cNvPr>
            <p:cNvSpPr txBox="1"/>
            <p:nvPr/>
          </p:nvSpPr>
          <p:spPr>
            <a:xfrm>
              <a:off x="5687400" y="2494486"/>
              <a:ext cx="4452339" cy="369332"/>
            </a:xfrm>
            <a:prstGeom prst="rect">
              <a:avLst/>
            </a:prstGeom>
            <a:noFill/>
          </p:spPr>
          <p:txBody>
            <a:bodyPr wrap="square" rtlCol="0">
              <a:spAutoFit/>
            </a:bodyPr>
            <a:lstStyle/>
            <a:p>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ESPACE INFORMATION  </a:t>
              </a:r>
            </a:p>
          </p:txBody>
        </p:sp>
      </p:grpSp>
      <p:cxnSp>
        <p:nvCxnSpPr>
          <p:cNvPr id="41" name="Connecteur droit 40">
            <a:extLst>
              <a:ext uri="{FF2B5EF4-FFF2-40B4-BE49-F238E27FC236}">
                <a16:creationId xmlns:a16="http://schemas.microsoft.com/office/drawing/2014/main" id="{EEFC11C0-D9FE-022E-2538-30906EFC07F3}"/>
              </a:ext>
            </a:extLst>
          </p:cNvPr>
          <p:cNvCxnSpPr>
            <a:cxnSpLocks/>
          </p:cNvCxnSpPr>
          <p:nvPr/>
        </p:nvCxnSpPr>
        <p:spPr>
          <a:xfrm>
            <a:off x="5306235" y="4633392"/>
            <a:ext cx="2497515"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pic>
        <p:nvPicPr>
          <p:cNvPr id="40" name="Image 39">
            <a:extLst>
              <a:ext uri="{FF2B5EF4-FFF2-40B4-BE49-F238E27FC236}">
                <a16:creationId xmlns:a16="http://schemas.microsoft.com/office/drawing/2014/main" id="{37D34F04-4560-D9F8-39C4-761256CF50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2189" b="12987"/>
          <a:stretch/>
        </p:blipFill>
        <p:spPr>
          <a:xfrm>
            <a:off x="5057877" y="1555538"/>
            <a:ext cx="3646545" cy="2665550"/>
          </a:xfrm>
          <a:prstGeom prst="rect">
            <a:avLst/>
          </a:prstGeom>
        </p:spPr>
      </p:pic>
      <p:sp>
        <p:nvSpPr>
          <p:cNvPr id="43" name="ZoneTexte 42">
            <a:extLst>
              <a:ext uri="{FF2B5EF4-FFF2-40B4-BE49-F238E27FC236}">
                <a16:creationId xmlns:a16="http://schemas.microsoft.com/office/drawing/2014/main" id="{D8354C5A-BF73-0AED-55D2-D6058C947D92}"/>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51 – Rapport d’activité 2022 – CCCPS Cœur de Drôme</a:t>
            </a:r>
          </a:p>
        </p:txBody>
      </p:sp>
    </p:spTree>
    <p:extLst>
      <p:ext uri="{BB962C8B-B14F-4D97-AF65-F5344CB8AC3E}">
        <p14:creationId xmlns:p14="http://schemas.microsoft.com/office/powerpoint/2010/main" val="28762630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1F29561E-B73C-FB0D-7970-DE10AD69F0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493"/>
          <a:stretch/>
        </p:blipFill>
        <p:spPr>
          <a:xfrm flipH="1">
            <a:off x="3923928" y="-30896"/>
            <a:ext cx="5220072" cy="6273647"/>
          </a:xfrm>
          <a:prstGeom prst="rect">
            <a:avLst/>
          </a:prstGeom>
        </p:spPr>
      </p:pic>
      <p:cxnSp>
        <p:nvCxnSpPr>
          <p:cNvPr id="18" name="Connecteur droit 17">
            <a:extLst>
              <a:ext uri="{FF2B5EF4-FFF2-40B4-BE49-F238E27FC236}">
                <a16:creationId xmlns:a16="http://schemas.microsoft.com/office/drawing/2014/main" id="{2334CC7D-F264-43C6-83B1-3E7BEE384D7B}"/>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32D90430-7CE1-0D95-0904-FBD9B538367C}"/>
              </a:ext>
            </a:extLst>
          </p:cNvPr>
          <p:cNvCxnSpPr>
            <a:cxnSpLocks/>
          </p:cNvCxnSpPr>
          <p:nvPr/>
        </p:nvCxnSpPr>
        <p:spPr>
          <a:xfrm>
            <a:off x="416224" y="1052736"/>
            <a:ext cx="7108104"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CA70AB47-D551-FCDF-3A93-7B33BCAFD1EE}"/>
              </a:ext>
            </a:extLst>
          </p:cNvPr>
          <p:cNvSpPr txBox="1"/>
          <p:nvPr/>
        </p:nvSpPr>
        <p:spPr>
          <a:xfrm>
            <a:off x="4366320" y="4922149"/>
            <a:ext cx="4542702" cy="738664"/>
          </a:xfrm>
          <a:prstGeom prst="rect">
            <a:avLst/>
          </a:prstGeom>
          <a:noFill/>
        </p:spPr>
        <p:txBody>
          <a:bodyPr wrap="square" rtlCol="0">
            <a:spAutoFit/>
          </a:bodyPr>
          <a:lstStyle/>
          <a:p>
            <a:pPr>
              <a:buClr>
                <a:srgbClr val="009AA2"/>
              </a:buClr>
            </a:pPr>
            <a:endParaRPr lang="fr-FR" sz="1400" i="1" dirty="0">
              <a:latin typeface="Lato" panose="020F0502020204030203" pitchFamily="34" charset="0"/>
              <a:ea typeface="Lato" panose="020F0502020204030203" pitchFamily="34" charset="0"/>
              <a:cs typeface="Lato" panose="020F0502020204030203" pitchFamily="34" charset="0"/>
            </a:endParaRPr>
          </a:p>
          <a:p>
            <a:pPr marL="285750" indent="-285750">
              <a:buClr>
                <a:srgbClr val="009AA2"/>
              </a:buClr>
              <a:buFont typeface="Symbol" panose="05050102010706020507" pitchFamily="18" charset="2"/>
              <a:buChar char="&gt;"/>
            </a:pPr>
            <a:endParaRPr lang="fr-FR" sz="1400" i="1" dirty="0">
              <a:latin typeface="Lato" panose="020F0502020204030203" pitchFamily="34" charset="0"/>
              <a:ea typeface="Lato" panose="020F0502020204030203" pitchFamily="34" charset="0"/>
              <a:cs typeface="Lato" panose="020F0502020204030203" pitchFamily="34" charset="0"/>
            </a:endParaRPr>
          </a:p>
          <a:p>
            <a:endParaRPr lang="fr-FR" sz="1400" dirty="0">
              <a:latin typeface="Lato" panose="020F0502020204030203" pitchFamily="34" charset="0"/>
              <a:ea typeface="Lato" panose="020F0502020204030203" pitchFamily="34" charset="0"/>
              <a:cs typeface="Lato" panose="020F0502020204030203" pitchFamily="34" charset="0"/>
            </a:endParaRPr>
          </a:p>
        </p:txBody>
      </p:sp>
      <p:sp>
        <p:nvSpPr>
          <p:cNvPr id="3" name="Titre 1">
            <a:extLst>
              <a:ext uri="{FF2B5EF4-FFF2-40B4-BE49-F238E27FC236}">
                <a16:creationId xmlns:a16="http://schemas.microsoft.com/office/drawing/2014/main" id="{82EDF3F0-9C6F-5619-7FB6-B7BA20C47528}"/>
              </a:ext>
            </a:extLst>
          </p:cNvPr>
          <p:cNvSpPr txBox="1">
            <a:spLocks/>
          </p:cNvSpPr>
          <p:nvPr/>
        </p:nvSpPr>
        <p:spPr>
          <a:xfrm>
            <a:off x="251520" y="412538"/>
            <a:ext cx="8568952"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3000" cap="all" dirty="0">
                <a:solidFill>
                  <a:srgbClr val="00596C"/>
                </a:solidFill>
                <a:latin typeface="Interstate" pitchFamily="50" charset="0"/>
              </a:rPr>
              <a:t>Petite Enfance - Enfance et Jeunesse</a:t>
            </a:r>
            <a:r>
              <a:rPr lang="fr-FR" sz="2000" dirty="0">
                <a:solidFill>
                  <a:srgbClr val="00596C"/>
                </a:solidFill>
              </a:rPr>
              <a:t>			</a:t>
            </a:r>
          </a:p>
        </p:txBody>
      </p:sp>
      <p:cxnSp>
        <p:nvCxnSpPr>
          <p:cNvPr id="4" name="Connecteur droit 3">
            <a:extLst>
              <a:ext uri="{FF2B5EF4-FFF2-40B4-BE49-F238E27FC236}">
                <a16:creationId xmlns:a16="http://schemas.microsoft.com/office/drawing/2014/main" id="{313C0920-C650-55D9-A0F3-7DEBC7356575}"/>
              </a:ext>
            </a:extLst>
          </p:cNvPr>
          <p:cNvCxnSpPr>
            <a:cxnSpLocks/>
          </p:cNvCxnSpPr>
          <p:nvPr/>
        </p:nvCxnSpPr>
        <p:spPr>
          <a:xfrm>
            <a:off x="416224" y="1052736"/>
            <a:ext cx="8188224"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DB4D9731-4F89-650D-3034-E6126991F16C}"/>
              </a:ext>
            </a:extLst>
          </p:cNvPr>
          <p:cNvSpPr txBox="1">
            <a:spLocks/>
          </p:cNvSpPr>
          <p:nvPr/>
        </p:nvSpPr>
        <p:spPr>
          <a:xfrm>
            <a:off x="1523120" y="728453"/>
            <a:ext cx="7108104"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pPr algn="ctr"/>
            <a:r>
              <a:rPr lang="fr-FR" sz="2400" b="1" dirty="0">
                <a:solidFill>
                  <a:srgbClr val="D29F13"/>
                </a:solidFill>
                <a:latin typeface="Lato regular" panose="020F0502020204030203" pitchFamily="34" charset="0"/>
                <a:ea typeface="Lato regular" panose="020F0502020204030203" pitchFamily="34" charset="0"/>
                <a:cs typeface="Lato regular" panose="020F0502020204030203" pitchFamily="34" charset="0"/>
              </a:rPr>
              <a:t>LE LIEU D’ACCUEIL ENFANTS PARENTS TISS’ÂGES</a:t>
            </a:r>
            <a:endParaRPr lang="fr-FR" sz="1050" dirty="0">
              <a:latin typeface="Lato regular" panose="020F0502020204030203" pitchFamily="34" charset="0"/>
              <a:ea typeface="Lato regular" panose="020F0502020204030203" pitchFamily="34" charset="0"/>
              <a:cs typeface="Lato regular" panose="020F0502020204030203" pitchFamily="34" charset="0"/>
            </a:endParaRPr>
          </a:p>
        </p:txBody>
      </p:sp>
      <p:sp>
        <p:nvSpPr>
          <p:cNvPr id="19" name="Rectangle : coins arrondis 18">
            <a:extLst>
              <a:ext uri="{FF2B5EF4-FFF2-40B4-BE49-F238E27FC236}">
                <a16:creationId xmlns:a16="http://schemas.microsoft.com/office/drawing/2014/main" id="{3E0C8887-D03E-DC75-12DB-7549904CA2CB}"/>
              </a:ext>
            </a:extLst>
          </p:cNvPr>
          <p:cNvSpPr/>
          <p:nvPr/>
        </p:nvSpPr>
        <p:spPr>
          <a:xfrm>
            <a:off x="145619" y="1835696"/>
            <a:ext cx="4255180" cy="4052531"/>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A85D9FD7-F9C4-35FE-9C5E-F5CBCBAC5CAA}"/>
              </a:ext>
            </a:extLst>
          </p:cNvPr>
          <p:cNvSpPr txBox="1"/>
          <p:nvPr/>
        </p:nvSpPr>
        <p:spPr>
          <a:xfrm>
            <a:off x="239283" y="2686268"/>
            <a:ext cx="3193843" cy="3046988"/>
          </a:xfrm>
          <a:prstGeom prst="rect">
            <a:avLst/>
          </a:prstGeom>
          <a:noFill/>
        </p:spPr>
        <p:txBody>
          <a:bodyPr wrap="square" rtlCol="0">
            <a:spAutoFit/>
          </a:bodyPr>
          <a:lstStyle/>
          <a:p>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ont fréquenté le LAEP lors des 43 temps d’accueil de l’année.</a:t>
            </a:r>
          </a:p>
          <a:p>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Les familles recherchent majoritairement :</a:t>
            </a:r>
          </a:p>
          <a:p>
            <a:pPr marL="285750" indent="-285750">
              <a:buClr>
                <a:srgbClr val="D29F13"/>
              </a:buClr>
              <a:buFont typeface="Arial" panose="020B0604020202020204" pitchFamily="34" charset="0"/>
              <a:buChar char="•"/>
            </a:pP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un lieu ressource,</a:t>
            </a:r>
          </a:p>
          <a:p>
            <a:pPr marL="285750" indent="-285750">
              <a:buClr>
                <a:srgbClr val="D29F13"/>
              </a:buClr>
              <a:buFont typeface="Arial" panose="020B0604020202020204" pitchFamily="34" charset="0"/>
              <a:buChar char="•"/>
            </a:pP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un lieu permettant un peu de répit parental,</a:t>
            </a:r>
          </a:p>
          <a:p>
            <a:pPr marL="285750" indent="-285750">
              <a:buClr>
                <a:srgbClr val="D29F13"/>
              </a:buClr>
              <a:buFont typeface="Arial" panose="020B0604020202020204" pitchFamily="34" charset="0"/>
              <a:buChar char="•"/>
            </a:pP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un lieu  de rencontre pour les nouveaux arrivants,</a:t>
            </a:r>
          </a:p>
          <a:p>
            <a:pPr marL="285750" indent="-285750">
              <a:buClr>
                <a:srgbClr val="D29F13"/>
              </a:buClr>
              <a:buFont typeface="Arial" panose="020B0604020202020204" pitchFamily="34" charset="0"/>
              <a:buChar char="•"/>
            </a:pP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un lieu permettant de lutter contre l’isolement et la solitude.</a:t>
            </a:r>
          </a:p>
        </p:txBody>
      </p:sp>
      <p:sp>
        <p:nvSpPr>
          <p:cNvPr id="27" name="ZoneTexte 26">
            <a:extLst>
              <a:ext uri="{FF2B5EF4-FFF2-40B4-BE49-F238E27FC236}">
                <a16:creationId xmlns:a16="http://schemas.microsoft.com/office/drawing/2014/main" id="{BDDBC8DC-2A2F-8E6A-162B-810980FD2BA4}"/>
              </a:ext>
            </a:extLst>
          </p:cNvPr>
          <p:cNvSpPr txBox="1"/>
          <p:nvPr/>
        </p:nvSpPr>
        <p:spPr>
          <a:xfrm>
            <a:off x="254817" y="2202611"/>
            <a:ext cx="3556430" cy="369332"/>
          </a:xfrm>
          <a:prstGeom prst="rect">
            <a:avLst/>
          </a:prstGeom>
          <a:noFill/>
        </p:spPr>
        <p:txBody>
          <a:bodyPr wrap="square" rtlCol="0">
            <a:spAutoFit/>
          </a:bodyPr>
          <a:lstStyle/>
          <a:p>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64 FAMILLES </a:t>
            </a:r>
            <a:r>
              <a:rPr lang="fr-FR" sz="1600" b="1" dirty="0">
                <a:solidFill>
                  <a:srgbClr val="D29F13"/>
                </a:solidFill>
                <a:latin typeface="Lato" panose="020F0502020204030203" pitchFamily="34" charset="0"/>
                <a:ea typeface="Lato" panose="020F0502020204030203" pitchFamily="34" charset="0"/>
                <a:cs typeface="Lato" panose="020F0502020204030203" pitchFamily="34" charset="0"/>
              </a:rPr>
              <a:t>(dont 26 nouvelles)</a:t>
            </a:r>
          </a:p>
        </p:txBody>
      </p:sp>
      <p:cxnSp>
        <p:nvCxnSpPr>
          <p:cNvPr id="35" name="Connecteur droit 34">
            <a:extLst>
              <a:ext uri="{FF2B5EF4-FFF2-40B4-BE49-F238E27FC236}">
                <a16:creationId xmlns:a16="http://schemas.microsoft.com/office/drawing/2014/main" id="{C63C39B5-E1E5-C2C2-8D2B-710487B37DF2}"/>
              </a:ext>
            </a:extLst>
          </p:cNvPr>
          <p:cNvCxnSpPr>
            <a:cxnSpLocks/>
          </p:cNvCxnSpPr>
          <p:nvPr/>
        </p:nvCxnSpPr>
        <p:spPr>
          <a:xfrm>
            <a:off x="393219" y="2564904"/>
            <a:ext cx="3170669" cy="7039"/>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id="{11E70905-CE92-4BA4-160F-A625E42090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629" t="1983" r="8471" b="12558"/>
          <a:stretch/>
        </p:blipFill>
        <p:spPr>
          <a:xfrm>
            <a:off x="3672408" y="1835696"/>
            <a:ext cx="5220072" cy="4052534"/>
          </a:xfrm>
          <a:prstGeom prst="rect">
            <a:avLst/>
          </a:prstGeom>
          <a:ln>
            <a:noFill/>
          </a:ln>
          <a:effectLst/>
        </p:spPr>
      </p:pic>
      <p:sp>
        <p:nvSpPr>
          <p:cNvPr id="9" name="ZoneTexte 8">
            <a:extLst>
              <a:ext uri="{FF2B5EF4-FFF2-40B4-BE49-F238E27FC236}">
                <a16:creationId xmlns:a16="http://schemas.microsoft.com/office/drawing/2014/main" id="{B517005E-60DE-A8FD-4339-62458C4F4BD0}"/>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52 – Rapport d’activité 2022 – CCCPS Cœur de Drôme</a:t>
            </a:r>
          </a:p>
        </p:txBody>
      </p:sp>
    </p:spTree>
    <p:extLst>
      <p:ext uri="{BB962C8B-B14F-4D97-AF65-F5344CB8AC3E}">
        <p14:creationId xmlns:p14="http://schemas.microsoft.com/office/powerpoint/2010/main" val="9011654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1F29561E-B73C-FB0D-7970-DE10AD69F0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493"/>
          <a:stretch/>
        </p:blipFill>
        <p:spPr>
          <a:xfrm flipH="1">
            <a:off x="3923928" y="-30896"/>
            <a:ext cx="5220072" cy="6273647"/>
          </a:xfrm>
          <a:prstGeom prst="rect">
            <a:avLst/>
          </a:prstGeom>
        </p:spPr>
      </p:pic>
      <p:cxnSp>
        <p:nvCxnSpPr>
          <p:cNvPr id="18" name="Connecteur droit 17">
            <a:extLst>
              <a:ext uri="{FF2B5EF4-FFF2-40B4-BE49-F238E27FC236}">
                <a16:creationId xmlns:a16="http://schemas.microsoft.com/office/drawing/2014/main" id="{2334CC7D-F264-43C6-83B1-3E7BEE384D7B}"/>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32D90430-7CE1-0D95-0904-FBD9B538367C}"/>
              </a:ext>
            </a:extLst>
          </p:cNvPr>
          <p:cNvCxnSpPr>
            <a:cxnSpLocks/>
          </p:cNvCxnSpPr>
          <p:nvPr/>
        </p:nvCxnSpPr>
        <p:spPr>
          <a:xfrm>
            <a:off x="416224" y="1052736"/>
            <a:ext cx="7108104"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CA70AB47-D551-FCDF-3A93-7B33BCAFD1EE}"/>
              </a:ext>
            </a:extLst>
          </p:cNvPr>
          <p:cNvSpPr txBox="1"/>
          <p:nvPr/>
        </p:nvSpPr>
        <p:spPr>
          <a:xfrm>
            <a:off x="4366320" y="4922149"/>
            <a:ext cx="4542702" cy="738664"/>
          </a:xfrm>
          <a:prstGeom prst="rect">
            <a:avLst/>
          </a:prstGeom>
          <a:noFill/>
        </p:spPr>
        <p:txBody>
          <a:bodyPr wrap="square" rtlCol="0">
            <a:spAutoFit/>
          </a:bodyPr>
          <a:lstStyle/>
          <a:p>
            <a:pPr>
              <a:buClr>
                <a:srgbClr val="009AA2"/>
              </a:buClr>
            </a:pPr>
            <a:endParaRPr lang="fr-FR" sz="1400" i="1" dirty="0">
              <a:latin typeface="Lato" panose="020F0502020204030203" pitchFamily="34" charset="0"/>
              <a:ea typeface="Lato" panose="020F0502020204030203" pitchFamily="34" charset="0"/>
              <a:cs typeface="Lato" panose="020F0502020204030203" pitchFamily="34" charset="0"/>
            </a:endParaRPr>
          </a:p>
          <a:p>
            <a:pPr marL="285750" indent="-285750">
              <a:buClr>
                <a:srgbClr val="009AA2"/>
              </a:buClr>
              <a:buFont typeface="Symbol" panose="05050102010706020507" pitchFamily="18" charset="2"/>
              <a:buChar char="&gt;"/>
            </a:pPr>
            <a:endParaRPr lang="fr-FR" sz="1400" i="1" dirty="0">
              <a:latin typeface="Lato" panose="020F0502020204030203" pitchFamily="34" charset="0"/>
              <a:ea typeface="Lato" panose="020F0502020204030203" pitchFamily="34" charset="0"/>
              <a:cs typeface="Lato" panose="020F0502020204030203" pitchFamily="34" charset="0"/>
            </a:endParaRPr>
          </a:p>
          <a:p>
            <a:endParaRPr lang="fr-FR" sz="1400" dirty="0">
              <a:latin typeface="Lato" panose="020F0502020204030203" pitchFamily="34" charset="0"/>
              <a:ea typeface="Lato" panose="020F0502020204030203" pitchFamily="34" charset="0"/>
              <a:cs typeface="Lato" panose="020F0502020204030203" pitchFamily="34" charset="0"/>
            </a:endParaRPr>
          </a:p>
        </p:txBody>
      </p:sp>
      <p:sp>
        <p:nvSpPr>
          <p:cNvPr id="3" name="Titre 1">
            <a:extLst>
              <a:ext uri="{FF2B5EF4-FFF2-40B4-BE49-F238E27FC236}">
                <a16:creationId xmlns:a16="http://schemas.microsoft.com/office/drawing/2014/main" id="{82EDF3F0-9C6F-5619-7FB6-B7BA20C47528}"/>
              </a:ext>
            </a:extLst>
          </p:cNvPr>
          <p:cNvSpPr txBox="1">
            <a:spLocks/>
          </p:cNvSpPr>
          <p:nvPr/>
        </p:nvSpPr>
        <p:spPr>
          <a:xfrm>
            <a:off x="251520" y="412538"/>
            <a:ext cx="8563528"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3000" cap="all" dirty="0">
                <a:solidFill>
                  <a:srgbClr val="00596C"/>
                </a:solidFill>
                <a:latin typeface="Interstate" pitchFamily="50" charset="0"/>
              </a:rPr>
              <a:t>Petite Enfance - Enfance et Jeunesse</a:t>
            </a:r>
            <a:r>
              <a:rPr lang="fr-FR" sz="2000" dirty="0">
                <a:solidFill>
                  <a:srgbClr val="00596C"/>
                </a:solidFill>
              </a:rPr>
              <a:t>			</a:t>
            </a:r>
          </a:p>
        </p:txBody>
      </p:sp>
      <p:cxnSp>
        <p:nvCxnSpPr>
          <p:cNvPr id="4" name="Connecteur droit 3">
            <a:extLst>
              <a:ext uri="{FF2B5EF4-FFF2-40B4-BE49-F238E27FC236}">
                <a16:creationId xmlns:a16="http://schemas.microsoft.com/office/drawing/2014/main" id="{313C0920-C650-55D9-A0F3-7DEBC7356575}"/>
              </a:ext>
            </a:extLst>
          </p:cNvPr>
          <p:cNvCxnSpPr>
            <a:cxnSpLocks/>
          </p:cNvCxnSpPr>
          <p:nvPr/>
        </p:nvCxnSpPr>
        <p:spPr>
          <a:xfrm>
            <a:off x="416224" y="1052736"/>
            <a:ext cx="8116216"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DB4D9731-4F89-650D-3034-E6126991F16C}"/>
              </a:ext>
            </a:extLst>
          </p:cNvPr>
          <p:cNvSpPr txBox="1">
            <a:spLocks/>
          </p:cNvSpPr>
          <p:nvPr/>
        </p:nvSpPr>
        <p:spPr>
          <a:xfrm>
            <a:off x="398058" y="702021"/>
            <a:ext cx="7652684"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pPr algn="r"/>
            <a:r>
              <a:rPr lang="fr-FR" sz="2400" dirty="0">
                <a:solidFill>
                  <a:srgbClr val="D29F13"/>
                </a:solidFill>
              </a:rPr>
              <a:t>ACCUEILS DE LOISIRS SANS HÉBERGEMENT - CREST</a:t>
            </a:r>
          </a:p>
        </p:txBody>
      </p:sp>
      <p:sp>
        <p:nvSpPr>
          <p:cNvPr id="19" name="Rectangle : coins arrondis 18">
            <a:extLst>
              <a:ext uri="{FF2B5EF4-FFF2-40B4-BE49-F238E27FC236}">
                <a16:creationId xmlns:a16="http://schemas.microsoft.com/office/drawing/2014/main" id="{3E0C8887-D03E-DC75-12DB-7549904CA2CB}"/>
              </a:ext>
            </a:extLst>
          </p:cNvPr>
          <p:cNvSpPr/>
          <p:nvPr/>
        </p:nvSpPr>
        <p:spPr>
          <a:xfrm>
            <a:off x="251520" y="1556792"/>
            <a:ext cx="4623249" cy="3362299"/>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A85D9FD7-F9C4-35FE-9C5E-F5CBCBAC5CAA}"/>
              </a:ext>
            </a:extLst>
          </p:cNvPr>
          <p:cNvSpPr txBox="1"/>
          <p:nvPr/>
        </p:nvSpPr>
        <p:spPr>
          <a:xfrm>
            <a:off x="464741" y="1844824"/>
            <a:ext cx="4323283" cy="3074269"/>
          </a:xfrm>
          <a:prstGeom prst="rect">
            <a:avLst/>
          </a:prstGeom>
          <a:noFill/>
        </p:spPr>
        <p:txBody>
          <a:bodyPr wrap="square" rtlCol="0">
            <a:spAutoFit/>
          </a:bodyPr>
          <a:lstStyle/>
          <a:p>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Travail autour de grands axes éducatifs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comme le « éduquer dehors » ou la formation à la Communication Non Violente.</a:t>
            </a:r>
          </a:p>
          <a:p>
            <a:endParaRPr lang="fr-FR" sz="1200" dirty="0">
              <a:solidFill>
                <a:schemeClr val="bg1"/>
              </a:solidFill>
              <a:latin typeface="Lato" panose="020F0502020204030203" pitchFamily="34" charset="0"/>
              <a:ea typeface="Lato" panose="020F0502020204030203" pitchFamily="34" charset="0"/>
              <a:cs typeface="Lato" panose="020F0502020204030203" pitchFamily="34" charset="0"/>
            </a:endParaRPr>
          </a:p>
          <a:p>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Travail sur l’implication des familles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avec des temps forts pendant lesquels les parents sont conviés.</a:t>
            </a:r>
          </a:p>
          <a:p>
            <a:endParaRPr lang="fr-FR" sz="1200" dirty="0">
              <a:latin typeface="Lato" panose="020F0502020204030203" pitchFamily="34" charset="0"/>
              <a:ea typeface="Lato" panose="020F0502020204030203" pitchFamily="34" charset="0"/>
              <a:cs typeface="Lato" panose="020F0502020204030203" pitchFamily="34" charset="0"/>
            </a:endParaRPr>
          </a:p>
          <a:p>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Partenariats</a:t>
            </a:r>
            <a:r>
              <a:rPr lang="fr-FR" dirty="0">
                <a:latin typeface="Lato" panose="020F0502020204030203" pitchFamily="34" charset="0"/>
                <a:ea typeface="Lato" panose="020F0502020204030203" pitchFamily="34" charset="0"/>
                <a:cs typeface="Lato" panose="020F0502020204030203" pitchFamily="34" charset="0"/>
              </a:rPr>
              <a:t>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avec le CIVAM, Bio Vallée, Radio St Ferréol, la compagnie de l’envol, compost &amp; territoire, </a:t>
            </a:r>
            <a:r>
              <a:rPr lang="fr-FR" sz="1600" dirty="0" err="1">
                <a:solidFill>
                  <a:schemeClr val="bg1"/>
                </a:solidFill>
                <a:latin typeface="Lato" panose="020F0502020204030203" pitchFamily="34" charset="0"/>
                <a:ea typeface="Lato" panose="020F0502020204030203" pitchFamily="34" charset="0"/>
                <a:cs typeface="Lato" panose="020F0502020204030203" pitchFamily="34" charset="0"/>
              </a:rPr>
              <a:t>Zimboum</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fr-FR" sz="1600" dirty="0" err="1">
                <a:solidFill>
                  <a:schemeClr val="bg1"/>
                </a:solidFill>
                <a:latin typeface="Lato" panose="020F0502020204030203" pitchFamily="34" charset="0"/>
                <a:ea typeface="Lato" panose="020F0502020204030203" pitchFamily="34" charset="0"/>
                <a:cs typeface="Lato" panose="020F0502020204030203" pitchFamily="34" charset="0"/>
              </a:rPr>
              <a:t>Archi’Jeux</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 IREPS, Médiathèque Départementale, …</a:t>
            </a:r>
          </a:p>
        </p:txBody>
      </p:sp>
      <p:cxnSp>
        <p:nvCxnSpPr>
          <p:cNvPr id="35" name="Connecteur droit 34">
            <a:extLst>
              <a:ext uri="{FF2B5EF4-FFF2-40B4-BE49-F238E27FC236}">
                <a16:creationId xmlns:a16="http://schemas.microsoft.com/office/drawing/2014/main" id="{C63C39B5-E1E5-C2C2-8D2B-710487B37DF2}"/>
              </a:ext>
            </a:extLst>
          </p:cNvPr>
          <p:cNvCxnSpPr>
            <a:cxnSpLocks/>
          </p:cNvCxnSpPr>
          <p:nvPr/>
        </p:nvCxnSpPr>
        <p:spPr>
          <a:xfrm>
            <a:off x="638253" y="1772816"/>
            <a:ext cx="3933747"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grpSp>
        <p:nvGrpSpPr>
          <p:cNvPr id="39" name="Groupe 38">
            <a:extLst>
              <a:ext uri="{FF2B5EF4-FFF2-40B4-BE49-F238E27FC236}">
                <a16:creationId xmlns:a16="http://schemas.microsoft.com/office/drawing/2014/main" id="{CB3ABECB-33AA-CE27-E25A-A6A780506D49}"/>
              </a:ext>
            </a:extLst>
          </p:cNvPr>
          <p:cNvGrpSpPr/>
          <p:nvPr/>
        </p:nvGrpSpPr>
        <p:grpSpPr>
          <a:xfrm>
            <a:off x="5173927" y="3879599"/>
            <a:ext cx="3646545" cy="2342473"/>
            <a:chOff x="5605975" y="2131511"/>
            <a:chExt cx="3646545" cy="2342473"/>
          </a:xfrm>
        </p:grpSpPr>
        <p:sp>
          <p:nvSpPr>
            <p:cNvPr id="24" name="Rectangle : coins arrondis 23">
              <a:extLst>
                <a:ext uri="{FF2B5EF4-FFF2-40B4-BE49-F238E27FC236}">
                  <a16:creationId xmlns:a16="http://schemas.microsoft.com/office/drawing/2014/main" id="{13E1122F-D9C7-7ADA-2250-BFE41FEBFC81}"/>
                </a:ext>
              </a:extLst>
            </p:cNvPr>
            <p:cNvSpPr/>
            <p:nvPr/>
          </p:nvSpPr>
          <p:spPr>
            <a:xfrm>
              <a:off x="5605975" y="2131511"/>
              <a:ext cx="3646545" cy="2342473"/>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a:extLst>
                <a:ext uri="{FF2B5EF4-FFF2-40B4-BE49-F238E27FC236}">
                  <a16:creationId xmlns:a16="http://schemas.microsoft.com/office/drawing/2014/main" id="{39D5ADFE-862E-8121-46B9-E1CF24B62E5C}"/>
                </a:ext>
              </a:extLst>
            </p:cNvPr>
            <p:cNvSpPr txBox="1"/>
            <p:nvPr/>
          </p:nvSpPr>
          <p:spPr>
            <a:xfrm>
              <a:off x="5682151" y="2545008"/>
              <a:ext cx="3565119" cy="1877437"/>
            </a:xfrm>
            <a:prstGeom prst="rect">
              <a:avLst/>
            </a:prstGeom>
            <a:noFill/>
          </p:spPr>
          <p:txBody>
            <a:bodyPr wrap="square" rtlCol="0">
              <a:spAutoFit/>
            </a:bodyPr>
            <a:lstStyle/>
            <a:p>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Des nouvelles actions autour du vivant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se créent avec l’association « Au Pré d’une Evidence » qui installe régulièrement sur notre site une ferme pédagogique ou avec le lycée </a:t>
              </a:r>
              <a:r>
                <a:rPr lang="fr-FR" sz="1600" dirty="0" err="1">
                  <a:solidFill>
                    <a:schemeClr val="bg1"/>
                  </a:solidFill>
                  <a:latin typeface="Lato" panose="020F0502020204030203" pitchFamily="34" charset="0"/>
                  <a:ea typeface="Lato" panose="020F0502020204030203" pitchFamily="34" charset="0"/>
                  <a:cs typeface="Lato" panose="020F0502020204030203" pitchFamily="34" charset="0"/>
                </a:rPr>
                <a:t>Armorin</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 qui nous confie la garde des poules lors des vacances scolaires. </a:t>
              </a:r>
            </a:p>
          </p:txBody>
        </p:sp>
      </p:grpSp>
      <p:sp>
        <p:nvSpPr>
          <p:cNvPr id="12" name="Rectangle : coins arrondis 11">
            <a:extLst>
              <a:ext uri="{FF2B5EF4-FFF2-40B4-BE49-F238E27FC236}">
                <a16:creationId xmlns:a16="http://schemas.microsoft.com/office/drawing/2014/main" id="{82D7543B-4E01-4718-E78C-E1D7379D8224}"/>
              </a:ext>
            </a:extLst>
          </p:cNvPr>
          <p:cNvSpPr/>
          <p:nvPr/>
        </p:nvSpPr>
        <p:spPr>
          <a:xfrm>
            <a:off x="251520" y="5085184"/>
            <a:ext cx="4606272" cy="1128959"/>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D5178716-410C-3FA9-2B94-F31184F02CAF}"/>
              </a:ext>
            </a:extLst>
          </p:cNvPr>
          <p:cNvSpPr txBox="1"/>
          <p:nvPr/>
        </p:nvSpPr>
        <p:spPr>
          <a:xfrm>
            <a:off x="398058" y="5167930"/>
            <a:ext cx="4482851" cy="892552"/>
          </a:xfrm>
          <a:prstGeom prst="rect">
            <a:avLst/>
          </a:prstGeom>
          <a:noFill/>
        </p:spPr>
        <p:txBody>
          <a:bodyPr wrap="square" rtlCol="0">
            <a:spAutoFit/>
          </a:bodyPr>
          <a:lstStyle/>
          <a:p>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226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enfants (3-11 ans) accueillis les mercredis</a:t>
            </a:r>
          </a:p>
          <a:p>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437</a:t>
            </a:r>
            <a:r>
              <a:rPr lang="fr-FR" sz="1600" dirty="0">
                <a:latin typeface="Lato" panose="020F0502020204030203" pitchFamily="34" charset="0"/>
                <a:ea typeface="Lato" panose="020F0502020204030203" pitchFamily="34" charset="0"/>
                <a:cs typeface="Lato" panose="020F0502020204030203" pitchFamily="34" charset="0"/>
              </a:rPr>
              <a:t>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enfants (3-14ans) accueillis  durant les périodes de vacances scolaires</a:t>
            </a:r>
          </a:p>
        </p:txBody>
      </p:sp>
      <p:pic>
        <p:nvPicPr>
          <p:cNvPr id="4098" name="Picture 2" descr="Peut être une image de 3 personnes, personnes debout, animal et plein air">
            <a:extLst>
              <a:ext uri="{FF2B5EF4-FFF2-40B4-BE49-F238E27FC236}">
                <a16:creationId xmlns:a16="http://schemas.microsoft.com/office/drawing/2014/main" id="{C4E7CD9E-2201-010D-FD96-9FDBC30AE1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908" r="345" b="36713"/>
          <a:stretch/>
        </p:blipFill>
        <p:spPr bwMode="auto">
          <a:xfrm>
            <a:off x="5168503" y="1598183"/>
            <a:ext cx="3646545" cy="2622905"/>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a:extLst>
              <a:ext uri="{FF2B5EF4-FFF2-40B4-BE49-F238E27FC236}">
                <a16:creationId xmlns:a16="http://schemas.microsoft.com/office/drawing/2014/main" id="{E46D88CD-A891-635F-78F2-85367ABF9849}"/>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53 – Rapport d’activité 2022 – CCCPS Cœur de Drôme</a:t>
            </a:r>
          </a:p>
        </p:txBody>
      </p:sp>
    </p:spTree>
    <p:extLst>
      <p:ext uri="{BB962C8B-B14F-4D97-AF65-F5344CB8AC3E}">
        <p14:creationId xmlns:p14="http://schemas.microsoft.com/office/powerpoint/2010/main" val="28463985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9B8BBDE-8879-C45D-5F10-5137339422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493"/>
          <a:stretch/>
        </p:blipFill>
        <p:spPr>
          <a:xfrm flipH="1">
            <a:off x="3960440" y="-331"/>
            <a:ext cx="5220072" cy="6273647"/>
          </a:xfrm>
          <a:prstGeom prst="rect">
            <a:avLst/>
          </a:prstGeom>
        </p:spPr>
      </p:pic>
      <p:sp>
        <p:nvSpPr>
          <p:cNvPr id="5" name="Rectangle : coins arrondis 4">
            <a:extLst>
              <a:ext uri="{FF2B5EF4-FFF2-40B4-BE49-F238E27FC236}">
                <a16:creationId xmlns:a16="http://schemas.microsoft.com/office/drawing/2014/main" id="{1832045D-77F1-71AC-87D4-DB7FAB994114}"/>
              </a:ext>
            </a:extLst>
          </p:cNvPr>
          <p:cNvSpPr/>
          <p:nvPr/>
        </p:nvSpPr>
        <p:spPr>
          <a:xfrm>
            <a:off x="66727" y="1818293"/>
            <a:ext cx="2921097" cy="3739990"/>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680FF9B4-24C3-8353-8636-AC8F26DD88FB}"/>
              </a:ext>
            </a:extLst>
          </p:cNvPr>
          <p:cNvSpPr/>
          <p:nvPr/>
        </p:nvSpPr>
        <p:spPr>
          <a:xfrm>
            <a:off x="6156176" y="1824437"/>
            <a:ext cx="2921097" cy="3739990"/>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11">
            <a:extLst>
              <a:ext uri="{FF2B5EF4-FFF2-40B4-BE49-F238E27FC236}">
                <a16:creationId xmlns:a16="http://schemas.microsoft.com/office/drawing/2014/main" id="{9C7DEA40-2A3E-6BA2-B79A-17C34D4484DD}"/>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sp>
        <p:nvSpPr>
          <p:cNvPr id="6" name="Rectangle : coins arrondis 5">
            <a:extLst>
              <a:ext uri="{FF2B5EF4-FFF2-40B4-BE49-F238E27FC236}">
                <a16:creationId xmlns:a16="http://schemas.microsoft.com/office/drawing/2014/main" id="{DEFD866E-C1A1-9F87-E3A4-46E0A6676A97}"/>
              </a:ext>
            </a:extLst>
          </p:cNvPr>
          <p:cNvSpPr/>
          <p:nvPr/>
        </p:nvSpPr>
        <p:spPr>
          <a:xfrm>
            <a:off x="3111452" y="1818293"/>
            <a:ext cx="2921097" cy="3739990"/>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1870B802-F421-8F39-1EEC-BF4AEEAF7976}"/>
              </a:ext>
            </a:extLst>
          </p:cNvPr>
          <p:cNvSpPr/>
          <p:nvPr/>
        </p:nvSpPr>
        <p:spPr>
          <a:xfrm>
            <a:off x="46339" y="3070701"/>
            <a:ext cx="2921097" cy="646331"/>
          </a:xfrm>
          <a:prstGeom prst="rect">
            <a:avLst/>
          </a:prstGeom>
        </p:spPr>
        <p:txBody>
          <a:bodyPr wrap="square">
            <a:spAutoFit/>
          </a:bodyPr>
          <a:lstStyle/>
          <a:p>
            <a:pPr algn="ctr"/>
            <a:r>
              <a:rPr lang="fr-FR"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Réhabilitation du mur de soutènement</a:t>
            </a:r>
          </a:p>
        </p:txBody>
      </p:sp>
      <p:sp>
        <p:nvSpPr>
          <p:cNvPr id="14" name="ZoneTexte 13">
            <a:extLst>
              <a:ext uri="{FF2B5EF4-FFF2-40B4-BE49-F238E27FC236}">
                <a16:creationId xmlns:a16="http://schemas.microsoft.com/office/drawing/2014/main" id="{33B3FA34-384A-BB76-2C1E-44CB3E82D4BF}"/>
              </a:ext>
            </a:extLst>
          </p:cNvPr>
          <p:cNvSpPr txBox="1"/>
          <p:nvPr/>
        </p:nvSpPr>
        <p:spPr>
          <a:xfrm>
            <a:off x="65687" y="3735975"/>
            <a:ext cx="2921097" cy="369332"/>
          </a:xfrm>
          <a:prstGeom prst="rect">
            <a:avLst/>
          </a:prstGeom>
          <a:noFill/>
        </p:spPr>
        <p:txBody>
          <a:bodyPr wrap="square" rtlCol="0">
            <a:spAutoFit/>
          </a:bodyPr>
          <a:lstStyle/>
          <a:p>
            <a:pPr algn="ct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89 000€</a:t>
            </a:r>
          </a:p>
        </p:txBody>
      </p:sp>
      <p:cxnSp>
        <p:nvCxnSpPr>
          <p:cNvPr id="15" name="Connecteur droit 14">
            <a:extLst>
              <a:ext uri="{FF2B5EF4-FFF2-40B4-BE49-F238E27FC236}">
                <a16:creationId xmlns:a16="http://schemas.microsoft.com/office/drawing/2014/main" id="{DE336A7C-75D5-A585-4DAF-EEF9EB1CAFF4}"/>
              </a:ext>
            </a:extLst>
          </p:cNvPr>
          <p:cNvCxnSpPr>
            <a:cxnSpLocks/>
          </p:cNvCxnSpPr>
          <p:nvPr/>
        </p:nvCxnSpPr>
        <p:spPr>
          <a:xfrm>
            <a:off x="138735" y="3688288"/>
            <a:ext cx="2777081"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D75317F0-944F-9CB7-6918-40C34263DA4B}"/>
              </a:ext>
            </a:extLst>
          </p:cNvPr>
          <p:cNvSpPr/>
          <p:nvPr/>
        </p:nvSpPr>
        <p:spPr>
          <a:xfrm>
            <a:off x="6171790" y="2492896"/>
            <a:ext cx="2921098" cy="1200329"/>
          </a:xfrm>
          <a:prstGeom prst="rect">
            <a:avLst/>
          </a:prstGeom>
        </p:spPr>
        <p:txBody>
          <a:bodyPr wrap="square">
            <a:spAutoFit/>
          </a:bodyPr>
          <a:lstStyle/>
          <a:p>
            <a:pPr algn="ctr"/>
            <a:r>
              <a:rPr lang="fr-FR"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Démarrage des travaux de rénovation d’un bâtiment destiné à accueillir de nouvelles salles d’activités</a:t>
            </a:r>
          </a:p>
        </p:txBody>
      </p:sp>
      <p:sp>
        <p:nvSpPr>
          <p:cNvPr id="33" name="ZoneTexte 32">
            <a:extLst>
              <a:ext uri="{FF2B5EF4-FFF2-40B4-BE49-F238E27FC236}">
                <a16:creationId xmlns:a16="http://schemas.microsoft.com/office/drawing/2014/main" id="{0431413E-0A8C-E29B-9D85-F4B25E93F13C}"/>
              </a:ext>
            </a:extLst>
          </p:cNvPr>
          <p:cNvSpPr txBox="1"/>
          <p:nvPr/>
        </p:nvSpPr>
        <p:spPr>
          <a:xfrm>
            <a:off x="6149665" y="3735975"/>
            <a:ext cx="2941360" cy="584775"/>
          </a:xfrm>
          <a:prstGeom prst="rect">
            <a:avLst/>
          </a:prstGeom>
          <a:noFill/>
        </p:spPr>
        <p:txBody>
          <a:bodyPr wrap="square" rtlCol="0">
            <a:spAutoFit/>
          </a:bodyPr>
          <a:lstStyle/>
          <a:p>
            <a:pPr algn="ct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250 000€ </a:t>
            </a:r>
          </a:p>
          <a:p>
            <a:pPr algn="ctr"/>
            <a:r>
              <a:rPr lang="fr-FR" sz="1400" i="1" dirty="0">
                <a:solidFill>
                  <a:srgbClr val="D29F13"/>
                </a:solidFill>
                <a:latin typeface="Lato" panose="020F0502020204030203" pitchFamily="34" charset="0"/>
                <a:ea typeface="Lato" panose="020F0502020204030203" pitchFamily="34" charset="0"/>
                <a:cs typeface="Lato" panose="020F0502020204030203" pitchFamily="34" charset="0"/>
              </a:rPr>
              <a:t>sur 2022-2023</a:t>
            </a:r>
          </a:p>
        </p:txBody>
      </p:sp>
      <p:cxnSp>
        <p:nvCxnSpPr>
          <p:cNvPr id="36" name="Connecteur droit 35">
            <a:extLst>
              <a:ext uri="{FF2B5EF4-FFF2-40B4-BE49-F238E27FC236}">
                <a16:creationId xmlns:a16="http://schemas.microsoft.com/office/drawing/2014/main" id="{F6185018-EBF6-F385-6209-AD7A90338A13}"/>
              </a:ext>
            </a:extLst>
          </p:cNvPr>
          <p:cNvCxnSpPr>
            <a:cxnSpLocks/>
          </p:cNvCxnSpPr>
          <p:nvPr/>
        </p:nvCxnSpPr>
        <p:spPr>
          <a:xfrm>
            <a:off x="3196653" y="3688288"/>
            <a:ext cx="2835896"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37" name="Titre 1">
            <a:extLst>
              <a:ext uri="{FF2B5EF4-FFF2-40B4-BE49-F238E27FC236}">
                <a16:creationId xmlns:a16="http://schemas.microsoft.com/office/drawing/2014/main" id="{094D6874-4E9B-AA2D-8E08-7A6C768D7333}"/>
              </a:ext>
            </a:extLst>
          </p:cNvPr>
          <p:cNvSpPr txBox="1">
            <a:spLocks/>
          </p:cNvSpPr>
          <p:nvPr/>
        </p:nvSpPr>
        <p:spPr>
          <a:xfrm>
            <a:off x="107504" y="260648"/>
            <a:ext cx="91440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3000" cap="all" dirty="0">
                <a:solidFill>
                  <a:srgbClr val="00596C"/>
                </a:solidFill>
                <a:latin typeface="Interstate" pitchFamily="50" charset="0"/>
              </a:rPr>
              <a:t>Petite Enfance - Enfance et Jeunesse</a:t>
            </a:r>
          </a:p>
          <a:p>
            <a:r>
              <a:rPr lang="fr-FR" sz="2000" dirty="0">
                <a:solidFill>
                  <a:srgbClr val="00596C"/>
                </a:solidFill>
              </a:rPr>
              <a:t>					</a:t>
            </a:r>
          </a:p>
        </p:txBody>
      </p:sp>
      <p:cxnSp>
        <p:nvCxnSpPr>
          <p:cNvPr id="38" name="Connecteur droit 37">
            <a:extLst>
              <a:ext uri="{FF2B5EF4-FFF2-40B4-BE49-F238E27FC236}">
                <a16:creationId xmlns:a16="http://schemas.microsoft.com/office/drawing/2014/main" id="{671C8609-8554-7B6C-4C1F-F1BD7E221A04}"/>
              </a:ext>
            </a:extLst>
          </p:cNvPr>
          <p:cNvCxnSpPr>
            <a:cxnSpLocks/>
          </p:cNvCxnSpPr>
          <p:nvPr/>
        </p:nvCxnSpPr>
        <p:spPr>
          <a:xfrm>
            <a:off x="251520" y="908720"/>
            <a:ext cx="8280920"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8D60BA85-0EE8-9937-EA14-AD1FE67D7545}"/>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54 – Rapport d’activité 2022 – CCCPS Cœur de Drôme</a:t>
            </a:r>
          </a:p>
        </p:txBody>
      </p:sp>
      <p:sp>
        <p:nvSpPr>
          <p:cNvPr id="2" name="Titre 1">
            <a:extLst>
              <a:ext uri="{FF2B5EF4-FFF2-40B4-BE49-F238E27FC236}">
                <a16:creationId xmlns:a16="http://schemas.microsoft.com/office/drawing/2014/main" id="{30E5C1CC-3D5B-8A9E-DE55-527990EA16A0}"/>
              </a:ext>
            </a:extLst>
          </p:cNvPr>
          <p:cNvSpPr txBox="1">
            <a:spLocks/>
          </p:cNvSpPr>
          <p:nvPr/>
        </p:nvSpPr>
        <p:spPr>
          <a:xfrm>
            <a:off x="4067944" y="557808"/>
            <a:ext cx="4562164"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pPr algn="r"/>
            <a:r>
              <a:rPr lang="fr-FR" sz="2400" dirty="0">
                <a:solidFill>
                  <a:srgbClr val="D29F13"/>
                </a:solidFill>
              </a:rPr>
              <a:t>ALSH - PROJETS 2022 - CREST</a:t>
            </a:r>
          </a:p>
        </p:txBody>
      </p:sp>
      <p:cxnSp>
        <p:nvCxnSpPr>
          <p:cNvPr id="22" name="Connecteur droit 21">
            <a:extLst>
              <a:ext uri="{FF2B5EF4-FFF2-40B4-BE49-F238E27FC236}">
                <a16:creationId xmlns:a16="http://schemas.microsoft.com/office/drawing/2014/main" id="{D3581DE4-98A8-5E16-8E53-41CAD41D305F}"/>
              </a:ext>
            </a:extLst>
          </p:cNvPr>
          <p:cNvCxnSpPr>
            <a:cxnSpLocks/>
          </p:cNvCxnSpPr>
          <p:nvPr/>
        </p:nvCxnSpPr>
        <p:spPr>
          <a:xfrm>
            <a:off x="6300192" y="3688288"/>
            <a:ext cx="2880320" cy="6144"/>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5C2801A6-65D1-4788-9988-85D208617B76}"/>
              </a:ext>
            </a:extLst>
          </p:cNvPr>
          <p:cNvSpPr/>
          <p:nvPr/>
        </p:nvSpPr>
        <p:spPr>
          <a:xfrm>
            <a:off x="3147455" y="3068960"/>
            <a:ext cx="2900709" cy="646331"/>
          </a:xfrm>
          <a:prstGeom prst="rect">
            <a:avLst/>
          </a:prstGeom>
        </p:spPr>
        <p:txBody>
          <a:bodyPr wrap="square">
            <a:spAutoFit/>
          </a:bodyPr>
          <a:lstStyle/>
          <a:p>
            <a:pPr algn="ctr"/>
            <a:r>
              <a:rPr lang="fr-FR"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Reprise du chemin des écoliers </a:t>
            </a:r>
          </a:p>
        </p:txBody>
      </p:sp>
      <p:sp>
        <p:nvSpPr>
          <p:cNvPr id="27" name="ZoneTexte 26">
            <a:extLst>
              <a:ext uri="{FF2B5EF4-FFF2-40B4-BE49-F238E27FC236}">
                <a16:creationId xmlns:a16="http://schemas.microsoft.com/office/drawing/2014/main" id="{66C02184-093E-23EC-893C-4E6F78774B1A}"/>
              </a:ext>
            </a:extLst>
          </p:cNvPr>
          <p:cNvSpPr txBox="1"/>
          <p:nvPr/>
        </p:nvSpPr>
        <p:spPr>
          <a:xfrm>
            <a:off x="3235079" y="3735975"/>
            <a:ext cx="2921097" cy="369332"/>
          </a:xfrm>
          <a:prstGeom prst="rect">
            <a:avLst/>
          </a:prstGeom>
          <a:noFill/>
        </p:spPr>
        <p:txBody>
          <a:bodyPr wrap="square" rtlCol="0">
            <a:spAutoFit/>
          </a:bodyPr>
          <a:lstStyle/>
          <a:p>
            <a:pPr algn="ct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Régie CCCPS</a:t>
            </a:r>
          </a:p>
        </p:txBody>
      </p:sp>
    </p:spTree>
    <p:extLst>
      <p:ext uri="{BB962C8B-B14F-4D97-AF65-F5344CB8AC3E}">
        <p14:creationId xmlns:p14="http://schemas.microsoft.com/office/powerpoint/2010/main" val="9834058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1F29561E-B73C-FB0D-7970-DE10AD69F0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493"/>
          <a:stretch/>
        </p:blipFill>
        <p:spPr>
          <a:xfrm flipH="1">
            <a:off x="3923928" y="-30896"/>
            <a:ext cx="5220072" cy="6273647"/>
          </a:xfrm>
          <a:prstGeom prst="rect">
            <a:avLst/>
          </a:prstGeom>
        </p:spPr>
      </p:pic>
      <p:cxnSp>
        <p:nvCxnSpPr>
          <p:cNvPr id="18" name="Connecteur droit 17">
            <a:extLst>
              <a:ext uri="{FF2B5EF4-FFF2-40B4-BE49-F238E27FC236}">
                <a16:creationId xmlns:a16="http://schemas.microsoft.com/office/drawing/2014/main" id="{2334CC7D-F264-43C6-83B1-3E7BEE384D7B}"/>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32D90430-7CE1-0D95-0904-FBD9B538367C}"/>
              </a:ext>
            </a:extLst>
          </p:cNvPr>
          <p:cNvCxnSpPr>
            <a:cxnSpLocks/>
          </p:cNvCxnSpPr>
          <p:nvPr/>
        </p:nvCxnSpPr>
        <p:spPr>
          <a:xfrm>
            <a:off x="416224" y="1052736"/>
            <a:ext cx="7108104"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CA70AB47-D551-FCDF-3A93-7B33BCAFD1EE}"/>
              </a:ext>
            </a:extLst>
          </p:cNvPr>
          <p:cNvSpPr txBox="1"/>
          <p:nvPr/>
        </p:nvSpPr>
        <p:spPr>
          <a:xfrm>
            <a:off x="4366320" y="4922149"/>
            <a:ext cx="4542702" cy="738664"/>
          </a:xfrm>
          <a:prstGeom prst="rect">
            <a:avLst/>
          </a:prstGeom>
          <a:noFill/>
        </p:spPr>
        <p:txBody>
          <a:bodyPr wrap="square" rtlCol="0">
            <a:spAutoFit/>
          </a:bodyPr>
          <a:lstStyle/>
          <a:p>
            <a:pPr>
              <a:buClr>
                <a:srgbClr val="009AA2"/>
              </a:buClr>
            </a:pPr>
            <a:endParaRPr lang="fr-FR" sz="1400" i="1" dirty="0">
              <a:latin typeface="Lato" panose="020F0502020204030203" pitchFamily="34" charset="0"/>
              <a:ea typeface="Lato" panose="020F0502020204030203" pitchFamily="34" charset="0"/>
              <a:cs typeface="Lato" panose="020F0502020204030203" pitchFamily="34" charset="0"/>
            </a:endParaRPr>
          </a:p>
          <a:p>
            <a:pPr marL="285750" indent="-285750">
              <a:buClr>
                <a:srgbClr val="009AA2"/>
              </a:buClr>
              <a:buFont typeface="Symbol" panose="05050102010706020507" pitchFamily="18" charset="2"/>
              <a:buChar char="&gt;"/>
            </a:pPr>
            <a:endParaRPr lang="fr-FR" sz="1400" i="1" dirty="0">
              <a:latin typeface="Lato" panose="020F0502020204030203" pitchFamily="34" charset="0"/>
              <a:ea typeface="Lato" panose="020F0502020204030203" pitchFamily="34" charset="0"/>
              <a:cs typeface="Lato" panose="020F0502020204030203" pitchFamily="34" charset="0"/>
            </a:endParaRPr>
          </a:p>
          <a:p>
            <a:endParaRPr lang="fr-FR" sz="1400" dirty="0">
              <a:latin typeface="Lato" panose="020F0502020204030203" pitchFamily="34" charset="0"/>
              <a:ea typeface="Lato" panose="020F0502020204030203" pitchFamily="34" charset="0"/>
              <a:cs typeface="Lato" panose="020F0502020204030203" pitchFamily="34" charset="0"/>
            </a:endParaRPr>
          </a:p>
        </p:txBody>
      </p:sp>
      <p:sp>
        <p:nvSpPr>
          <p:cNvPr id="3" name="Titre 1">
            <a:extLst>
              <a:ext uri="{FF2B5EF4-FFF2-40B4-BE49-F238E27FC236}">
                <a16:creationId xmlns:a16="http://schemas.microsoft.com/office/drawing/2014/main" id="{82EDF3F0-9C6F-5619-7FB6-B7BA20C47528}"/>
              </a:ext>
            </a:extLst>
          </p:cNvPr>
          <p:cNvSpPr txBox="1">
            <a:spLocks/>
          </p:cNvSpPr>
          <p:nvPr/>
        </p:nvSpPr>
        <p:spPr>
          <a:xfrm>
            <a:off x="251520" y="412538"/>
            <a:ext cx="8657502"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3000" cap="all" dirty="0">
                <a:solidFill>
                  <a:srgbClr val="00596C"/>
                </a:solidFill>
                <a:latin typeface="Interstate" pitchFamily="50" charset="0"/>
              </a:rPr>
              <a:t>Petite Enfance - Enfance et Jeunesse</a:t>
            </a:r>
            <a:r>
              <a:rPr lang="fr-FR" sz="2000" dirty="0">
                <a:solidFill>
                  <a:srgbClr val="00596C"/>
                </a:solidFill>
              </a:rPr>
              <a:t>			</a:t>
            </a:r>
          </a:p>
        </p:txBody>
      </p:sp>
      <p:cxnSp>
        <p:nvCxnSpPr>
          <p:cNvPr id="4" name="Connecteur droit 3">
            <a:extLst>
              <a:ext uri="{FF2B5EF4-FFF2-40B4-BE49-F238E27FC236}">
                <a16:creationId xmlns:a16="http://schemas.microsoft.com/office/drawing/2014/main" id="{313C0920-C650-55D9-A0F3-7DEBC7356575}"/>
              </a:ext>
            </a:extLst>
          </p:cNvPr>
          <p:cNvCxnSpPr>
            <a:cxnSpLocks/>
          </p:cNvCxnSpPr>
          <p:nvPr/>
        </p:nvCxnSpPr>
        <p:spPr>
          <a:xfrm>
            <a:off x="416224" y="1052736"/>
            <a:ext cx="8260232"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DB4D9731-4F89-650D-3034-E6126991F16C}"/>
              </a:ext>
            </a:extLst>
          </p:cNvPr>
          <p:cNvSpPr txBox="1">
            <a:spLocks/>
          </p:cNvSpPr>
          <p:nvPr/>
        </p:nvSpPr>
        <p:spPr>
          <a:xfrm>
            <a:off x="2159620" y="703042"/>
            <a:ext cx="6660852"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pPr algn="r"/>
            <a:r>
              <a:rPr lang="fr-FR" sz="2400" dirty="0">
                <a:solidFill>
                  <a:srgbClr val="D29F13"/>
                </a:solidFill>
              </a:rPr>
              <a:t>ACCUEILS DE LOISIRS SANS HÉBERGEMENT</a:t>
            </a:r>
          </a:p>
        </p:txBody>
      </p:sp>
      <p:grpSp>
        <p:nvGrpSpPr>
          <p:cNvPr id="9" name="Groupe 8">
            <a:extLst>
              <a:ext uri="{FF2B5EF4-FFF2-40B4-BE49-F238E27FC236}">
                <a16:creationId xmlns:a16="http://schemas.microsoft.com/office/drawing/2014/main" id="{24992E89-2670-62BF-34CC-7F4A893D58C1}"/>
              </a:ext>
            </a:extLst>
          </p:cNvPr>
          <p:cNvGrpSpPr/>
          <p:nvPr/>
        </p:nvGrpSpPr>
        <p:grpSpPr>
          <a:xfrm>
            <a:off x="336409" y="3284984"/>
            <a:ext cx="4307600" cy="2880320"/>
            <a:chOff x="251520" y="1556793"/>
            <a:chExt cx="4335703" cy="2622906"/>
          </a:xfrm>
        </p:grpSpPr>
        <p:sp>
          <p:nvSpPr>
            <p:cNvPr id="19" name="Rectangle : coins arrondis 18">
              <a:extLst>
                <a:ext uri="{FF2B5EF4-FFF2-40B4-BE49-F238E27FC236}">
                  <a16:creationId xmlns:a16="http://schemas.microsoft.com/office/drawing/2014/main" id="{3E0C8887-D03E-DC75-12DB-7549904CA2CB}"/>
                </a:ext>
              </a:extLst>
            </p:cNvPr>
            <p:cNvSpPr/>
            <p:nvPr/>
          </p:nvSpPr>
          <p:spPr>
            <a:xfrm>
              <a:off x="251520" y="1556793"/>
              <a:ext cx="4335703" cy="2622906"/>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A85D9FD7-F9C4-35FE-9C5E-F5CBCBAC5CAA}"/>
                </a:ext>
              </a:extLst>
            </p:cNvPr>
            <p:cNvSpPr txBox="1"/>
            <p:nvPr/>
          </p:nvSpPr>
          <p:spPr>
            <a:xfrm>
              <a:off x="441417" y="2474810"/>
              <a:ext cx="4130584" cy="1569515"/>
            </a:xfrm>
            <a:prstGeom prst="rect">
              <a:avLst/>
            </a:prstGeom>
            <a:noFill/>
          </p:spPr>
          <p:txBody>
            <a:bodyPr wrap="square" rtlCol="0">
              <a:spAutoFit/>
            </a:bodyPr>
            <a:lstStyle/>
            <a:p>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79 </a:t>
              </a:r>
              <a:r>
                <a:rPr lang="fr-FR" sz="1600" dirty="0">
                  <a:solidFill>
                    <a:schemeClr val="bg1"/>
                  </a:solidFill>
                  <a:effectLst/>
                  <a:latin typeface="Lato" panose="020F0502020204030203" pitchFamily="34" charset="0"/>
                  <a:ea typeface="Lato" panose="020F0502020204030203" pitchFamily="34" charset="0"/>
                  <a:cs typeface="Lato" panose="020F0502020204030203" pitchFamily="34" charset="0"/>
                </a:rPr>
                <a:t>enfants (3-11ans) accueillis les mercredis </a:t>
              </a:r>
            </a:p>
            <a:p>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162</a:t>
              </a:r>
              <a:r>
                <a:rPr lang="fr-FR" sz="1800" dirty="0">
                  <a:latin typeface="Lato" panose="020F0502020204030203" pitchFamily="34" charset="0"/>
                  <a:ea typeface="Lato" panose="020F0502020204030203" pitchFamily="34" charset="0"/>
                  <a:cs typeface="Lato" panose="020F0502020204030203" pitchFamily="34" charset="0"/>
                </a:rPr>
                <a:t>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enfants (6-11ans) accueillis durant </a:t>
              </a:r>
            </a:p>
            <a:p>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les périodes de vacances scolaires</a:t>
              </a:r>
            </a:p>
            <a:p>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57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enfants (11-14ans) accueillis durant </a:t>
              </a:r>
            </a:p>
            <a:p>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les périodes de vacances scolaires</a:t>
              </a:r>
            </a:p>
          </p:txBody>
        </p:sp>
        <p:sp>
          <p:nvSpPr>
            <p:cNvPr id="2" name="ZoneTexte 1">
              <a:extLst>
                <a:ext uri="{FF2B5EF4-FFF2-40B4-BE49-F238E27FC236}">
                  <a16:creationId xmlns:a16="http://schemas.microsoft.com/office/drawing/2014/main" id="{57357B81-43B5-02B4-B24C-33F2B9C09930}"/>
                </a:ext>
              </a:extLst>
            </p:cNvPr>
            <p:cNvSpPr txBox="1"/>
            <p:nvPr/>
          </p:nvSpPr>
          <p:spPr>
            <a:xfrm>
              <a:off x="471855" y="2070684"/>
              <a:ext cx="3556430" cy="338554"/>
            </a:xfrm>
            <a:prstGeom prst="rect">
              <a:avLst/>
            </a:prstGeom>
            <a:noFill/>
          </p:spPr>
          <p:txBody>
            <a:bodyPr wrap="square" rtlCol="0">
              <a:spAutoFit/>
            </a:bodyPr>
            <a:lstStyle/>
            <a:p>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ALSH À AOUSTE-SUR-SYE</a:t>
              </a:r>
            </a:p>
          </p:txBody>
        </p:sp>
        <p:cxnSp>
          <p:nvCxnSpPr>
            <p:cNvPr id="6" name="Connecteur droit 5">
              <a:extLst>
                <a:ext uri="{FF2B5EF4-FFF2-40B4-BE49-F238E27FC236}">
                  <a16:creationId xmlns:a16="http://schemas.microsoft.com/office/drawing/2014/main" id="{2D845FB0-70D5-5B41-C7F3-3C3564FD2506}"/>
                </a:ext>
              </a:extLst>
            </p:cNvPr>
            <p:cNvCxnSpPr>
              <a:cxnSpLocks/>
            </p:cNvCxnSpPr>
            <p:nvPr/>
          </p:nvCxnSpPr>
          <p:spPr>
            <a:xfrm>
              <a:off x="612574" y="2409237"/>
              <a:ext cx="2742525"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grpSp>
      <p:sp>
        <p:nvSpPr>
          <p:cNvPr id="22" name="Rectangle : coins arrondis 21">
            <a:extLst>
              <a:ext uri="{FF2B5EF4-FFF2-40B4-BE49-F238E27FC236}">
                <a16:creationId xmlns:a16="http://schemas.microsoft.com/office/drawing/2014/main" id="{FF697DBB-CE12-A364-8E8F-D4F0D48B9559}"/>
              </a:ext>
            </a:extLst>
          </p:cNvPr>
          <p:cNvSpPr/>
          <p:nvPr/>
        </p:nvSpPr>
        <p:spPr>
          <a:xfrm>
            <a:off x="4784729" y="3356992"/>
            <a:ext cx="3266012" cy="2736304"/>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6A21D6E8-BDD9-682C-11E2-9E68577CE2D4}"/>
              </a:ext>
            </a:extLst>
          </p:cNvPr>
          <p:cNvSpPr txBox="1"/>
          <p:nvPr/>
        </p:nvSpPr>
        <p:spPr>
          <a:xfrm>
            <a:off x="4860032" y="4377878"/>
            <a:ext cx="3068237" cy="861774"/>
          </a:xfrm>
          <a:prstGeom prst="rect">
            <a:avLst/>
          </a:prstGeom>
          <a:noFill/>
        </p:spPr>
        <p:txBody>
          <a:bodyPr wrap="square" rtlCol="0">
            <a:spAutoFit/>
          </a:bodyPr>
          <a:lstStyle/>
          <a:p>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51</a:t>
            </a:r>
            <a:r>
              <a:rPr lang="fr-FR" dirty="0">
                <a:solidFill>
                  <a:schemeClr val="bg1"/>
                </a:solidFill>
                <a:latin typeface="Lato" panose="020F0502020204030203" pitchFamily="34" charset="0"/>
                <a:ea typeface="Lato" panose="020F0502020204030203" pitchFamily="34" charset="0"/>
                <a:cs typeface="Lato" panose="020F0502020204030203" pitchFamily="34" charset="0"/>
              </a:rPr>
              <a:t>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enfants (6-11ans) accueillis durant les périodes de vacances scolaires</a:t>
            </a:r>
          </a:p>
        </p:txBody>
      </p:sp>
      <p:sp>
        <p:nvSpPr>
          <p:cNvPr id="26" name="ZoneTexte 25">
            <a:extLst>
              <a:ext uri="{FF2B5EF4-FFF2-40B4-BE49-F238E27FC236}">
                <a16:creationId xmlns:a16="http://schemas.microsoft.com/office/drawing/2014/main" id="{6955BD61-385E-1925-41AC-977DC6C634A6}"/>
              </a:ext>
            </a:extLst>
          </p:cNvPr>
          <p:cNvSpPr txBox="1"/>
          <p:nvPr/>
        </p:nvSpPr>
        <p:spPr>
          <a:xfrm>
            <a:off x="4788024" y="3810526"/>
            <a:ext cx="3556430" cy="369332"/>
          </a:xfrm>
          <a:prstGeom prst="rect">
            <a:avLst/>
          </a:prstGeom>
          <a:noFill/>
        </p:spPr>
        <p:txBody>
          <a:bodyPr wrap="square" rtlCol="0">
            <a:spAutoFit/>
          </a:bodyPr>
          <a:lstStyle/>
          <a:p>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ALSH À SAILLANS</a:t>
            </a:r>
          </a:p>
        </p:txBody>
      </p:sp>
      <p:cxnSp>
        <p:nvCxnSpPr>
          <p:cNvPr id="27" name="Connecteur droit 26">
            <a:extLst>
              <a:ext uri="{FF2B5EF4-FFF2-40B4-BE49-F238E27FC236}">
                <a16:creationId xmlns:a16="http://schemas.microsoft.com/office/drawing/2014/main" id="{9B137F98-4882-21EC-990D-C029902795A8}"/>
              </a:ext>
            </a:extLst>
          </p:cNvPr>
          <p:cNvCxnSpPr>
            <a:cxnSpLocks/>
          </p:cNvCxnSpPr>
          <p:nvPr/>
        </p:nvCxnSpPr>
        <p:spPr>
          <a:xfrm>
            <a:off x="4932040" y="4179858"/>
            <a:ext cx="1872208"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pic>
        <p:nvPicPr>
          <p:cNvPr id="30" name="Image 29">
            <a:extLst>
              <a:ext uri="{FF2B5EF4-FFF2-40B4-BE49-F238E27FC236}">
                <a16:creationId xmlns:a16="http://schemas.microsoft.com/office/drawing/2014/main" id="{B2BF061C-951E-8719-2938-AFF9A71F3B91}"/>
              </a:ext>
            </a:extLst>
          </p:cNvPr>
          <p:cNvPicPr>
            <a:picLocks noChangeAspect="1"/>
          </p:cNvPicPr>
          <p:nvPr/>
        </p:nvPicPr>
        <p:blipFill rotWithShape="1">
          <a:blip r:embed="rId4"/>
          <a:srcRect l="27706" t="30838" r="58664" b="57079"/>
          <a:stretch/>
        </p:blipFill>
        <p:spPr>
          <a:xfrm>
            <a:off x="336409" y="1645265"/>
            <a:ext cx="4307600" cy="2148138"/>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pic>
        <p:nvPicPr>
          <p:cNvPr id="31" name="Image 30">
            <a:extLst>
              <a:ext uri="{FF2B5EF4-FFF2-40B4-BE49-F238E27FC236}">
                <a16:creationId xmlns:a16="http://schemas.microsoft.com/office/drawing/2014/main" id="{FE7C64FC-6761-C0DD-4132-25C08619F612}"/>
              </a:ext>
            </a:extLst>
          </p:cNvPr>
          <p:cNvPicPr>
            <a:picLocks noChangeAspect="1"/>
          </p:cNvPicPr>
          <p:nvPr/>
        </p:nvPicPr>
        <p:blipFill rotWithShape="1">
          <a:blip r:embed="rId5"/>
          <a:srcRect l="41927" t="45212" r="44776" b="39238"/>
          <a:stretch/>
        </p:blipFill>
        <p:spPr>
          <a:xfrm>
            <a:off x="4784728" y="1622107"/>
            <a:ext cx="3266013" cy="214838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33" name="ZoneTexte 32">
            <a:extLst>
              <a:ext uri="{FF2B5EF4-FFF2-40B4-BE49-F238E27FC236}">
                <a16:creationId xmlns:a16="http://schemas.microsoft.com/office/drawing/2014/main" id="{796FFFE9-9D1A-B3F4-D81E-9C76473AE0F4}"/>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55 – Rapport d’activité 2022 – CCCPS Cœur de Drôme</a:t>
            </a:r>
          </a:p>
        </p:txBody>
      </p:sp>
    </p:spTree>
    <p:extLst>
      <p:ext uri="{BB962C8B-B14F-4D97-AF65-F5344CB8AC3E}">
        <p14:creationId xmlns:p14="http://schemas.microsoft.com/office/powerpoint/2010/main" val="32391657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1F29561E-B73C-FB0D-7970-DE10AD69F0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493"/>
          <a:stretch/>
        </p:blipFill>
        <p:spPr>
          <a:xfrm flipH="1">
            <a:off x="3884120" y="-108343"/>
            <a:ext cx="5220072" cy="6273647"/>
          </a:xfrm>
          <a:prstGeom prst="rect">
            <a:avLst/>
          </a:prstGeom>
        </p:spPr>
      </p:pic>
      <p:sp>
        <p:nvSpPr>
          <p:cNvPr id="30" name="Rectangle : coins arrondis 29">
            <a:extLst>
              <a:ext uri="{FF2B5EF4-FFF2-40B4-BE49-F238E27FC236}">
                <a16:creationId xmlns:a16="http://schemas.microsoft.com/office/drawing/2014/main" id="{ADBE627F-CB74-F5A1-9C9A-3C80FE71D743}"/>
              </a:ext>
            </a:extLst>
          </p:cNvPr>
          <p:cNvSpPr/>
          <p:nvPr/>
        </p:nvSpPr>
        <p:spPr>
          <a:xfrm>
            <a:off x="6415666" y="4178189"/>
            <a:ext cx="2548822" cy="1651045"/>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8" name="Connecteur droit 17">
            <a:extLst>
              <a:ext uri="{FF2B5EF4-FFF2-40B4-BE49-F238E27FC236}">
                <a16:creationId xmlns:a16="http://schemas.microsoft.com/office/drawing/2014/main" id="{2334CC7D-F264-43C6-83B1-3E7BEE384D7B}"/>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32D90430-7CE1-0D95-0904-FBD9B538367C}"/>
              </a:ext>
            </a:extLst>
          </p:cNvPr>
          <p:cNvCxnSpPr>
            <a:cxnSpLocks/>
          </p:cNvCxnSpPr>
          <p:nvPr/>
        </p:nvCxnSpPr>
        <p:spPr>
          <a:xfrm>
            <a:off x="416224" y="1052736"/>
            <a:ext cx="7108104"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3" name="Titre 1">
            <a:extLst>
              <a:ext uri="{FF2B5EF4-FFF2-40B4-BE49-F238E27FC236}">
                <a16:creationId xmlns:a16="http://schemas.microsoft.com/office/drawing/2014/main" id="{82EDF3F0-9C6F-5619-7FB6-B7BA20C47528}"/>
              </a:ext>
            </a:extLst>
          </p:cNvPr>
          <p:cNvSpPr txBox="1">
            <a:spLocks/>
          </p:cNvSpPr>
          <p:nvPr/>
        </p:nvSpPr>
        <p:spPr>
          <a:xfrm>
            <a:off x="251520" y="412538"/>
            <a:ext cx="8586544"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3000" cap="all" dirty="0">
                <a:solidFill>
                  <a:srgbClr val="00596C"/>
                </a:solidFill>
                <a:latin typeface="Interstate" pitchFamily="50" charset="0"/>
              </a:rPr>
              <a:t>Petite Enfance - Enfance et Jeunesse</a:t>
            </a:r>
            <a:r>
              <a:rPr lang="fr-FR" sz="2000" dirty="0">
                <a:solidFill>
                  <a:srgbClr val="00596C"/>
                </a:solidFill>
              </a:rPr>
              <a:t>			</a:t>
            </a:r>
          </a:p>
        </p:txBody>
      </p:sp>
      <p:cxnSp>
        <p:nvCxnSpPr>
          <p:cNvPr id="4" name="Connecteur droit 3">
            <a:extLst>
              <a:ext uri="{FF2B5EF4-FFF2-40B4-BE49-F238E27FC236}">
                <a16:creationId xmlns:a16="http://schemas.microsoft.com/office/drawing/2014/main" id="{313C0920-C650-55D9-A0F3-7DEBC7356575}"/>
              </a:ext>
            </a:extLst>
          </p:cNvPr>
          <p:cNvCxnSpPr>
            <a:cxnSpLocks/>
          </p:cNvCxnSpPr>
          <p:nvPr/>
        </p:nvCxnSpPr>
        <p:spPr>
          <a:xfrm>
            <a:off x="416224" y="1052736"/>
            <a:ext cx="8295174"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DB4D9731-4F89-650D-3034-E6126991F16C}"/>
              </a:ext>
            </a:extLst>
          </p:cNvPr>
          <p:cNvSpPr txBox="1">
            <a:spLocks/>
          </p:cNvSpPr>
          <p:nvPr/>
        </p:nvSpPr>
        <p:spPr>
          <a:xfrm>
            <a:off x="2267744" y="692696"/>
            <a:ext cx="6552728"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pPr algn="ctr"/>
            <a:r>
              <a:rPr lang="fr-FR" sz="2400" b="1" dirty="0">
                <a:solidFill>
                  <a:srgbClr val="D29F13"/>
                </a:solidFill>
                <a:latin typeface="Lato regular" panose="020F0502020204030203" pitchFamily="34" charset="0"/>
                <a:ea typeface="Lato regular" panose="020F0502020204030203" pitchFamily="34" charset="0"/>
                <a:cs typeface="Lato regular" panose="020F0502020204030203" pitchFamily="34" charset="0"/>
              </a:rPr>
              <a:t>ACCUEILS DE JEUNES – 14 À 17 ANS - CREST</a:t>
            </a:r>
            <a:endParaRPr lang="fr-FR" sz="1050" dirty="0">
              <a:latin typeface="Lato regular" panose="020F0502020204030203" pitchFamily="34" charset="0"/>
              <a:ea typeface="Lato regular" panose="020F0502020204030203" pitchFamily="34" charset="0"/>
              <a:cs typeface="Lato regular" panose="020F0502020204030203" pitchFamily="34" charset="0"/>
            </a:endParaRPr>
          </a:p>
        </p:txBody>
      </p:sp>
      <p:sp>
        <p:nvSpPr>
          <p:cNvPr id="19" name="Rectangle : coins arrondis 18">
            <a:extLst>
              <a:ext uri="{FF2B5EF4-FFF2-40B4-BE49-F238E27FC236}">
                <a16:creationId xmlns:a16="http://schemas.microsoft.com/office/drawing/2014/main" id="{3E0C8887-D03E-DC75-12DB-7549904CA2CB}"/>
              </a:ext>
            </a:extLst>
          </p:cNvPr>
          <p:cNvSpPr/>
          <p:nvPr/>
        </p:nvSpPr>
        <p:spPr>
          <a:xfrm>
            <a:off x="264597" y="3068962"/>
            <a:ext cx="6007913" cy="3128069"/>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a:extLst>
              <a:ext uri="{FF2B5EF4-FFF2-40B4-BE49-F238E27FC236}">
                <a16:creationId xmlns:a16="http://schemas.microsoft.com/office/drawing/2014/main" id="{2D845FB0-70D5-5B41-C7F3-3C3564FD2506}"/>
              </a:ext>
            </a:extLst>
          </p:cNvPr>
          <p:cNvCxnSpPr>
            <a:cxnSpLocks/>
          </p:cNvCxnSpPr>
          <p:nvPr/>
        </p:nvCxnSpPr>
        <p:spPr>
          <a:xfrm>
            <a:off x="302528" y="3861048"/>
            <a:ext cx="5969982"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424098BD-6085-FCCF-C8CE-1E607B78C071}"/>
              </a:ext>
            </a:extLst>
          </p:cNvPr>
          <p:cNvSpPr/>
          <p:nvPr/>
        </p:nvSpPr>
        <p:spPr>
          <a:xfrm>
            <a:off x="251520" y="1484784"/>
            <a:ext cx="8586544" cy="830997"/>
          </a:xfrm>
          <a:prstGeom prst="rect">
            <a:avLst/>
          </a:prstGeom>
        </p:spPr>
        <p:txBody>
          <a:bodyPr wrap="square">
            <a:spAutoFit/>
          </a:bodyPr>
          <a:lstStyle/>
          <a:p>
            <a:pPr algn="ctr"/>
            <a:r>
              <a:rPr lang="fr-FR" sz="1600" b="1" i="0" u="none" strike="noStrike" baseline="0" dirty="0">
                <a:latin typeface="Lato" panose="020F0502020204030203" pitchFamily="34" charset="0"/>
                <a:ea typeface="Lato" panose="020F0502020204030203" pitchFamily="34" charset="0"/>
                <a:cs typeface="Lato" panose="020F0502020204030203" pitchFamily="34" charset="0"/>
              </a:rPr>
              <a:t>INTERVENTIONS </a:t>
            </a:r>
            <a:r>
              <a:rPr lang="fr-FR" sz="1600" b="0" i="0" u="none" strike="noStrike" baseline="0" dirty="0">
                <a:latin typeface="Lato" panose="020F0502020204030203" pitchFamily="34" charset="0"/>
                <a:ea typeface="Lato" panose="020F0502020204030203" pitchFamily="34" charset="0"/>
                <a:cs typeface="Lato" panose="020F0502020204030203" pitchFamily="34" charset="0"/>
              </a:rPr>
              <a:t>MILIEU SCOLAIRE - </a:t>
            </a:r>
            <a:r>
              <a:rPr lang="fr-FR" sz="1600" b="1" i="0" u="none" strike="noStrike" baseline="0" dirty="0">
                <a:latin typeface="Lato" panose="020F0502020204030203" pitchFamily="34" charset="0"/>
                <a:ea typeface="Lato" panose="020F0502020204030203" pitchFamily="34" charset="0"/>
                <a:cs typeface="Lato" panose="020F0502020204030203" pitchFamily="34" charset="0"/>
              </a:rPr>
              <a:t>SOIRÉES </a:t>
            </a:r>
            <a:r>
              <a:rPr lang="fr-FR" sz="1600" b="0" i="0" u="none" strike="noStrike" baseline="0" dirty="0">
                <a:latin typeface="Lato" panose="020F0502020204030203" pitchFamily="34" charset="0"/>
                <a:ea typeface="Lato" panose="020F0502020204030203" pitchFamily="34" charset="0"/>
                <a:cs typeface="Lato" panose="020F0502020204030203" pitchFamily="34" charset="0"/>
              </a:rPr>
              <a:t>FESTIVES - </a:t>
            </a:r>
            <a:r>
              <a:rPr lang="fr-FR" sz="1600" b="1" i="0" u="none" strike="noStrike" baseline="0" dirty="0">
                <a:latin typeface="Lato" panose="020F0502020204030203" pitchFamily="34" charset="0"/>
                <a:ea typeface="Lato" panose="020F0502020204030203" pitchFamily="34" charset="0"/>
                <a:cs typeface="Lato" panose="020F0502020204030203" pitchFamily="34" charset="0"/>
              </a:rPr>
              <a:t>ACCOMPAGNEMENT </a:t>
            </a:r>
            <a:r>
              <a:rPr lang="fr-FR" sz="1600" b="0" i="0" u="none" strike="noStrike" baseline="0" dirty="0">
                <a:latin typeface="Lato" panose="020F0502020204030203" pitchFamily="34" charset="0"/>
                <a:ea typeface="Lato" panose="020F0502020204030203" pitchFamily="34" charset="0"/>
                <a:cs typeface="Lato" panose="020F0502020204030203" pitchFamily="34" charset="0"/>
              </a:rPr>
              <a:t>PROJETS JEUNES - </a:t>
            </a:r>
            <a:r>
              <a:rPr lang="fr-FR" sz="1600" b="1" i="0" u="none" strike="noStrike" baseline="0" dirty="0">
                <a:latin typeface="Lato" panose="020F0502020204030203" pitchFamily="34" charset="0"/>
                <a:ea typeface="Lato" panose="020F0502020204030203" pitchFamily="34" charset="0"/>
                <a:cs typeface="Lato" panose="020F0502020204030203" pitchFamily="34" charset="0"/>
              </a:rPr>
              <a:t>INFORMATION JEUNESSE - SORTIES </a:t>
            </a:r>
            <a:r>
              <a:rPr lang="fr-FR" sz="1600" b="0" i="0" u="none" strike="noStrike" baseline="0" dirty="0">
                <a:latin typeface="Lato" panose="020F0502020204030203" pitchFamily="34" charset="0"/>
                <a:ea typeface="Lato" panose="020F0502020204030203" pitchFamily="34" charset="0"/>
                <a:cs typeface="Lato" panose="020F0502020204030203" pitchFamily="34" charset="0"/>
              </a:rPr>
              <a:t>NATURE ET CULTURE - PRÉSENCE </a:t>
            </a:r>
            <a:r>
              <a:rPr lang="fr-FR" sz="1600" b="1" i="0" u="none" strike="noStrike" baseline="0" dirty="0">
                <a:latin typeface="Lato" panose="020F0502020204030203" pitchFamily="34" charset="0"/>
                <a:ea typeface="Lato" panose="020F0502020204030203" pitchFamily="34" charset="0"/>
                <a:cs typeface="Lato" panose="020F0502020204030203" pitchFamily="34" charset="0"/>
              </a:rPr>
              <a:t>RÉSEAUX SOCIAUX - SÉJOURS - CHANTIERS LOISIRS - STAGES </a:t>
            </a:r>
            <a:r>
              <a:rPr lang="fr-FR" sz="1600" b="0" i="0" u="none" strike="noStrike" baseline="0" dirty="0">
                <a:latin typeface="Lato" panose="020F0502020204030203" pitchFamily="34" charset="0"/>
                <a:ea typeface="Lato" panose="020F0502020204030203" pitchFamily="34" charset="0"/>
                <a:cs typeface="Lato" panose="020F0502020204030203" pitchFamily="34" charset="0"/>
              </a:rPr>
              <a:t>THÉMATIQUES</a:t>
            </a:r>
            <a:endParaRPr lang="fr-FR" sz="1600" dirty="0">
              <a:latin typeface="Lato" panose="020F0502020204030203" pitchFamily="34" charset="0"/>
              <a:ea typeface="Lato" panose="020F0502020204030203" pitchFamily="34" charset="0"/>
              <a:cs typeface="Lato" panose="020F0502020204030203" pitchFamily="34" charset="0"/>
            </a:endParaRPr>
          </a:p>
        </p:txBody>
      </p:sp>
      <p:sp>
        <p:nvSpPr>
          <p:cNvPr id="25" name="ZoneTexte 24">
            <a:extLst>
              <a:ext uri="{FF2B5EF4-FFF2-40B4-BE49-F238E27FC236}">
                <a16:creationId xmlns:a16="http://schemas.microsoft.com/office/drawing/2014/main" id="{C7339A69-DE38-F17F-D566-B7A59115112B}"/>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56 – Rapport d’activité 2022 – CCCPS Cœur de Drôme</a:t>
            </a:r>
          </a:p>
        </p:txBody>
      </p:sp>
      <p:grpSp>
        <p:nvGrpSpPr>
          <p:cNvPr id="9" name="Groupe 8">
            <a:extLst>
              <a:ext uri="{FF2B5EF4-FFF2-40B4-BE49-F238E27FC236}">
                <a16:creationId xmlns:a16="http://schemas.microsoft.com/office/drawing/2014/main" id="{3E0148DA-6775-D3CC-1F39-C969BB842C3B}"/>
              </a:ext>
            </a:extLst>
          </p:cNvPr>
          <p:cNvGrpSpPr/>
          <p:nvPr/>
        </p:nvGrpSpPr>
        <p:grpSpPr>
          <a:xfrm>
            <a:off x="264598" y="2511956"/>
            <a:ext cx="6007912" cy="1277084"/>
            <a:chOff x="336407" y="2757811"/>
            <a:chExt cx="7980008" cy="1696286"/>
          </a:xfrm>
        </p:grpSpPr>
        <p:pic>
          <p:nvPicPr>
            <p:cNvPr id="12" name="Image 11">
              <a:extLst>
                <a:ext uri="{FF2B5EF4-FFF2-40B4-BE49-F238E27FC236}">
                  <a16:creationId xmlns:a16="http://schemas.microsoft.com/office/drawing/2014/main" id="{A5048C50-07D4-DFE7-72B8-CC3295734F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844" b="18149"/>
            <a:stretch/>
          </p:blipFill>
          <p:spPr>
            <a:xfrm>
              <a:off x="336407" y="2758031"/>
              <a:ext cx="3168205" cy="1696066"/>
            </a:xfrm>
            <a:prstGeom prst="rect">
              <a:avLst/>
            </a:prstGeom>
          </p:spPr>
        </p:pic>
        <p:pic>
          <p:nvPicPr>
            <p:cNvPr id="10" name="Image 9">
              <a:extLst>
                <a:ext uri="{FF2B5EF4-FFF2-40B4-BE49-F238E27FC236}">
                  <a16:creationId xmlns:a16="http://schemas.microsoft.com/office/drawing/2014/main" id="{E1BA4EB7-8802-B435-51C9-81EC8A4F8D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0862"/>
            <a:stretch/>
          </p:blipFill>
          <p:spPr>
            <a:xfrm>
              <a:off x="3504612" y="2757811"/>
              <a:ext cx="2537327" cy="1696286"/>
            </a:xfrm>
            <a:prstGeom prst="rect">
              <a:avLst/>
            </a:prstGeom>
          </p:spPr>
        </p:pic>
        <p:pic>
          <p:nvPicPr>
            <p:cNvPr id="16" name="Image 15">
              <a:extLst>
                <a:ext uri="{FF2B5EF4-FFF2-40B4-BE49-F238E27FC236}">
                  <a16:creationId xmlns:a16="http://schemas.microsoft.com/office/drawing/2014/main" id="{DDF58621-70B4-1A6F-7D03-BB3C31762EF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61"/>
            <a:stretch/>
          </p:blipFill>
          <p:spPr>
            <a:xfrm>
              <a:off x="6041939" y="2757811"/>
              <a:ext cx="2274476" cy="1696286"/>
            </a:xfrm>
            <a:prstGeom prst="rect">
              <a:avLst/>
            </a:prstGeom>
          </p:spPr>
        </p:pic>
      </p:grpSp>
      <p:sp>
        <p:nvSpPr>
          <p:cNvPr id="17" name="Rectangle : coins arrondis 16">
            <a:extLst>
              <a:ext uri="{FF2B5EF4-FFF2-40B4-BE49-F238E27FC236}">
                <a16:creationId xmlns:a16="http://schemas.microsoft.com/office/drawing/2014/main" id="{D551C2F2-108A-CF81-5AEC-C988F0FD32F2}"/>
              </a:ext>
            </a:extLst>
          </p:cNvPr>
          <p:cNvSpPr/>
          <p:nvPr/>
        </p:nvSpPr>
        <p:spPr>
          <a:xfrm>
            <a:off x="6402250" y="2461578"/>
            <a:ext cx="2430325" cy="1572596"/>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35CCA54E-6498-D926-A44D-1D78BF422E42}"/>
              </a:ext>
            </a:extLst>
          </p:cNvPr>
          <p:cNvSpPr txBox="1"/>
          <p:nvPr/>
        </p:nvSpPr>
        <p:spPr>
          <a:xfrm>
            <a:off x="6396761" y="2632323"/>
            <a:ext cx="2441303" cy="1231106"/>
          </a:xfrm>
          <a:prstGeom prst="rect">
            <a:avLst/>
          </a:prstGeom>
          <a:noFill/>
        </p:spPr>
        <p:txBody>
          <a:bodyPr wrap="square" rtlCol="0">
            <a:spAutoFit/>
          </a:bodyPr>
          <a:lstStyle/>
          <a:p>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Ouverture en Avril</a:t>
            </a:r>
          </a:p>
          <a:p>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20 </a:t>
            </a:r>
            <a:r>
              <a:rPr lang="fr-FR" sz="1800" dirty="0">
                <a:solidFill>
                  <a:schemeClr val="bg1"/>
                </a:solidFill>
                <a:latin typeface="Lato" panose="020F0502020204030203" pitchFamily="34" charset="0"/>
                <a:ea typeface="Lato" panose="020F0502020204030203" pitchFamily="34" charset="0"/>
                <a:cs typeface="Lato" panose="020F0502020204030203" pitchFamily="34" charset="0"/>
              </a:rPr>
              <a:t>jeunes adhérents</a:t>
            </a:r>
          </a:p>
          <a:p>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150</a:t>
            </a:r>
            <a:r>
              <a:rPr lang="fr-FR" sz="2000" dirty="0">
                <a:effectLst/>
                <a:latin typeface="Lato" panose="020F0502020204030203" pitchFamily="34" charset="0"/>
                <a:ea typeface="Lato" panose="020F0502020204030203" pitchFamily="34" charset="0"/>
                <a:cs typeface="Lato" panose="020F0502020204030203" pitchFamily="34" charset="0"/>
              </a:rPr>
              <a:t> </a:t>
            </a:r>
            <a:r>
              <a:rPr lang="fr-FR" sz="1800" dirty="0">
                <a:solidFill>
                  <a:schemeClr val="bg1"/>
                </a:solidFill>
                <a:latin typeface="Lato" panose="020F0502020204030203" pitchFamily="34" charset="0"/>
                <a:ea typeface="Lato" panose="020F0502020204030203" pitchFamily="34" charset="0"/>
                <a:cs typeface="Lato" panose="020F0502020204030203" pitchFamily="34" charset="0"/>
              </a:rPr>
              <a:t>jeunes rencontrés non-adhérents</a:t>
            </a:r>
          </a:p>
        </p:txBody>
      </p:sp>
      <p:sp>
        <p:nvSpPr>
          <p:cNvPr id="28" name="ZoneTexte 27">
            <a:extLst>
              <a:ext uri="{FF2B5EF4-FFF2-40B4-BE49-F238E27FC236}">
                <a16:creationId xmlns:a16="http://schemas.microsoft.com/office/drawing/2014/main" id="{D4C04EF1-5851-41C4-C3CF-80BEDB5D94B6}"/>
              </a:ext>
            </a:extLst>
          </p:cNvPr>
          <p:cNvSpPr txBox="1"/>
          <p:nvPr/>
        </p:nvSpPr>
        <p:spPr>
          <a:xfrm>
            <a:off x="274348" y="3933056"/>
            <a:ext cx="5998162" cy="2123658"/>
          </a:xfrm>
          <a:prstGeom prst="rect">
            <a:avLst/>
          </a:prstGeom>
          <a:noFill/>
        </p:spPr>
        <p:txBody>
          <a:bodyPr wrap="square" rtlCol="0">
            <a:spAutoFit/>
          </a:bodyPr>
          <a:lstStyle/>
          <a:p>
            <a:pPr algn="just"/>
            <a:r>
              <a:rPr lang="fr-FR" b="1" dirty="0">
                <a:solidFill>
                  <a:srgbClr val="D29F13"/>
                </a:solidFill>
                <a:effectLst/>
                <a:latin typeface="Lato" panose="020F0502020204030203" pitchFamily="34" charset="0"/>
                <a:ea typeface="Lato" panose="020F0502020204030203" pitchFamily="34" charset="0"/>
                <a:cs typeface="Lato" panose="020F0502020204030203" pitchFamily="34" charset="0"/>
              </a:rPr>
              <a:t>Des évènements et des sorties variés </a:t>
            </a:r>
            <a:r>
              <a:rPr lang="fr-FR" sz="1600" dirty="0">
                <a:solidFill>
                  <a:schemeClr val="bg1"/>
                </a:solidFill>
                <a:effectLst/>
                <a:latin typeface="Lato" panose="020F0502020204030203" pitchFamily="34" charset="0"/>
                <a:ea typeface="Lato" panose="020F0502020204030203" pitchFamily="34" charset="0"/>
                <a:cs typeface="Lato" panose="020F0502020204030203" pitchFamily="34" charset="0"/>
              </a:rPr>
              <a:t>comme les soirées à thèmes, les portes ouvertes, des </a:t>
            </a:r>
            <a:r>
              <a:rPr lang="fr-FR" sz="1600" dirty="0">
                <a:solidFill>
                  <a:schemeClr val="bg1"/>
                </a:solidFill>
                <a:effectLst/>
                <a:latin typeface="Lato" panose="020F0502020204030203" pitchFamily="34" charset="0"/>
                <a:ea typeface="Calibri" panose="020F0502020204030204" pitchFamily="34" charset="0"/>
                <a:cs typeface="Calibri" panose="020F0502020204030204" pitchFamily="34" charset="0"/>
              </a:rPr>
              <a:t>rencontres avec </a:t>
            </a:r>
            <a:r>
              <a:rPr lang="fr-FR" sz="1600" dirty="0">
                <a:solidFill>
                  <a:schemeClr val="bg1"/>
                </a:solidFill>
                <a:latin typeface="Lato" panose="020F0502020204030203" pitchFamily="34" charset="0"/>
                <a:ea typeface="Calibri" panose="020F0502020204030204" pitchFamily="34" charset="0"/>
                <a:cs typeface="Calibri" panose="020F0502020204030204" pitchFamily="34" charset="0"/>
              </a:rPr>
              <a:t>des acteurs locaux, des sorties culturelles, </a:t>
            </a:r>
            <a:r>
              <a:rPr lang="fr-FR" sz="1600" dirty="0">
                <a:solidFill>
                  <a:schemeClr val="bg1"/>
                </a:solidFill>
                <a:effectLst/>
                <a:latin typeface="Lato" panose="020F0502020204030203" pitchFamily="34" charset="0"/>
                <a:ea typeface="Lato" panose="020F0502020204030203" pitchFamily="34" charset="0"/>
                <a:cs typeface="Lato" panose="020F0502020204030203" pitchFamily="34" charset="0"/>
              </a:rPr>
              <a:t>les rendez-vous « Fais ta Prog ! » à l’initiatives des jeunes…</a:t>
            </a:r>
            <a:endParaRPr lang="fr-FR" sz="1600" b="1" dirty="0">
              <a:solidFill>
                <a:srgbClr val="D29F13"/>
              </a:solidFill>
              <a:effectLst/>
              <a:latin typeface="Lato" panose="020F0502020204030203" pitchFamily="34" charset="0"/>
              <a:ea typeface="Lato" panose="020F0502020204030203" pitchFamily="34" charset="0"/>
              <a:cs typeface="Lato" panose="020F0502020204030203" pitchFamily="34" charset="0"/>
            </a:endParaRPr>
          </a:p>
          <a:p>
            <a:pPr algn="just"/>
            <a:r>
              <a:rPr lang="fr-FR" b="1" dirty="0">
                <a:solidFill>
                  <a:srgbClr val="D29F13"/>
                </a:solidFill>
                <a:effectLst/>
                <a:latin typeface="Lato" panose="020F0502020204030203" pitchFamily="34" charset="0"/>
                <a:ea typeface="Lato" panose="020F0502020204030203" pitchFamily="34" charset="0"/>
                <a:cs typeface="Lato" panose="020F0502020204030203" pitchFamily="34" charset="0"/>
              </a:rPr>
              <a:t>Des projets menés en lien avec des partenaires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comme</a:t>
            </a:r>
            <a:r>
              <a:rPr lang="fr-FR" sz="1600" dirty="0">
                <a:solidFill>
                  <a:schemeClr val="bg1"/>
                </a:solidFill>
                <a:effectLst/>
                <a:latin typeface="Lato" panose="020F0502020204030203" pitchFamily="34" charset="0"/>
                <a:ea typeface="Lato" panose="020F0502020204030203" pitchFamily="34" charset="0"/>
                <a:cs typeface="Lato" panose="020F0502020204030203" pitchFamily="34" charset="0"/>
              </a:rPr>
              <a:t> le 8FabLab</a:t>
            </a:r>
            <a:r>
              <a:rPr lang="fr-FR" sz="1600" cap="all" dirty="0">
                <a:solidFill>
                  <a:schemeClr val="bg1"/>
                </a:solidFill>
                <a:latin typeface="Lato" panose="020F0502020204030203" pitchFamily="34" charset="0"/>
                <a:ea typeface="Lato" panose="020F0502020204030203" pitchFamily="34" charset="0"/>
                <a:cs typeface="Lato" panose="020F0502020204030203" pitchFamily="34" charset="0"/>
              </a:rPr>
              <a:t>,</a:t>
            </a:r>
            <a:r>
              <a:rPr lang="fr-FR" sz="1600" dirty="0">
                <a:solidFill>
                  <a:schemeClr val="bg1"/>
                </a:solidFill>
                <a:effectLst/>
                <a:latin typeface="Lato" panose="020F0502020204030203" pitchFamily="34" charset="0"/>
                <a:ea typeface="Lato" panose="020F0502020204030203" pitchFamily="34" charset="0"/>
                <a:cs typeface="Lato" panose="020F0502020204030203" pitchFamily="34" charset="0"/>
              </a:rPr>
              <a:t> les éducateurs de La sauvegarde 26, MJC Nini Chaize, Archijeux, Crest Actif, la médiathèque, Crest Skate </a:t>
            </a:r>
            <a:r>
              <a:rPr lang="fr-FR" sz="1600" dirty="0" err="1">
                <a:solidFill>
                  <a:schemeClr val="bg1"/>
                </a:solidFill>
                <a:effectLst/>
                <a:latin typeface="Lato" panose="020F0502020204030203" pitchFamily="34" charset="0"/>
                <a:ea typeface="Lato" panose="020F0502020204030203" pitchFamily="34" charset="0"/>
                <a:cs typeface="Lato" panose="020F0502020204030203" pitchFamily="34" charset="0"/>
              </a:rPr>
              <a:t>Board</a:t>
            </a:r>
            <a:r>
              <a:rPr lang="fr-FR" sz="1600" dirty="0">
                <a:solidFill>
                  <a:schemeClr val="bg1"/>
                </a:solidFill>
                <a:effectLst/>
                <a:latin typeface="Lato" panose="020F0502020204030203" pitchFamily="34" charset="0"/>
                <a:ea typeface="Lato" panose="020F0502020204030203" pitchFamily="34" charset="0"/>
                <a:cs typeface="Lato" panose="020F0502020204030203" pitchFamily="34" charset="0"/>
              </a:rPr>
              <a:t> Club</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 le collège et lycée </a:t>
            </a:r>
            <a:r>
              <a:rPr lang="fr-FR" sz="1600" dirty="0" err="1">
                <a:solidFill>
                  <a:schemeClr val="bg1"/>
                </a:solidFill>
                <a:effectLst/>
                <a:latin typeface="Lato" panose="020F0502020204030203" pitchFamily="34" charset="0"/>
                <a:ea typeface="Lato" panose="020F0502020204030203" pitchFamily="34" charset="0"/>
                <a:cs typeface="Lato" panose="020F0502020204030203" pitchFamily="34" charset="0"/>
              </a:rPr>
              <a:t>Armorin</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fr-FR" sz="1600" dirty="0">
                <a:solidFill>
                  <a:schemeClr val="bg1"/>
                </a:solidFill>
                <a:effectLst/>
                <a:latin typeface="Lato" panose="020F0502020204030203" pitchFamily="34" charset="0"/>
                <a:ea typeface="Lato" panose="020F0502020204030203" pitchFamily="34" charset="0"/>
                <a:cs typeface="Lato" panose="020F0502020204030203" pitchFamily="34" charset="0"/>
              </a:rPr>
              <a:t>L’ Or des Bennes, La Chignole …</a:t>
            </a:r>
          </a:p>
        </p:txBody>
      </p:sp>
      <p:sp>
        <p:nvSpPr>
          <p:cNvPr id="29" name="ZoneTexte 28">
            <a:extLst>
              <a:ext uri="{FF2B5EF4-FFF2-40B4-BE49-F238E27FC236}">
                <a16:creationId xmlns:a16="http://schemas.microsoft.com/office/drawing/2014/main" id="{E364964F-BAF4-88F2-CA09-A171571622F9}"/>
              </a:ext>
            </a:extLst>
          </p:cNvPr>
          <p:cNvSpPr txBox="1"/>
          <p:nvPr/>
        </p:nvSpPr>
        <p:spPr>
          <a:xfrm>
            <a:off x="6415665" y="4265047"/>
            <a:ext cx="2620831" cy="1477328"/>
          </a:xfrm>
          <a:prstGeom prst="rect">
            <a:avLst/>
          </a:prstGeom>
          <a:noFill/>
        </p:spPr>
        <p:txBody>
          <a:bodyPr wrap="square" rtlCol="0">
            <a:spAutoFit/>
          </a:bodyPr>
          <a:lstStyle/>
          <a:p>
            <a:r>
              <a:rPr lang="fr-FR" b="1" dirty="0">
                <a:solidFill>
                  <a:srgbClr val="D29F13"/>
                </a:solidFill>
                <a:effectLst/>
                <a:latin typeface="Lato" panose="020F0502020204030203" pitchFamily="34" charset="0"/>
                <a:ea typeface="Lato" panose="020F0502020204030203" pitchFamily="34" charset="0"/>
                <a:cs typeface="Lato" panose="020F0502020204030203" pitchFamily="34" charset="0"/>
              </a:rPr>
              <a:t>Engagement citoyen :</a:t>
            </a:r>
            <a:r>
              <a:rPr lang="fr-FR" b="1" dirty="0">
                <a:solidFill>
                  <a:schemeClr val="bg1"/>
                </a:solidFill>
                <a:effectLst/>
                <a:latin typeface="Lato" panose="020F0502020204030203" pitchFamily="34" charset="0"/>
                <a:ea typeface="Lato" panose="020F0502020204030203" pitchFamily="34" charset="0"/>
                <a:cs typeface="Lato" panose="020F0502020204030203" pitchFamily="34" charset="0"/>
              </a:rPr>
              <a:t> </a:t>
            </a:r>
            <a:r>
              <a:rPr lang="fr-FR" dirty="0">
                <a:solidFill>
                  <a:schemeClr val="bg1"/>
                </a:solidFill>
                <a:effectLst/>
                <a:latin typeface="Lato" panose="020F0502020204030203" pitchFamily="34" charset="0"/>
                <a:ea typeface="Lato" panose="020F0502020204030203" pitchFamily="34" charset="0"/>
                <a:cs typeface="Lato" panose="020F0502020204030203" pitchFamily="34" charset="0"/>
              </a:rPr>
              <a:t>formation au PSC1 et intervention d’une infirmière et agent de prévention.</a:t>
            </a:r>
          </a:p>
        </p:txBody>
      </p:sp>
    </p:spTree>
    <p:extLst>
      <p:ext uri="{BB962C8B-B14F-4D97-AF65-F5344CB8AC3E}">
        <p14:creationId xmlns:p14="http://schemas.microsoft.com/office/powerpoint/2010/main" val="14390453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1F29561E-B73C-FB0D-7970-DE10AD69F0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493"/>
          <a:stretch/>
        </p:blipFill>
        <p:spPr>
          <a:xfrm flipH="1">
            <a:off x="3923928" y="-30896"/>
            <a:ext cx="5220072" cy="6273647"/>
          </a:xfrm>
          <a:prstGeom prst="rect">
            <a:avLst/>
          </a:prstGeom>
        </p:spPr>
      </p:pic>
      <p:cxnSp>
        <p:nvCxnSpPr>
          <p:cNvPr id="18" name="Connecteur droit 17">
            <a:extLst>
              <a:ext uri="{FF2B5EF4-FFF2-40B4-BE49-F238E27FC236}">
                <a16:creationId xmlns:a16="http://schemas.microsoft.com/office/drawing/2014/main" id="{2334CC7D-F264-43C6-83B1-3E7BEE384D7B}"/>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32D90430-7CE1-0D95-0904-FBD9B538367C}"/>
              </a:ext>
            </a:extLst>
          </p:cNvPr>
          <p:cNvCxnSpPr>
            <a:cxnSpLocks/>
          </p:cNvCxnSpPr>
          <p:nvPr/>
        </p:nvCxnSpPr>
        <p:spPr>
          <a:xfrm>
            <a:off x="416224" y="1052736"/>
            <a:ext cx="7108104"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CA70AB47-D551-FCDF-3A93-7B33BCAFD1EE}"/>
              </a:ext>
            </a:extLst>
          </p:cNvPr>
          <p:cNvSpPr txBox="1"/>
          <p:nvPr/>
        </p:nvSpPr>
        <p:spPr>
          <a:xfrm>
            <a:off x="4366320" y="4922149"/>
            <a:ext cx="4542702" cy="738664"/>
          </a:xfrm>
          <a:prstGeom prst="rect">
            <a:avLst/>
          </a:prstGeom>
          <a:noFill/>
        </p:spPr>
        <p:txBody>
          <a:bodyPr wrap="square" rtlCol="0">
            <a:spAutoFit/>
          </a:bodyPr>
          <a:lstStyle/>
          <a:p>
            <a:pPr>
              <a:buClr>
                <a:srgbClr val="009AA2"/>
              </a:buClr>
            </a:pPr>
            <a:endParaRPr lang="fr-FR" sz="1400" i="1" dirty="0">
              <a:latin typeface="Lato" panose="020F0502020204030203" pitchFamily="34" charset="0"/>
              <a:ea typeface="Lato" panose="020F0502020204030203" pitchFamily="34" charset="0"/>
              <a:cs typeface="Lato" panose="020F0502020204030203" pitchFamily="34" charset="0"/>
            </a:endParaRPr>
          </a:p>
          <a:p>
            <a:pPr marL="285750" indent="-285750">
              <a:buClr>
                <a:srgbClr val="009AA2"/>
              </a:buClr>
              <a:buFont typeface="Symbol" panose="05050102010706020507" pitchFamily="18" charset="2"/>
              <a:buChar char="&gt;"/>
            </a:pPr>
            <a:endParaRPr lang="fr-FR" sz="1400" i="1" dirty="0">
              <a:latin typeface="Lato" panose="020F0502020204030203" pitchFamily="34" charset="0"/>
              <a:ea typeface="Lato" panose="020F0502020204030203" pitchFamily="34" charset="0"/>
              <a:cs typeface="Lato" panose="020F0502020204030203" pitchFamily="34" charset="0"/>
            </a:endParaRPr>
          </a:p>
          <a:p>
            <a:endParaRPr lang="fr-FR" sz="1400" dirty="0">
              <a:latin typeface="Lato" panose="020F0502020204030203" pitchFamily="34" charset="0"/>
              <a:ea typeface="Lato" panose="020F0502020204030203" pitchFamily="34" charset="0"/>
              <a:cs typeface="Lato" panose="020F0502020204030203" pitchFamily="34" charset="0"/>
            </a:endParaRPr>
          </a:p>
        </p:txBody>
      </p:sp>
      <p:sp>
        <p:nvSpPr>
          <p:cNvPr id="3" name="Titre 1">
            <a:extLst>
              <a:ext uri="{FF2B5EF4-FFF2-40B4-BE49-F238E27FC236}">
                <a16:creationId xmlns:a16="http://schemas.microsoft.com/office/drawing/2014/main" id="{82EDF3F0-9C6F-5619-7FB6-B7BA20C47528}"/>
              </a:ext>
            </a:extLst>
          </p:cNvPr>
          <p:cNvSpPr txBox="1">
            <a:spLocks/>
          </p:cNvSpPr>
          <p:nvPr/>
        </p:nvSpPr>
        <p:spPr>
          <a:xfrm>
            <a:off x="251520" y="412538"/>
            <a:ext cx="8657502"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3000" cap="all" dirty="0">
                <a:solidFill>
                  <a:srgbClr val="00596C"/>
                </a:solidFill>
                <a:latin typeface="Interstate" pitchFamily="50" charset="0"/>
              </a:rPr>
              <a:t>Petite Enfance - Enfance et Jeunesse</a:t>
            </a:r>
            <a:r>
              <a:rPr lang="fr-FR" sz="2000" dirty="0">
                <a:solidFill>
                  <a:srgbClr val="00596C"/>
                </a:solidFill>
              </a:rPr>
              <a:t>			</a:t>
            </a:r>
          </a:p>
        </p:txBody>
      </p:sp>
      <p:cxnSp>
        <p:nvCxnSpPr>
          <p:cNvPr id="4" name="Connecteur droit 3">
            <a:extLst>
              <a:ext uri="{FF2B5EF4-FFF2-40B4-BE49-F238E27FC236}">
                <a16:creationId xmlns:a16="http://schemas.microsoft.com/office/drawing/2014/main" id="{313C0920-C650-55D9-A0F3-7DEBC7356575}"/>
              </a:ext>
            </a:extLst>
          </p:cNvPr>
          <p:cNvCxnSpPr>
            <a:cxnSpLocks/>
          </p:cNvCxnSpPr>
          <p:nvPr/>
        </p:nvCxnSpPr>
        <p:spPr>
          <a:xfrm>
            <a:off x="416224" y="1052736"/>
            <a:ext cx="8260232"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DB4D9731-4F89-650D-3034-E6126991F16C}"/>
              </a:ext>
            </a:extLst>
          </p:cNvPr>
          <p:cNvSpPr txBox="1">
            <a:spLocks/>
          </p:cNvSpPr>
          <p:nvPr/>
        </p:nvSpPr>
        <p:spPr>
          <a:xfrm>
            <a:off x="3440956" y="692696"/>
            <a:ext cx="5307508"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pPr algn="ctr"/>
            <a:r>
              <a:rPr lang="fr-FR" sz="2400" b="1" dirty="0">
                <a:solidFill>
                  <a:srgbClr val="D29F13"/>
                </a:solidFill>
                <a:latin typeface="Lato regular" panose="020F0502020204030203" pitchFamily="34" charset="0"/>
                <a:ea typeface="Lato regular" panose="020F0502020204030203" pitchFamily="34" charset="0"/>
                <a:cs typeface="Lato regular" panose="020F0502020204030203" pitchFamily="34" charset="0"/>
              </a:rPr>
              <a:t>ACCUEILS DE JEUNES – 14 À 17 ANS</a:t>
            </a:r>
            <a:endParaRPr lang="fr-FR" sz="1050" dirty="0">
              <a:latin typeface="Lato regular" panose="020F0502020204030203" pitchFamily="34" charset="0"/>
              <a:ea typeface="Lato regular" panose="020F0502020204030203" pitchFamily="34" charset="0"/>
              <a:cs typeface="Lato regular" panose="020F0502020204030203" pitchFamily="34" charset="0"/>
            </a:endParaRPr>
          </a:p>
        </p:txBody>
      </p:sp>
      <p:sp>
        <p:nvSpPr>
          <p:cNvPr id="25" name="ZoneTexte 24">
            <a:extLst>
              <a:ext uri="{FF2B5EF4-FFF2-40B4-BE49-F238E27FC236}">
                <a16:creationId xmlns:a16="http://schemas.microsoft.com/office/drawing/2014/main" id="{C7339A69-DE38-F17F-D566-B7A59115112B}"/>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57 – Rapport d’activité 2022 – CCCPS Cœur de Drôme</a:t>
            </a:r>
          </a:p>
        </p:txBody>
      </p:sp>
      <p:grpSp>
        <p:nvGrpSpPr>
          <p:cNvPr id="59" name="Groupe 58">
            <a:extLst>
              <a:ext uri="{FF2B5EF4-FFF2-40B4-BE49-F238E27FC236}">
                <a16:creationId xmlns:a16="http://schemas.microsoft.com/office/drawing/2014/main" id="{A198079F-3068-934A-47EE-3D05280EA5B1}"/>
              </a:ext>
            </a:extLst>
          </p:cNvPr>
          <p:cNvGrpSpPr/>
          <p:nvPr/>
        </p:nvGrpSpPr>
        <p:grpSpPr>
          <a:xfrm>
            <a:off x="539552" y="1844824"/>
            <a:ext cx="8064896" cy="3959663"/>
            <a:chOff x="539553" y="1773593"/>
            <a:chExt cx="8064896" cy="3959663"/>
          </a:xfrm>
        </p:grpSpPr>
        <p:grpSp>
          <p:nvGrpSpPr>
            <p:cNvPr id="58" name="Groupe 57">
              <a:extLst>
                <a:ext uri="{FF2B5EF4-FFF2-40B4-BE49-F238E27FC236}">
                  <a16:creationId xmlns:a16="http://schemas.microsoft.com/office/drawing/2014/main" id="{81497E59-9D48-08F3-B5E8-11CB3598F735}"/>
                </a:ext>
              </a:extLst>
            </p:cNvPr>
            <p:cNvGrpSpPr/>
            <p:nvPr/>
          </p:nvGrpSpPr>
          <p:grpSpPr>
            <a:xfrm>
              <a:off x="646634" y="2758399"/>
              <a:ext cx="7850733" cy="2974857"/>
              <a:chOff x="646634" y="2996952"/>
              <a:chExt cx="7850733" cy="2974857"/>
            </a:xfrm>
          </p:grpSpPr>
          <p:sp>
            <p:nvSpPr>
              <p:cNvPr id="37" name="Rectangle : coins arrondis 36">
                <a:extLst>
                  <a:ext uri="{FF2B5EF4-FFF2-40B4-BE49-F238E27FC236}">
                    <a16:creationId xmlns:a16="http://schemas.microsoft.com/office/drawing/2014/main" id="{8243FF13-F58F-65DE-5F7C-605965839DE6}"/>
                  </a:ext>
                </a:extLst>
              </p:cNvPr>
              <p:cNvSpPr/>
              <p:nvPr/>
            </p:nvSpPr>
            <p:spPr>
              <a:xfrm>
                <a:off x="6292188" y="3356994"/>
                <a:ext cx="2205178" cy="2611720"/>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7" name="Groupe 56">
                <a:extLst>
                  <a:ext uri="{FF2B5EF4-FFF2-40B4-BE49-F238E27FC236}">
                    <a16:creationId xmlns:a16="http://schemas.microsoft.com/office/drawing/2014/main" id="{5DC15B80-D4B7-1264-7EEB-D0FC1CA56580}"/>
                  </a:ext>
                </a:extLst>
              </p:cNvPr>
              <p:cNvGrpSpPr/>
              <p:nvPr/>
            </p:nvGrpSpPr>
            <p:grpSpPr>
              <a:xfrm>
                <a:off x="646634" y="2996952"/>
                <a:ext cx="7850733" cy="2974857"/>
                <a:chOff x="646634" y="3262455"/>
                <a:chExt cx="7850733" cy="2974857"/>
              </a:xfrm>
            </p:grpSpPr>
            <p:sp>
              <p:nvSpPr>
                <p:cNvPr id="36" name="Rectangle : coins arrondis 35">
                  <a:extLst>
                    <a:ext uri="{FF2B5EF4-FFF2-40B4-BE49-F238E27FC236}">
                      <a16:creationId xmlns:a16="http://schemas.microsoft.com/office/drawing/2014/main" id="{D9906F76-57EA-EA25-4154-159E04E3B8D6}"/>
                    </a:ext>
                  </a:extLst>
                </p:cNvPr>
                <p:cNvSpPr/>
                <p:nvPr/>
              </p:nvSpPr>
              <p:spPr>
                <a:xfrm>
                  <a:off x="3514026" y="3569923"/>
                  <a:ext cx="2247035" cy="2664295"/>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56" name="Groupe 55">
                  <a:extLst>
                    <a:ext uri="{FF2B5EF4-FFF2-40B4-BE49-F238E27FC236}">
                      <a16:creationId xmlns:a16="http://schemas.microsoft.com/office/drawing/2014/main" id="{E145529B-ACE0-6493-3F87-7D7FB2A0583A}"/>
                    </a:ext>
                  </a:extLst>
                </p:cNvPr>
                <p:cNvGrpSpPr/>
                <p:nvPr/>
              </p:nvGrpSpPr>
              <p:grpSpPr>
                <a:xfrm>
                  <a:off x="646634" y="3262455"/>
                  <a:ext cx="7850733" cy="2974857"/>
                  <a:chOff x="646634" y="3262455"/>
                  <a:chExt cx="7850733" cy="2974857"/>
                </a:xfrm>
              </p:grpSpPr>
              <p:grpSp>
                <p:nvGrpSpPr>
                  <p:cNvPr id="52" name="Groupe 51">
                    <a:extLst>
                      <a:ext uri="{FF2B5EF4-FFF2-40B4-BE49-F238E27FC236}">
                        <a16:creationId xmlns:a16="http://schemas.microsoft.com/office/drawing/2014/main" id="{CCBFF10B-98B6-490C-0560-07D33880AAA9}"/>
                      </a:ext>
                    </a:extLst>
                  </p:cNvPr>
                  <p:cNvGrpSpPr/>
                  <p:nvPr/>
                </p:nvGrpSpPr>
                <p:grpSpPr>
                  <a:xfrm>
                    <a:off x="646634" y="3262455"/>
                    <a:ext cx="2410599" cy="2974857"/>
                    <a:chOff x="646634" y="3262455"/>
                    <a:chExt cx="2410599" cy="2974857"/>
                  </a:xfrm>
                </p:grpSpPr>
                <p:sp>
                  <p:nvSpPr>
                    <p:cNvPr id="19" name="Rectangle : coins arrondis 18">
                      <a:extLst>
                        <a:ext uri="{FF2B5EF4-FFF2-40B4-BE49-F238E27FC236}">
                          <a16:creationId xmlns:a16="http://schemas.microsoft.com/office/drawing/2014/main" id="{3E0C8887-D03E-DC75-12DB-7549904CA2CB}"/>
                        </a:ext>
                      </a:extLst>
                    </p:cNvPr>
                    <p:cNvSpPr/>
                    <p:nvPr/>
                  </p:nvSpPr>
                  <p:spPr>
                    <a:xfrm>
                      <a:off x="648494" y="3573016"/>
                      <a:ext cx="2406880" cy="2664296"/>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7" name="Connecteur droit 26">
                      <a:extLst>
                        <a:ext uri="{FF2B5EF4-FFF2-40B4-BE49-F238E27FC236}">
                          <a16:creationId xmlns:a16="http://schemas.microsoft.com/office/drawing/2014/main" id="{9B137F98-4882-21EC-990D-C029902795A8}"/>
                        </a:ext>
                      </a:extLst>
                    </p:cNvPr>
                    <p:cNvCxnSpPr>
                      <a:cxnSpLocks/>
                    </p:cNvCxnSpPr>
                    <p:nvPr/>
                  </p:nvCxnSpPr>
                  <p:spPr>
                    <a:xfrm>
                      <a:off x="720503" y="4988125"/>
                      <a:ext cx="2317443"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44" name="ZoneTexte 43">
                      <a:extLst>
                        <a:ext uri="{FF2B5EF4-FFF2-40B4-BE49-F238E27FC236}">
                          <a16:creationId xmlns:a16="http://schemas.microsoft.com/office/drawing/2014/main" id="{F321D01D-1A7F-6C51-30B1-CA66C5E10010}"/>
                        </a:ext>
                      </a:extLst>
                    </p:cNvPr>
                    <p:cNvSpPr txBox="1"/>
                    <p:nvPr/>
                  </p:nvSpPr>
                  <p:spPr>
                    <a:xfrm>
                      <a:off x="646634" y="5013176"/>
                      <a:ext cx="2406879" cy="646331"/>
                    </a:xfrm>
                    <a:prstGeom prst="rect">
                      <a:avLst/>
                    </a:prstGeom>
                    <a:noFill/>
                  </p:spPr>
                  <p:txBody>
                    <a:bodyPr wrap="square" rtlCol="0">
                      <a:spAutoFit/>
                    </a:bodyPr>
                    <a:lstStyle/>
                    <a:p>
                      <a:pPr algn="ctr"/>
                      <a:r>
                        <a:rPr lang="fr-FR" b="1" dirty="0">
                          <a:solidFill>
                            <a:schemeClr val="bg1"/>
                          </a:solidFill>
                          <a:latin typeface="Lato" panose="020F0502020204030203" pitchFamily="34" charset="0"/>
                          <a:ea typeface="Lato" panose="020F0502020204030203" pitchFamily="34" charset="0"/>
                          <a:cs typeface="Lato" panose="020F0502020204030203" pitchFamily="34" charset="0"/>
                        </a:rPr>
                        <a:t>L’OCTOBUS</a:t>
                      </a:r>
                    </a:p>
                    <a:p>
                      <a:pPr algn="ctr"/>
                      <a:r>
                        <a:rPr lang="fr-FR" dirty="0">
                          <a:solidFill>
                            <a:srgbClr val="D29F13"/>
                          </a:solidFill>
                          <a:latin typeface="Lato" panose="020F0502020204030203" pitchFamily="34" charset="0"/>
                          <a:ea typeface="Lato" panose="020F0502020204030203" pitchFamily="34" charset="0"/>
                          <a:cs typeface="Lato" panose="020F0502020204030203" pitchFamily="34" charset="0"/>
                        </a:rPr>
                        <a:t>En itin</a:t>
                      </a:r>
                      <a:r>
                        <a:rPr lang="fr-FR" sz="1800" dirty="0">
                          <a:solidFill>
                            <a:srgbClr val="D29F13"/>
                          </a:solidFill>
                          <a:latin typeface="Lato" panose="020F0502020204030203" pitchFamily="34" charset="0"/>
                          <a:ea typeface="Lato" panose="020F0502020204030203" pitchFamily="34" charset="0"/>
                          <a:cs typeface="Lato" panose="020F0502020204030203" pitchFamily="34" charset="0"/>
                        </a:rPr>
                        <a:t>é</a:t>
                      </a:r>
                      <a:r>
                        <a:rPr lang="fr-FR" dirty="0">
                          <a:solidFill>
                            <a:srgbClr val="D29F13"/>
                          </a:solidFill>
                          <a:latin typeface="Lato" panose="020F0502020204030203" pitchFamily="34" charset="0"/>
                          <a:ea typeface="Lato" panose="020F0502020204030203" pitchFamily="34" charset="0"/>
                          <a:cs typeface="Lato" panose="020F0502020204030203" pitchFamily="34" charset="0"/>
                        </a:rPr>
                        <a:t>rance</a:t>
                      </a:r>
                    </a:p>
                  </p:txBody>
                </p:sp>
                <p:pic>
                  <p:nvPicPr>
                    <p:cNvPr id="15" name="Image 14">
                      <a:extLst>
                        <a:ext uri="{FF2B5EF4-FFF2-40B4-BE49-F238E27FC236}">
                          <a16:creationId xmlns:a16="http://schemas.microsoft.com/office/drawing/2014/main" id="{312FAAB9-D95A-DF3C-C599-EAF30103CB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86" t="84" b="15129"/>
                    <a:stretch/>
                  </p:blipFill>
                  <p:spPr>
                    <a:xfrm>
                      <a:off x="648495" y="3262455"/>
                      <a:ext cx="2408738" cy="1658306"/>
                    </a:xfrm>
                    <a:prstGeom prst="rect">
                      <a:avLst/>
                    </a:prstGeom>
                  </p:spPr>
                </p:pic>
              </p:grpSp>
              <p:grpSp>
                <p:nvGrpSpPr>
                  <p:cNvPr id="54" name="Groupe 53">
                    <a:extLst>
                      <a:ext uri="{FF2B5EF4-FFF2-40B4-BE49-F238E27FC236}">
                        <a16:creationId xmlns:a16="http://schemas.microsoft.com/office/drawing/2014/main" id="{87E79CD8-2C9B-D1BB-55F3-5A24AC595EC4}"/>
                      </a:ext>
                    </a:extLst>
                  </p:cNvPr>
                  <p:cNvGrpSpPr/>
                  <p:nvPr/>
                </p:nvGrpSpPr>
                <p:grpSpPr>
                  <a:xfrm>
                    <a:off x="3501638" y="3265548"/>
                    <a:ext cx="2366506" cy="2917179"/>
                    <a:chOff x="3501638" y="3265548"/>
                    <a:chExt cx="2366506" cy="2917179"/>
                  </a:xfrm>
                </p:grpSpPr>
                <p:cxnSp>
                  <p:nvCxnSpPr>
                    <p:cNvPr id="34" name="Connecteur droit 33">
                      <a:extLst>
                        <a:ext uri="{FF2B5EF4-FFF2-40B4-BE49-F238E27FC236}">
                          <a16:creationId xmlns:a16="http://schemas.microsoft.com/office/drawing/2014/main" id="{16089260-D1B9-9C16-648D-6162ACA8D463}"/>
                        </a:ext>
                      </a:extLst>
                    </p:cNvPr>
                    <p:cNvCxnSpPr>
                      <a:cxnSpLocks/>
                    </p:cNvCxnSpPr>
                    <p:nvPr/>
                  </p:nvCxnSpPr>
                  <p:spPr>
                    <a:xfrm>
                      <a:off x="3579477" y="4985033"/>
                      <a:ext cx="2216659"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42" name="ZoneTexte 41">
                      <a:extLst>
                        <a:ext uri="{FF2B5EF4-FFF2-40B4-BE49-F238E27FC236}">
                          <a16:creationId xmlns:a16="http://schemas.microsoft.com/office/drawing/2014/main" id="{75CC9453-65FE-12DC-FD0F-6AAFB2B9D192}"/>
                        </a:ext>
                      </a:extLst>
                    </p:cNvPr>
                    <p:cNvSpPr txBox="1"/>
                    <p:nvPr/>
                  </p:nvSpPr>
                  <p:spPr>
                    <a:xfrm>
                      <a:off x="3501638" y="5013176"/>
                      <a:ext cx="2366506" cy="1169551"/>
                    </a:xfrm>
                    <a:prstGeom prst="rect">
                      <a:avLst/>
                    </a:prstGeom>
                    <a:noFill/>
                  </p:spPr>
                  <p:txBody>
                    <a:bodyPr wrap="square" rtlCol="0">
                      <a:spAutoFit/>
                    </a:bodyPr>
                    <a:lstStyle/>
                    <a:p>
                      <a:pPr algn="ctr"/>
                      <a:r>
                        <a:rPr lang="fr-FR" b="1" dirty="0">
                          <a:solidFill>
                            <a:schemeClr val="bg1"/>
                          </a:solidFill>
                          <a:latin typeface="Lato" panose="020F0502020204030203" pitchFamily="34" charset="0"/>
                          <a:ea typeface="Lato" panose="020F0502020204030203" pitchFamily="34" charset="0"/>
                          <a:cs typeface="Lato" panose="020F0502020204030203" pitchFamily="34" charset="0"/>
                        </a:rPr>
                        <a:t>L’ATELIER JEUNES  </a:t>
                      </a:r>
                    </a:p>
                    <a:p>
                      <a:pPr algn="ctr"/>
                      <a:r>
                        <a:rPr lang="fr-FR" dirty="0">
                          <a:solidFill>
                            <a:srgbClr val="D29F13"/>
                          </a:solidFill>
                          <a:latin typeface="Lato" panose="020F0502020204030203" pitchFamily="34" charset="0"/>
                          <a:ea typeface="Lato" panose="020F0502020204030203" pitchFamily="34" charset="0"/>
                          <a:cs typeface="Lato" panose="020F0502020204030203" pitchFamily="34" charset="0"/>
                        </a:rPr>
                        <a:t>À Saillans</a:t>
                      </a:r>
                    </a:p>
                    <a:p>
                      <a:pPr algn="ctr"/>
                      <a:r>
                        <a:rPr lang="fr-FR" sz="1800" b="1" dirty="0">
                          <a:solidFill>
                            <a:srgbClr val="D29F13"/>
                          </a:solidFill>
                          <a:effectLst/>
                          <a:latin typeface="Lato" panose="020F0502020204030203" pitchFamily="34" charset="0"/>
                          <a:ea typeface="Times New Roman" panose="02020603050405020304" pitchFamily="18" charset="0"/>
                          <a:cs typeface="Calibri" panose="020F0502020204030204" pitchFamily="34" charset="0"/>
                        </a:rPr>
                        <a:t>41</a:t>
                      </a:r>
                      <a:r>
                        <a:rPr lang="fr-FR" sz="1800" dirty="0">
                          <a:effectLst/>
                          <a:latin typeface="Lato" panose="020F0502020204030203" pitchFamily="34" charset="0"/>
                          <a:ea typeface="Times New Roman" panose="02020603050405020304" pitchFamily="18" charset="0"/>
                          <a:cs typeface="Calibri" panose="020F0502020204030204" pitchFamily="34" charset="0"/>
                        </a:rPr>
                        <a:t> </a:t>
                      </a:r>
                      <a:r>
                        <a:rPr lang="fr-FR" sz="1600" dirty="0">
                          <a:solidFill>
                            <a:schemeClr val="bg1"/>
                          </a:solidFill>
                          <a:effectLst/>
                          <a:latin typeface="Lato" panose="020F0502020204030203" pitchFamily="34" charset="0"/>
                          <a:ea typeface="Times New Roman" panose="02020603050405020304" pitchFamily="18" charset="0"/>
                          <a:cs typeface="Calibri" panose="020F0502020204030204" pitchFamily="34" charset="0"/>
                        </a:rPr>
                        <a:t>jeunes rencontrés non-adhérents</a:t>
                      </a:r>
                      <a:endParaRPr lang="fr-FR"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16" name="Image 15">
                      <a:extLst>
                        <a:ext uri="{FF2B5EF4-FFF2-40B4-BE49-F238E27FC236}">
                          <a16:creationId xmlns:a16="http://schemas.microsoft.com/office/drawing/2014/main" id="{8B830B5E-8726-C10A-6198-B24015796A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4029" y="3265548"/>
                      <a:ext cx="2247034" cy="1645936"/>
                    </a:xfrm>
                    <a:prstGeom prst="rect">
                      <a:avLst/>
                    </a:prstGeom>
                  </p:spPr>
                </p:pic>
              </p:grpSp>
              <p:grpSp>
                <p:nvGrpSpPr>
                  <p:cNvPr id="55" name="Groupe 54">
                    <a:extLst>
                      <a:ext uri="{FF2B5EF4-FFF2-40B4-BE49-F238E27FC236}">
                        <a16:creationId xmlns:a16="http://schemas.microsoft.com/office/drawing/2014/main" id="{E0EB597E-5AEB-3403-B23E-EC20C633E0B0}"/>
                      </a:ext>
                    </a:extLst>
                  </p:cNvPr>
                  <p:cNvGrpSpPr/>
                  <p:nvPr/>
                </p:nvGrpSpPr>
                <p:grpSpPr>
                  <a:xfrm>
                    <a:off x="6292188" y="3263561"/>
                    <a:ext cx="2205179" cy="2949944"/>
                    <a:chOff x="6292188" y="3263561"/>
                    <a:chExt cx="2205179" cy="2949944"/>
                  </a:xfrm>
                </p:grpSpPr>
                <p:cxnSp>
                  <p:nvCxnSpPr>
                    <p:cNvPr id="33" name="Connecteur droit 32">
                      <a:extLst>
                        <a:ext uri="{FF2B5EF4-FFF2-40B4-BE49-F238E27FC236}">
                          <a16:creationId xmlns:a16="http://schemas.microsoft.com/office/drawing/2014/main" id="{F2FFA3DF-A126-CA6B-B74C-BE555BB88E25}"/>
                        </a:ext>
                      </a:extLst>
                    </p:cNvPr>
                    <p:cNvCxnSpPr>
                      <a:cxnSpLocks/>
                    </p:cNvCxnSpPr>
                    <p:nvPr/>
                  </p:nvCxnSpPr>
                  <p:spPr>
                    <a:xfrm>
                      <a:off x="6337127" y="4987020"/>
                      <a:ext cx="2153260"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43" name="ZoneTexte 42">
                      <a:extLst>
                        <a:ext uri="{FF2B5EF4-FFF2-40B4-BE49-F238E27FC236}">
                          <a16:creationId xmlns:a16="http://schemas.microsoft.com/office/drawing/2014/main" id="{7F95B54C-4670-A1F8-035F-76801020D4A7}"/>
                        </a:ext>
                      </a:extLst>
                    </p:cNvPr>
                    <p:cNvSpPr txBox="1"/>
                    <p:nvPr/>
                  </p:nvSpPr>
                  <p:spPr>
                    <a:xfrm>
                      <a:off x="6292188" y="5013176"/>
                      <a:ext cx="2205178" cy="1200329"/>
                    </a:xfrm>
                    <a:prstGeom prst="rect">
                      <a:avLst/>
                    </a:prstGeom>
                    <a:noFill/>
                  </p:spPr>
                  <p:txBody>
                    <a:bodyPr wrap="square" rtlCol="0">
                      <a:spAutoFit/>
                    </a:bodyPr>
                    <a:lstStyle/>
                    <a:p>
                      <a:pPr algn="ctr"/>
                      <a:r>
                        <a:rPr lang="fr-FR" b="1" dirty="0">
                          <a:solidFill>
                            <a:schemeClr val="bg1"/>
                          </a:solidFill>
                          <a:latin typeface="Lato" panose="020F0502020204030203" pitchFamily="34" charset="0"/>
                          <a:ea typeface="Lato" panose="020F0502020204030203" pitchFamily="34" charset="0"/>
                          <a:cs typeface="Lato" panose="020F0502020204030203" pitchFamily="34" charset="0"/>
                        </a:rPr>
                        <a:t>LE BOCAL JEUNES</a:t>
                      </a:r>
                    </a:p>
                    <a:p>
                      <a:pPr algn="ctr"/>
                      <a:r>
                        <a:rPr lang="fr-FR" dirty="0">
                          <a:solidFill>
                            <a:srgbClr val="D29F13"/>
                          </a:solidFill>
                          <a:latin typeface="Lato" panose="020F0502020204030203" pitchFamily="34" charset="0"/>
                          <a:ea typeface="Lato" panose="020F0502020204030203" pitchFamily="34" charset="0"/>
                          <a:cs typeface="Lato" panose="020F0502020204030203" pitchFamily="34" charset="0"/>
                        </a:rPr>
                        <a:t>À Aouste-sur-Sye</a:t>
                      </a:r>
                    </a:p>
                    <a:p>
                      <a:pPr algn="ctr"/>
                      <a:r>
                        <a:rPr lang="fr-FR" sz="1800" b="1" dirty="0">
                          <a:solidFill>
                            <a:srgbClr val="D29F13"/>
                          </a:solidFill>
                          <a:effectLst/>
                          <a:latin typeface="Lato" panose="020F0502020204030203" pitchFamily="34" charset="0"/>
                          <a:ea typeface="Times New Roman" panose="02020603050405020304" pitchFamily="18" charset="0"/>
                          <a:cs typeface="Calibri" panose="020F0502020204030204" pitchFamily="34" charset="0"/>
                        </a:rPr>
                        <a:t>63</a:t>
                      </a:r>
                      <a:r>
                        <a:rPr lang="fr-FR" sz="1800" dirty="0">
                          <a:effectLst/>
                          <a:latin typeface="Lato" panose="020F0502020204030203" pitchFamily="34" charset="0"/>
                          <a:ea typeface="Times New Roman" panose="02020603050405020304" pitchFamily="18" charset="0"/>
                          <a:cs typeface="Calibri" panose="020F0502020204030204" pitchFamily="34" charset="0"/>
                        </a:rPr>
                        <a:t> </a:t>
                      </a:r>
                      <a:r>
                        <a:rPr lang="fr-FR" sz="1600" dirty="0">
                          <a:solidFill>
                            <a:schemeClr val="bg1"/>
                          </a:solidFill>
                          <a:effectLst/>
                          <a:latin typeface="Lato" panose="020F0502020204030203" pitchFamily="34" charset="0"/>
                          <a:ea typeface="Times New Roman" panose="02020603050405020304" pitchFamily="18" charset="0"/>
                          <a:cs typeface="Calibri" panose="020F0502020204030204" pitchFamily="34" charset="0"/>
                        </a:rPr>
                        <a:t>jeunes rencontrés non-adhérents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 </a:t>
                      </a:r>
                      <a:endParaRPr lang="fr-FR"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17" name="Image 16">
                      <a:extLst>
                        <a:ext uri="{FF2B5EF4-FFF2-40B4-BE49-F238E27FC236}">
                          <a16:creationId xmlns:a16="http://schemas.microsoft.com/office/drawing/2014/main" id="{638E0DD5-546D-04B4-6A16-36D36931AB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2189" y="3263561"/>
                      <a:ext cx="2205178" cy="1653884"/>
                    </a:xfrm>
                    <a:prstGeom prst="rect">
                      <a:avLst/>
                    </a:prstGeom>
                  </p:spPr>
                </p:pic>
              </p:grpSp>
            </p:grpSp>
          </p:grpSp>
        </p:grpSp>
        <p:sp>
          <p:nvSpPr>
            <p:cNvPr id="35" name="Rectangle : coins arrondis 34">
              <a:extLst>
                <a:ext uri="{FF2B5EF4-FFF2-40B4-BE49-F238E27FC236}">
                  <a16:creationId xmlns:a16="http://schemas.microsoft.com/office/drawing/2014/main" id="{0EF69DCB-139A-0B83-8BFA-3D7C7339653F}"/>
                </a:ext>
              </a:extLst>
            </p:cNvPr>
            <p:cNvSpPr/>
            <p:nvPr/>
          </p:nvSpPr>
          <p:spPr>
            <a:xfrm>
              <a:off x="539553" y="1773593"/>
              <a:ext cx="8064896" cy="1003552"/>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0" name="ZoneTexte 49">
              <a:extLst>
                <a:ext uri="{FF2B5EF4-FFF2-40B4-BE49-F238E27FC236}">
                  <a16:creationId xmlns:a16="http://schemas.microsoft.com/office/drawing/2014/main" id="{4ABA1767-562A-7573-D584-C5A0B13423D7}"/>
                </a:ext>
              </a:extLst>
            </p:cNvPr>
            <p:cNvSpPr txBox="1"/>
            <p:nvPr/>
          </p:nvSpPr>
          <p:spPr>
            <a:xfrm>
              <a:off x="646633" y="1813629"/>
              <a:ext cx="7669783" cy="966789"/>
            </a:xfrm>
            <a:prstGeom prst="rect">
              <a:avLst/>
            </a:prstGeom>
            <a:noFill/>
          </p:spPr>
          <p:txBody>
            <a:bodyPr wrap="square" rtlCol="0">
              <a:spAutoFit/>
            </a:bodyPr>
            <a:lstStyle/>
            <a:p>
              <a:pPr algn="ct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MJC NINI CHAIZE</a:t>
              </a:r>
            </a:p>
            <a:p>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70 </a:t>
              </a:r>
              <a:r>
                <a:rPr lang="fr-FR" dirty="0">
                  <a:solidFill>
                    <a:schemeClr val="bg1"/>
                  </a:solidFill>
                  <a:latin typeface="Lato" panose="020F0502020204030203" pitchFamily="34" charset="0"/>
                  <a:ea typeface="Lato" panose="020F0502020204030203" pitchFamily="34" charset="0"/>
                  <a:cs typeface="Lato" panose="020F0502020204030203" pitchFamily="34" charset="0"/>
                </a:rPr>
                <a:t>adhérents à la MJC</a:t>
              </a:r>
              <a:endParaRPr lang="fr-FR" sz="1800" dirty="0">
                <a:solidFill>
                  <a:schemeClr val="bg1"/>
                </a:solidFill>
                <a:latin typeface="Lato" panose="020F0502020204030203" pitchFamily="34" charset="0"/>
                <a:ea typeface="Lato" panose="020F0502020204030203" pitchFamily="34" charset="0"/>
                <a:cs typeface="Lato" panose="020F0502020204030203" pitchFamily="34" charset="0"/>
              </a:endParaRPr>
            </a:p>
            <a:p>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300</a:t>
              </a:r>
              <a:r>
                <a:rPr lang="fr-FR" sz="2000" dirty="0">
                  <a:effectLst/>
                  <a:latin typeface="Lato" panose="020F0502020204030203" pitchFamily="34" charset="0"/>
                  <a:ea typeface="Lato" panose="020F0502020204030203" pitchFamily="34" charset="0"/>
                  <a:cs typeface="Lato" panose="020F0502020204030203" pitchFamily="34" charset="0"/>
                </a:rPr>
                <a:t> </a:t>
              </a:r>
              <a:r>
                <a:rPr lang="fr-FR" dirty="0">
                  <a:solidFill>
                    <a:schemeClr val="bg1"/>
                  </a:solidFill>
                  <a:latin typeface="Lato" panose="020F0502020204030203" pitchFamily="34" charset="0"/>
                  <a:ea typeface="Lato" panose="020F0502020204030203" pitchFamily="34" charset="0"/>
                  <a:cs typeface="Lato" panose="020F0502020204030203" pitchFamily="34" charset="0"/>
                </a:rPr>
                <a:t>jeunes rencontrés via l’ensemble des actions jeunesses de la MJC</a:t>
              </a:r>
              <a:endParaRPr lang="fr-FR" sz="18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pSp>
    </p:spTree>
    <p:extLst>
      <p:ext uri="{BB962C8B-B14F-4D97-AF65-F5344CB8AC3E}">
        <p14:creationId xmlns:p14="http://schemas.microsoft.com/office/powerpoint/2010/main" val="12565414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1874B4-2EBB-0F35-0194-491E51B2178D}"/>
              </a:ext>
            </a:extLst>
          </p:cNvPr>
          <p:cNvSpPr/>
          <p:nvPr/>
        </p:nvSpPr>
        <p:spPr>
          <a:xfrm>
            <a:off x="0" y="0"/>
            <a:ext cx="9144000" cy="6858000"/>
          </a:xfrm>
          <a:prstGeom prst="rect">
            <a:avLst/>
          </a:prstGeom>
          <a:solidFill>
            <a:srgbClr val="0059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8191"/>
              </a:solidFill>
            </a:endParaRPr>
          </a:p>
        </p:txBody>
      </p:sp>
      <p:pic>
        <p:nvPicPr>
          <p:cNvPr id="11" name="Image 10">
            <a:extLst>
              <a:ext uri="{FF2B5EF4-FFF2-40B4-BE49-F238E27FC236}">
                <a16:creationId xmlns:a16="http://schemas.microsoft.com/office/drawing/2014/main" id="{1F29561E-B73C-FB0D-7970-DE10AD69F0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493"/>
          <a:stretch/>
        </p:blipFill>
        <p:spPr>
          <a:xfrm flipH="1">
            <a:off x="3923928" y="-330"/>
            <a:ext cx="5220072" cy="6273647"/>
          </a:xfrm>
          <a:prstGeom prst="rect">
            <a:avLst/>
          </a:prstGeom>
        </p:spPr>
      </p:pic>
      <p:sp>
        <p:nvSpPr>
          <p:cNvPr id="4" name="Titre 1">
            <a:extLst>
              <a:ext uri="{FF2B5EF4-FFF2-40B4-BE49-F238E27FC236}">
                <a16:creationId xmlns:a16="http://schemas.microsoft.com/office/drawing/2014/main" id="{F09061E1-0595-AEA8-6624-626694192C1B}"/>
              </a:ext>
            </a:extLst>
          </p:cNvPr>
          <p:cNvSpPr txBox="1">
            <a:spLocks/>
          </p:cNvSpPr>
          <p:nvPr/>
        </p:nvSpPr>
        <p:spPr>
          <a:xfrm>
            <a:off x="287524" y="4734272"/>
            <a:ext cx="63007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4000" dirty="0">
                <a:solidFill>
                  <a:srgbClr val="D29F13"/>
                </a:solidFill>
              </a:rPr>
              <a:t>COMMUNICATION</a:t>
            </a:r>
          </a:p>
        </p:txBody>
      </p:sp>
      <p:cxnSp>
        <p:nvCxnSpPr>
          <p:cNvPr id="7" name="Connecteur droit 6">
            <a:extLst>
              <a:ext uri="{FF2B5EF4-FFF2-40B4-BE49-F238E27FC236}">
                <a16:creationId xmlns:a16="http://schemas.microsoft.com/office/drawing/2014/main" id="{38CF9225-032A-758C-94B1-8386D3D67640}"/>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20EF9CE0-9895-E105-3F03-01B25AB8E652}"/>
              </a:ext>
            </a:extLst>
          </p:cNvPr>
          <p:cNvSpPr txBox="1"/>
          <p:nvPr/>
        </p:nvSpPr>
        <p:spPr>
          <a:xfrm>
            <a:off x="4788024" y="6381329"/>
            <a:ext cx="4355976" cy="276999"/>
          </a:xfrm>
          <a:prstGeom prst="rect">
            <a:avLst/>
          </a:prstGeom>
          <a:noFill/>
        </p:spPr>
        <p:txBody>
          <a:bodyPr wrap="square" rtlCol="0">
            <a:spAutoFit/>
          </a:bodyPr>
          <a:lstStyle/>
          <a:p>
            <a:r>
              <a:rPr lang="fr-FR" sz="12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Page 58 – Rapport d’activité 2022 – CCCPS Cœur de Drôme</a:t>
            </a:r>
          </a:p>
        </p:txBody>
      </p:sp>
    </p:spTree>
    <p:extLst>
      <p:ext uri="{BB962C8B-B14F-4D97-AF65-F5344CB8AC3E}">
        <p14:creationId xmlns:p14="http://schemas.microsoft.com/office/powerpoint/2010/main" val="1864371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153C91A-1676-4E22-6BAF-39C5F8B1D5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493"/>
          <a:stretch/>
        </p:blipFill>
        <p:spPr>
          <a:xfrm flipH="1">
            <a:off x="3923928" y="-330"/>
            <a:ext cx="5220072" cy="6273647"/>
          </a:xfrm>
          <a:prstGeom prst="rect">
            <a:avLst/>
          </a:prstGeom>
        </p:spPr>
      </p:pic>
      <p:sp>
        <p:nvSpPr>
          <p:cNvPr id="15" name="ZoneTexte 14"/>
          <p:cNvSpPr txBox="1"/>
          <p:nvPr/>
        </p:nvSpPr>
        <p:spPr>
          <a:xfrm>
            <a:off x="619257" y="920706"/>
            <a:ext cx="3175185" cy="338554"/>
          </a:xfrm>
          <a:prstGeom prst="rect">
            <a:avLst/>
          </a:prstGeom>
          <a:noFill/>
        </p:spPr>
        <p:txBody>
          <a:bodyPr wrap="square" rtlCol="0">
            <a:spAutoFit/>
          </a:bodyPr>
          <a:lstStyle/>
          <a:p>
            <a:r>
              <a:rPr lang="fr-FR" sz="1600" dirty="0">
                <a:solidFill>
                  <a:srgbClr val="D29F13"/>
                </a:solidFill>
                <a:latin typeface="Lato" panose="020F0502020204030203" pitchFamily="34" charset="0"/>
                <a:ea typeface="Lato" panose="020F0502020204030203" pitchFamily="34" charset="0"/>
                <a:cs typeface="Lato" panose="020F0502020204030203" pitchFamily="34" charset="0"/>
              </a:rPr>
              <a:t>SITUÉ EN CŒUR DE DRÔME</a:t>
            </a:r>
          </a:p>
        </p:txBody>
      </p:sp>
      <p:sp>
        <p:nvSpPr>
          <p:cNvPr id="10" name="ZoneTexte 9">
            <a:extLst>
              <a:ext uri="{FF2B5EF4-FFF2-40B4-BE49-F238E27FC236}">
                <a16:creationId xmlns:a16="http://schemas.microsoft.com/office/drawing/2014/main" id="{A9232023-D80F-84E1-2B11-FFAE68A380F0}"/>
              </a:ext>
            </a:extLst>
          </p:cNvPr>
          <p:cNvSpPr txBox="1"/>
          <p:nvPr/>
        </p:nvSpPr>
        <p:spPr>
          <a:xfrm>
            <a:off x="154083" y="6021289"/>
            <a:ext cx="2480166" cy="215444"/>
          </a:xfrm>
          <a:prstGeom prst="rect">
            <a:avLst/>
          </a:prstGeom>
          <a:noFill/>
        </p:spPr>
        <p:txBody>
          <a:bodyPr wrap="none" rtlCol="0">
            <a:spAutoFit/>
          </a:bodyPr>
          <a:lstStyle/>
          <a:p>
            <a:r>
              <a:rPr lang="fr-FR" sz="800" i="1" dirty="0">
                <a:latin typeface="Gill Sans MT" panose="020B0502020104020203" pitchFamily="34" charset="0"/>
              </a:rPr>
              <a:t>Source INSEE : population municipale double compte 2022</a:t>
            </a:r>
          </a:p>
        </p:txBody>
      </p:sp>
      <p:sp>
        <p:nvSpPr>
          <p:cNvPr id="2" name="Titre 1">
            <a:extLst>
              <a:ext uri="{FF2B5EF4-FFF2-40B4-BE49-F238E27FC236}">
                <a16:creationId xmlns:a16="http://schemas.microsoft.com/office/drawing/2014/main" id="{8AC77486-982A-ABEF-71CD-E4185ADFA1A3}"/>
              </a:ext>
            </a:extLst>
          </p:cNvPr>
          <p:cNvSpPr txBox="1">
            <a:spLocks/>
          </p:cNvSpPr>
          <p:nvPr/>
        </p:nvSpPr>
        <p:spPr>
          <a:xfrm>
            <a:off x="107504" y="296698"/>
            <a:ext cx="5731825" cy="634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3200" b="1" cap="all" dirty="0">
                <a:solidFill>
                  <a:srgbClr val="00596C"/>
                </a:solidFill>
                <a:latin typeface="Interstate" pitchFamily="50" charset="0"/>
                <a:ea typeface="Tahoma" panose="020B0604030504040204" pitchFamily="34" charset="0"/>
                <a:cs typeface="Tahoma" panose="020B0604030504040204" pitchFamily="34" charset="0"/>
              </a:rPr>
              <a:t>Un territoire</a:t>
            </a:r>
          </a:p>
        </p:txBody>
      </p:sp>
      <p:cxnSp>
        <p:nvCxnSpPr>
          <p:cNvPr id="3" name="Connecteur droit 2">
            <a:extLst>
              <a:ext uri="{FF2B5EF4-FFF2-40B4-BE49-F238E27FC236}">
                <a16:creationId xmlns:a16="http://schemas.microsoft.com/office/drawing/2014/main" id="{A3E83DEA-7056-E1AA-8508-76B24281CF90}"/>
              </a:ext>
            </a:extLst>
          </p:cNvPr>
          <p:cNvCxnSpPr>
            <a:cxnSpLocks/>
          </p:cNvCxnSpPr>
          <p:nvPr/>
        </p:nvCxnSpPr>
        <p:spPr>
          <a:xfrm>
            <a:off x="273651" y="916531"/>
            <a:ext cx="3146221"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154083" y="4381539"/>
            <a:ext cx="2407027" cy="1569660"/>
          </a:xfrm>
          <a:prstGeom prst="rect">
            <a:avLst/>
          </a:prstGeom>
          <a:noFill/>
        </p:spPr>
        <p:txBody>
          <a:bodyPr wrap="square" rtlCol="0">
            <a:spAutoFit/>
          </a:bodyPr>
          <a:lstStyle/>
          <a:p>
            <a:r>
              <a:rPr lang="fr-FR" sz="2400" b="1" dirty="0">
                <a:solidFill>
                  <a:srgbClr val="00596C"/>
                </a:solidFill>
                <a:latin typeface="Lato" panose="020F0502020204030203" pitchFamily="34" charset="0"/>
                <a:ea typeface="Lato" panose="020F0502020204030203" pitchFamily="34" charset="0"/>
                <a:cs typeface="Lato" panose="020F0502020204030203" pitchFamily="34" charset="0"/>
              </a:rPr>
              <a:t>15</a:t>
            </a:r>
            <a:r>
              <a:rPr lang="fr-FR" dirty="0">
                <a:solidFill>
                  <a:srgbClr val="00596C"/>
                </a:solidFill>
                <a:latin typeface="Lato" panose="020F0502020204030203" pitchFamily="34" charset="0"/>
                <a:ea typeface="Lato" panose="020F0502020204030203" pitchFamily="34" charset="0"/>
                <a:cs typeface="Lato" panose="020F0502020204030203" pitchFamily="34" charset="0"/>
              </a:rPr>
              <a:t> </a:t>
            </a:r>
            <a:r>
              <a:rPr lang="fr-FR"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communes</a:t>
            </a:r>
          </a:p>
          <a:p>
            <a:r>
              <a:rPr lang="fr-FR" sz="2400" b="1" dirty="0">
                <a:solidFill>
                  <a:srgbClr val="00596C"/>
                </a:solidFill>
                <a:latin typeface="Lato" panose="020F0502020204030203" pitchFamily="34" charset="0"/>
                <a:ea typeface="Lato" panose="020F0502020204030203" pitchFamily="34" charset="0"/>
                <a:cs typeface="Lato" panose="020F0502020204030203" pitchFamily="34" charset="0"/>
              </a:rPr>
              <a:t>16 266 </a:t>
            </a:r>
            <a:r>
              <a:rPr lang="fr-FR"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habitants</a:t>
            </a:r>
          </a:p>
          <a:p>
            <a:r>
              <a:rPr lang="fr-FR" sz="2400" b="1" dirty="0">
                <a:solidFill>
                  <a:srgbClr val="00596C"/>
                </a:solidFill>
                <a:latin typeface="Lato" panose="020F0502020204030203" pitchFamily="34" charset="0"/>
                <a:ea typeface="Lato" panose="020F0502020204030203" pitchFamily="34" charset="0"/>
                <a:cs typeface="Lato" panose="020F0502020204030203" pitchFamily="34" charset="0"/>
              </a:rPr>
              <a:t>234</a:t>
            </a:r>
            <a:r>
              <a:rPr lang="fr-FR" dirty="0">
                <a:solidFill>
                  <a:srgbClr val="006699"/>
                </a:solidFill>
                <a:latin typeface="Lato" panose="020F0502020204030203" pitchFamily="34" charset="0"/>
                <a:ea typeface="Lato" panose="020F0502020204030203" pitchFamily="34" charset="0"/>
                <a:cs typeface="Lato" panose="020F0502020204030203" pitchFamily="34" charset="0"/>
              </a:rPr>
              <a:t> </a:t>
            </a:r>
            <a:r>
              <a:rPr lang="fr-FR"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km</a:t>
            </a:r>
            <a:r>
              <a:rPr lang="fr-FR" baseline="300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2</a:t>
            </a:r>
          </a:p>
          <a:p>
            <a:r>
              <a:rPr lang="fr-FR" sz="2400" b="1" dirty="0">
                <a:solidFill>
                  <a:srgbClr val="00596C"/>
                </a:solidFill>
                <a:latin typeface="Lato" panose="020F0502020204030203" pitchFamily="34" charset="0"/>
                <a:ea typeface="Lato" panose="020F0502020204030203" pitchFamily="34" charset="0"/>
                <a:cs typeface="Lato" panose="020F0502020204030203" pitchFamily="34" charset="0"/>
              </a:rPr>
              <a:t>69</a:t>
            </a:r>
            <a:r>
              <a:rPr lang="fr-FR" sz="2000" b="1" dirty="0">
                <a:solidFill>
                  <a:srgbClr val="006699"/>
                </a:solidFill>
                <a:latin typeface="Lato" panose="020F0502020204030203" pitchFamily="34" charset="0"/>
                <a:ea typeface="Lato" panose="020F0502020204030203" pitchFamily="34" charset="0"/>
                <a:cs typeface="Lato" panose="020F0502020204030203" pitchFamily="34" charset="0"/>
              </a:rPr>
              <a:t> </a:t>
            </a:r>
            <a:r>
              <a:rPr lang="fr-FR"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habitant au km</a:t>
            </a:r>
            <a:r>
              <a:rPr lang="fr-FR" baseline="300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2</a:t>
            </a:r>
            <a:endParaRPr lang="fr-FR" dirty="0"/>
          </a:p>
        </p:txBody>
      </p:sp>
      <p:cxnSp>
        <p:nvCxnSpPr>
          <p:cNvPr id="16" name="Connecteur droit 15">
            <a:extLst>
              <a:ext uri="{FF2B5EF4-FFF2-40B4-BE49-F238E27FC236}">
                <a16:creationId xmlns:a16="http://schemas.microsoft.com/office/drawing/2014/main" id="{E2FB8178-F823-0A35-ED33-C94D54249232}"/>
              </a:ext>
            </a:extLst>
          </p:cNvPr>
          <p:cNvCxnSpPr>
            <a:cxnSpLocks/>
          </p:cNvCxnSpPr>
          <p:nvPr/>
        </p:nvCxnSpPr>
        <p:spPr>
          <a:xfrm>
            <a:off x="301992" y="4293096"/>
            <a:ext cx="1872208"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65B9473F-D536-7989-0A39-B5421F0C555B}"/>
              </a:ext>
            </a:extLst>
          </p:cNvPr>
          <p:cNvCxnSpPr>
            <a:cxnSpLocks/>
          </p:cNvCxnSpPr>
          <p:nvPr/>
        </p:nvCxnSpPr>
        <p:spPr>
          <a:xfrm>
            <a:off x="301992" y="5949280"/>
            <a:ext cx="1872208"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DC0A6273-2826-1159-C8C8-1CCA9CC75A4E}"/>
              </a:ext>
            </a:extLst>
          </p:cNvPr>
          <p:cNvCxnSpPr>
            <a:cxnSpLocks/>
          </p:cNvCxnSpPr>
          <p:nvPr/>
        </p:nvCxnSpPr>
        <p:spPr>
          <a:xfrm>
            <a:off x="0" y="6273317"/>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E0DFB000-715D-3FB7-7C26-75360F128FFC}"/>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5 – Rapport d’activité 2022 – CCCPS Cœur de Drôme</a:t>
            </a:r>
          </a:p>
        </p:txBody>
      </p:sp>
      <p:pic>
        <p:nvPicPr>
          <p:cNvPr id="9" name="Image 8">
            <a:extLst>
              <a:ext uri="{FF2B5EF4-FFF2-40B4-BE49-F238E27FC236}">
                <a16:creationId xmlns:a16="http://schemas.microsoft.com/office/drawing/2014/main" id="{62B3584A-ACCC-884C-FD86-8075696EBD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458" y="1332751"/>
            <a:ext cx="8235085" cy="4688537"/>
          </a:xfrm>
          <a:prstGeom prst="rect">
            <a:avLst/>
          </a:prstGeom>
        </p:spPr>
      </p:pic>
    </p:spTree>
    <p:extLst>
      <p:ext uri="{BB962C8B-B14F-4D97-AF65-F5344CB8AC3E}">
        <p14:creationId xmlns:p14="http://schemas.microsoft.com/office/powerpoint/2010/main" val="16170195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9B8BBDE-8879-C45D-5F10-5137339422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493"/>
          <a:stretch/>
        </p:blipFill>
        <p:spPr>
          <a:xfrm flipH="1">
            <a:off x="3916159" y="-42145"/>
            <a:ext cx="5220072" cy="6273647"/>
          </a:xfrm>
          <a:prstGeom prst="rect">
            <a:avLst/>
          </a:prstGeom>
        </p:spPr>
      </p:pic>
      <p:pic>
        <p:nvPicPr>
          <p:cNvPr id="14" name="Image 13">
            <a:extLst>
              <a:ext uri="{FF2B5EF4-FFF2-40B4-BE49-F238E27FC236}">
                <a16:creationId xmlns:a16="http://schemas.microsoft.com/office/drawing/2014/main" id="{10473A60-3C57-A577-07C3-F25E490384A2}"/>
              </a:ext>
            </a:extLst>
          </p:cNvPr>
          <p:cNvPicPr>
            <a:picLocks noChangeAspect="1"/>
          </p:cNvPicPr>
          <p:nvPr/>
        </p:nvPicPr>
        <p:blipFill rotWithShape="1">
          <a:blip r:embed="rId3"/>
          <a:srcRect l="4541"/>
          <a:stretch/>
        </p:blipFill>
        <p:spPr>
          <a:xfrm>
            <a:off x="5535697" y="98161"/>
            <a:ext cx="3548955" cy="3255777"/>
          </a:xfrm>
          <a:prstGeom prst="rect">
            <a:avLst/>
          </a:prstGeom>
        </p:spPr>
      </p:pic>
      <p:sp>
        <p:nvSpPr>
          <p:cNvPr id="4" name="Titre 1">
            <a:extLst>
              <a:ext uri="{FF2B5EF4-FFF2-40B4-BE49-F238E27FC236}">
                <a16:creationId xmlns:a16="http://schemas.microsoft.com/office/drawing/2014/main" id="{8868D79B-B490-703C-55EB-A7598D534891}"/>
              </a:ext>
            </a:extLst>
          </p:cNvPr>
          <p:cNvSpPr txBox="1">
            <a:spLocks/>
          </p:cNvSpPr>
          <p:nvPr/>
        </p:nvSpPr>
        <p:spPr>
          <a:xfrm>
            <a:off x="237285" y="388963"/>
            <a:ext cx="8806121"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3000" dirty="0">
                <a:solidFill>
                  <a:srgbClr val="00596C"/>
                </a:solidFill>
                <a:latin typeface="Interstate" pitchFamily="50" charset="0"/>
              </a:rPr>
              <a:t>COMMUNICATION</a:t>
            </a:r>
          </a:p>
          <a:p>
            <a:r>
              <a:rPr lang="fr-FR" sz="2000" dirty="0">
                <a:solidFill>
                  <a:srgbClr val="00596C"/>
                </a:solidFill>
              </a:rPr>
              <a:t>					</a:t>
            </a:r>
          </a:p>
        </p:txBody>
      </p:sp>
      <p:cxnSp>
        <p:nvCxnSpPr>
          <p:cNvPr id="5" name="Connecteur droit 4">
            <a:extLst>
              <a:ext uri="{FF2B5EF4-FFF2-40B4-BE49-F238E27FC236}">
                <a16:creationId xmlns:a16="http://schemas.microsoft.com/office/drawing/2014/main" id="{8F7BA6C0-4FAD-8933-D0F2-3F1C6496B7A6}"/>
              </a:ext>
            </a:extLst>
          </p:cNvPr>
          <p:cNvCxnSpPr>
            <a:cxnSpLocks/>
          </p:cNvCxnSpPr>
          <p:nvPr/>
        </p:nvCxnSpPr>
        <p:spPr>
          <a:xfrm>
            <a:off x="416224" y="1052736"/>
            <a:ext cx="3291680"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9C7DEA40-2A3E-6BA2-B79A-17C34D4484DD}"/>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FF43B9E-6FF1-EA48-8681-D1EB80C13F8E}"/>
              </a:ext>
            </a:extLst>
          </p:cNvPr>
          <p:cNvSpPr/>
          <p:nvPr/>
        </p:nvSpPr>
        <p:spPr>
          <a:xfrm>
            <a:off x="237285" y="1131821"/>
            <a:ext cx="5394018" cy="1077218"/>
          </a:xfrm>
          <a:prstGeom prst="rect">
            <a:avLst/>
          </a:prstGeom>
        </p:spPr>
        <p:txBody>
          <a:bodyPr wrap="square">
            <a:spAutoFit/>
          </a:bodyPr>
          <a:lstStyle/>
          <a:p>
            <a:pPr algn="just"/>
            <a:r>
              <a:rPr lang="fr-FR" sz="1600" dirty="0">
                <a:latin typeface="Lato regular" panose="020F0502020204030203" pitchFamily="34" charset="0"/>
                <a:ea typeface="Lato regular" panose="020F0502020204030203" pitchFamily="34" charset="0"/>
                <a:cs typeface="Lato regular" panose="020F0502020204030203" pitchFamily="34" charset="0"/>
              </a:rPr>
              <a:t>Toute l’année, le service communication met en évidence : les nouveaux services proposés, accompagne les actions déployées sur le territoire, sensibilise et informe sur les sujets relevant des compétences de l’intercommunalité.</a:t>
            </a:r>
          </a:p>
        </p:txBody>
      </p:sp>
      <p:sp>
        <p:nvSpPr>
          <p:cNvPr id="7" name="ZoneTexte 6">
            <a:extLst>
              <a:ext uri="{FF2B5EF4-FFF2-40B4-BE49-F238E27FC236}">
                <a16:creationId xmlns:a16="http://schemas.microsoft.com/office/drawing/2014/main" id="{65E645E4-9D93-8559-7766-3699F988AEBE}"/>
              </a:ext>
            </a:extLst>
          </p:cNvPr>
          <p:cNvSpPr txBox="1"/>
          <p:nvPr/>
        </p:nvSpPr>
        <p:spPr>
          <a:xfrm>
            <a:off x="345931" y="2348994"/>
            <a:ext cx="3985952" cy="523220"/>
          </a:xfrm>
          <a:prstGeom prst="rect">
            <a:avLst/>
          </a:prstGeom>
          <a:noFill/>
        </p:spPr>
        <p:txBody>
          <a:bodyPr wrap="square" rtlCol="0">
            <a:spAutoFit/>
          </a:bodyPr>
          <a:lstStyle/>
          <a:p>
            <a:r>
              <a:rPr lang="fr-FR" sz="2800" b="1" dirty="0">
                <a:solidFill>
                  <a:srgbClr val="D29F13"/>
                </a:solidFill>
                <a:latin typeface="Co Text Lt" panose="020B0503060202020204" pitchFamily="34" charset="0"/>
              </a:rPr>
              <a:t>Missions principales  </a:t>
            </a:r>
          </a:p>
        </p:txBody>
      </p:sp>
      <p:sp>
        <p:nvSpPr>
          <p:cNvPr id="9" name="ZoneTexte 8">
            <a:extLst>
              <a:ext uri="{FF2B5EF4-FFF2-40B4-BE49-F238E27FC236}">
                <a16:creationId xmlns:a16="http://schemas.microsoft.com/office/drawing/2014/main" id="{360CD48F-32C9-F910-7B33-A163B404F187}"/>
              </a:ext>
            </a:extLst>
          </p:cNvPr>
          <p:cNvSpPr txBox="1"/>
          <p:nvPr/>
        </p:nvSpPr>
        <p:spPr>
          <a:xfrm>
            <a:off x="416224" y="2766987"/>
            <a:ext cx="3236906" cy="2462213"/>
          </a:xfrm>
          <a:prstGeom prst="rect">
            <a:avLst/>
          </a:prstGeom>
          <a:noFill/>
        </p:spPr>
        <p:txBody>
          <a:bodyPr wrap="square" rtlCol="0">
            <a:spAutoFit/>
          </a:bodyPr>
          <a:lstStyle/>
          <a:p>
            <a:pPr marL="285750" indent="-285750" algn="just">
              <a:buClr>
                <a:srgbClr val="D29F13"/>
              </a:buClr>
              <a:buFont typeface="Arial" panose="020B0604020202020204" pitchFamily="34" charset="0"/>
              <a:buChar char="•"/>
            </a:pPr>
            <a:r>
              <a:rPr lang="fr-FR" sz="1400" b="1" dirty="0">
                <a:latin typeface="Lato regular" panose="020F0502020204030203" pitchFamily="34" charset="0"/>
                <a:ea typeface="Lato regular" panose="020F0502020204030203" pitchFamily="34" charset="0"/>
                <a:cs typeface="Lato regular" panose="020F0502020204030203" pitchFamily="34" charset="0"/>
              </a:rPr>
              <a:t>promotion du territoire </a:t>
            </a:r>
            <a:r>
              <a:rPr lang="fr-FR" sz="1400" dirty="0">
                <a:latin typeface="Lato regular" panose="020F0502020204030203" pitchFamily="34" charset="0"/>
                <a:ea typeface="Lato regular" panose="020F0502020204030203" pitchFamily="34" charset="0"/>
                <a:cs typeface="Lato regular" panose="020F0502020204030203" pitchFamily="34" charset="0"/>
              </a:rPr>
              <a:t>: porter l’identité, valoriser les atouts, attirer les activités économiques ou touristiques ; </a:t>
            </a:r>
          </a:p>
          <a:p>
            <a:pPr marL="285750" indent="-285750" algn="just">
              <a:buClr>
                <a:srgbClr val="D29F13"/>
              </a:buClr>
              <a:buFont typeface="Arial" panose="020B0604020202020204" pitchFamily="34" charset="0"/>
              <a:buChar char="•"/>
            </a:pPr>
            <a:r>
              <a:rPr lang="fr-FR" sz="1400" b="1" dirty="0">
                <a:latin typeface="Lato regular" panose="020F0502020204030203" pitchFamily="34" charset="0"/>
                <a:ea typeface="Lato regular" panose="020F0502020204030203" pitchFamily="34" charset="0"/>
                <a:cs typeface="Lato regular" panose="020F0502020204030203" pitchFamily="34" charset="0"/>
              </a:rPr>
              <a:t>Information du publique </a:t>
            </a:r>
            <a:r>
              <a:rPr lang="fr-FR" sz="1400" dirty="0">
                <a:latin typeface="Lato regular" panose="020F0502020204030203" pitchFamily="34" charset="0"/>
                <a:ea typeface="Lato regular" panose="020F0502020204030203" pitchFamily="34" charset="0"/>
                <a:cs typeface="Lato regular" panose="020F0502020204030203" pitchFamily="34" charset="0"/>
              </a:rPr>
              <a:t>: contribuer au bon fonctionnement des services publics ;</a:t>
            </a:r>
          </a:p>
          <a:p>
            <a:pPr marL="285750" indent="-285750" algn="just">
              <a:buClr>
                <a:srgbClr val="D29F13"/>
              </a:buClr>
              <a:buFont typeface="Arial" panose="020B0604020202020204" pitchFamily="34" charset="0"/>
              <a:buChar char="•"/>
            </a:pPr>
            <a:r>
              <a:rPr lang="fr-FR" sz="1400" b="1" dirty="0">
                <a:latin typeface="Lato regular" panose="020F0502020204030203" pitchFamily="34" charset="0"/>
                <a:ea typeface="Lato regular" panose="020F0502020204030203" pitchFamily="34" charset="0"/>
                <a:cs typeface="Lato regular" panose="020F0502020204030203" pitchFamily="34" charset="0"/>
              </a:rPr>
              <a:t>Animation du territoire </a:t>
            </a:r>
            <a:r>
              <a:rPr lang="fr-FR" sz="1400" dirty="0">
                <a:latin typeface="Lato regular" panose="020F0502020204030203" pitchFamily="34" charset="0"/>
                <a:ea typeface="Lato regular" panose="020F0502020204030203" pitchFamily="34" charset="0"/>
                <a:cs typeface="Lato regular" panose="020F0502020204030203" pitchFamily="34" charset="0"/>
              </a:rPr>
              <a:t>: soutenir ses activités culturelles, sportives, associatives, économiques et sociales.</a:t>
            </a:r>
          </a:p>
        </p:txBody>
      </p:sp>
      <p:sp>
        <p:nvSpPr>
          <p:cNvPr id="6" name="ZoneTexte 5">
            <a:extLst>
              <a:ext uri="{FF2B5EF4-FFF2-40B4-BE49-F238E27FC236}">
                <a16:creationId xmlns:a16="http://schemas.microsoft.com/office/drawing/2014/main" id="{5F3C1063-23AC-527B-407A-EC22D6D6FC7B}"/>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59 – Rapport d’activité 2022 – CCCPS Cœur de Drôme</a:t>
            </a:r>
          </a:p>
        </p:txBody>
      </p:sp>
      <p:grpSp>
        <p:nvGrpSpPr>
          <p:cNvPr id="17" name="Groupe 16">
            <a:extLst>
              <a:ext uri="{FF2B5EF4-FFF2-40B4-BE49-F238E27FC236}">
                <a16:creationId xmlns:a16="http://schemas.microsoft.com/office/drawing/2014/main" id="{77EB3DF5-2D4D-49CA-B71C-299EF84E1B38}"/>
              </a:ext>
            </a:extLst>
          </p:cNvPr>
          <p:cNvGrpSpPr/>
          <p:nvPr/>
        </p:nvGrpSpPr>
        <p:grpSpPr>
          <a:xfrm>
            <a:off x="3723424" y="3382918"/>
            <a:ext cx="5319982" cy="3062873"/>
            <a:chOff x="3723424" y="3382918"/>
            <a:chExt cx="5319982" cy="3062873"/>
          </a:xfrm>
        </p:grpSpPr>
        <p:sp>
          <p:nvSpPr>
            <p:cNvPr id="18" name="Rectangle : coins arrondis 17">
              <a:extLst>
                <a:ext uri="{FF2B5EF4-FFF2-40B4-BE49-F238E27FC236}">
                  <a16:creationId xmlns:a16="http://schemas.microsoft.com/office/drawing/2014/main" id="{1F2CAA15-B625-1907-CD14-8B8387FB0A9B}"/>
                </a:ext>
              </a:extLst>
            </p:cNvPr>
            <p:cNvSpPr/>
            <p:nvPr/>
          </p:nvSpPr>
          <p:spPr>
            <a:xfrm>
              <a:off x="3723424" y="3382918"/>
              <a:ext cx="5319982" cy="2877564"/>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EDB47186-F954-2DA1-0015-4D03633195AA}"/>
                </a:ext>
              </a:extLst>
            </p:cNvPr>
            <p:cNvSpPr txBox="1"/>
            <p:nvPr/>
          </p:nvSpPr>
          <p:spPr>
            <a:xfrm>
              <a:off x="3916159" y="3645024"/>
              <a:ext cx="4904155" cy="2800767"/>
            </a:xfrm>
            <a:prstGeom prst="rect">
              <a:avLst/>
            </a:prstGeom>
            <a:noFill/>
          </p:spPr>
          <p:txBody>
            <a:bodyPr wrap="square" rtlCol="0">
              <a:spAutoFit/>
            </a:bodyPr>
            <a:lstStyle/>
            <a:p>
              <a:pPr algn="just"/>
              <a:r>
                <a:rPr lang="fr-FR" sz="2000" b="1" dirty="0">
                  <a:solidFill>
                    <a:srgbClr val="D29F13"/>
                  </a:solidFill>
                  <a:latin typeface="Lato" panose="020F0502020204030203" pitchFamily="34" charset="0"/>
                  <a:ea typeface="Lato" panose="020F0502020204030203" pitchFamily="34" charset="0"/>
                  <a:cs typeface="Lato" panose="020F0502020204030203" pitchFamily="34" charset="0"/>
                </a:rPr>
                <a:t>+ de 80 articles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dans la presse locale en 2022</a:t>
              </a:r>
            </a:p>
            <a:p>
              <a:pPr algn="just"/>
              <a:r>
                <a:rPr lang="fr-FR" sz="2000" b="1" dirty="0">
                  <a:solidFill>
                    <a:srgbClr val="D29F13"/>
                  </a:solidFill>
                  <a:latin typeface="Lato" panose="020F0502020204030203" pitchFamily="34" charset="0"/>
                  <a:ea typeface="Lato" panose="020F0502020204030203" pitchFamily="34" charset="0"/>
                  <a:cs typeface="Lato" panose="020F0502020204030203" pitchFamily="34" charset="0"/>
                </a:rPr>
                <a:t>+ 600 nouveaux abonnés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sur la page Facebook de la communauté de communes en 2022</a:t>
              </a:r>
            </a:p>
            <a:p>
              <a:pPr algn="just"/>
              <a:r>
                <a:rPr lang="fr-FR" sz="2000" b="1" dirty="0">
                  <a:solidFill>
                    <a:srgbClr val="D29F13"/>
                  </a:solidFill>
                  <a:latin typeface="Lato" panose="020F0502020204030203" pitchFamily="34" charset="0"/>
                  <a:ea typeface="Lato" panose="020F0502020204030203" pitchFamily="34" charset="0"/>
                  <a:cs typeface="Lato" panose="020F0502020204030203" pitchFamily="34" charset="0"/>
                </a:rPr>
                <a:t>+ 3 000 nouveaux visiteurs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sur notre site internet avec une augmentation de près de 24 000 pages consultées (</a:t>
              </a:r>
              <a:r>
                <a:rPr lang="fr-FR" sz="1600" i="1" dirty="0">
                  <a:solidFill>
                    <a:schemeClr val="bg1"/>
                  </a:solidFill>
                  <a:latin typeface="Lato" panose="020F0502020204030203" pitchFamily="34" charset="0"/>
                  <a:ea typeface="Lato" panose="020F0502020204030203" pitchFamily="34" charset="0"/>
                  <a:cs typeface="Lato" panose="020F0502020204030203" pitchFamily="34" charset="0"/>
                </a:rPr>
                <a:t>en comparaison avec 2021</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a:t>
              </a:r>
            </a:p>
            <a:p>
              <a:pPr algn="just"/>
              <a:r>
                <a:rPr lang="fr-FR" sz="2000" b="1" dirty="0">
                  <a:solidFill>
                    <a:srgbClr val="D29F13"/>
                  </a:solidFill>
                  <a:latin typeface="Lato" panose="020F0502020204030203" pitchFamily="34" charset="0"/>
                  <a:ea typeface="Lato" panose="020F0502020204030203" pitchFamily="34" charset="0"/>
                  <a:cs typeface="Lato" panose="020F0502020204030203" pitchFamily="34" charset="0"/>
                </a:rPr>
                <a:t>1 page Facebook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dédiée à l’espace jeunes ouverte en juillet 2022 qui compte déjà près de 100 abonnés</a:t>
              </a:r>
            </a:p>
            <a:p>
              <a:pPr algn="just"/>
              <a:endParaRPr lang="fr-FR" sz="16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cxnSp>
          <p:nvCxnSpPr>
            <p:cNvPr id="21" name="Connecteur droit 20">
              <a:extLst>
                <a:ext uri="{FF2B5EF4-FFF2-40B4-BE49-F238E27FC236}">
                  <a16:creationId xmlns:a16="http://schemas.microsoft.com/office/drawing/2014/main" id="{435F0F05-A3A9-5595-9BD3-0AC029DA6344}"/>
                </a:ext>
              </a:extLst>
            </p:cNvPr>
            <p:cNvCxnSpPr>
              <a:cxnSpLocks/>
            </p:cNvCxnSpPr>
            <p:nvPr/>
          </p:nvCxnSpPr>
          <p:spPr>
            <a:xfrm>
              <a:off x="3916159" y="3580156"/>
              <a:ext cx="4904155"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963375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9B8BBDE-8879-C45D-5F10-5137339422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493"/>
          <a:stretch/>
        </p:blipFill>
        <p:spPr>
          <a:xfrm flipH="1">
            <a:off x="3923928" y="-41522"/>
            <a:ext cx="5220072" cy="6273647"/>
          </a:xfrm>
          <a:prstGeom prst="rect">
            <a:avLst/>
          </a:prstGeom>
        </p:spPr>
      </p:pic>
      <p:cxnSp>
        <p:nvCxnSpPr>
          <p:cNvPr id="12" name="Connecteur droit 11">
            <a:extLst>
              <a:ext uri="{FF2B5EF4-FFF2-40B4-BE49-F238E27FC236}">
                <a16:creationId xmlns:a16="http://schemas.microsoft.com/office/drawing/2014/main" id="{9C7DEA40-2A3E-6BA2-B79A-17C34D4484DD}"/>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sp>
        <p:nvSpPr>
          <p:cNvPr id="6" name="Rectangle : coins arrondis 5">
            <a:extLst>
              <a:ext uri="{FF2B5EF4-FFF2-40B4-BE49-F238E27FC236}">
                <a16:creationId xmlns:a16="http://schemas.microsoft.com/office/drawing/2014/main" id="{DEFD866E-C1A1-9F87-E3A4-46E0A6676A97}"/>
              </a:ext>
            </a:extLst>
          </p:cNvPr>
          <p:cNvSpPr/>
          <p:nvPr/>
        </p:nvSpPr>
        <p:spPr>
          <a:xfrm>
            <a:off x="859838" y="2006683"/>
            <a:ext cx="6736498" cy="1913958"/>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1870B802-F421-8F39-1EEC-BF4AEEAF7976}"/>
              </a:ext>
            </a:extLst>
          </p:cNvPr>
          <p:cNvSpPr/>
          <p:nvPr/>
        </p:nvSpPr>
        <p:spPr>
          <a:xfrm>
            <a:off x="2287845" y="2624461"/>
            <a:ext cx="5212258" cy="1092607"/>
          </a:xfrm>
          <a:prstGeom prst="rect">
            <a:avLst/>
          </a:prstGeom>
        </p:spPr>
        <p:txBody>
          <a:bodyPr wrap="square">
            <a:spAutoFit/>
          </a:bodyPr>
          <a:lstStyle/>
          <a:p>
            <a:pPr fontAlgn="base"/>
            <a:r>
              <a:rPr lang="fr-FR" sz="13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Véritable document synthèse de nos ambitions en Cœur de Drôme, le projet de territoire définit les grandes orientations stratégiques et politiques pour les années à venir.</a:t>
            </a:r>
          </a:p>
          <a:p>
            <a:pPr fontAlgn="base"/>
            <a:r>
              <a:rPr lang="fr-FR" sz="13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Un projet au service du territoire et de ses habitants. Un projet ancré dans une transition écologique </a:t>
            </a:r>
            <a:r>
              <a:rPr lang="fr-FR" sz="1300">
                <a:solidFill>
                  <a:schemeClr val="bg1"/>
                </a:solidFill>
                <a:latin typeface="Lato regular" panose="020F0502020204030203" pitchFamily="34" charset="0"/>
                <a:ea typeface="Lato regular" panose="020F0502020204030203" pitchFamily="34" charset="0"/>
                <a:cs typeface="Lato regular" panose="020F0502020204030203" pitchFamily="34" charset="0"/>
              </a:rPr>
              <a:t>et énergétique.</a:t>
            </a:r>
            <a:endParaRPr lang="fr-FR" sz="1300" dirty="0">
              <a:solidFill>
                <a:schemeClr val="bg1"/>
              </a:solidFill>
              <a:latin typeface="Lato regular" panose="020F0502020204030203" pitchFamily="34" charset="0"/>
              <a:ea typeface="Lato regular" panose="020F0502020204030203" pitchFamily="34" charset="0"/>
              <a:cs typeface="Lato regular" panose="020F0502020204030203" pitchFamily="34" charset="0"/>
            </a:endParaRPr>
          </a:p>
        </p:txBody>
      </p:sp>
      <p:sp>
        <p:nvSpPr>
          <p:cNvPr id="14" name="ZoneTexte 13">
            <a:extLst>
              <a:ext uri="{FF2B5EF4-FFF2-40B4-BE49-F238E27FC236}">
                <a16:creationId xmlns:a16="http://schemas.microsoft.com/office/drawing/2014/main" id="{33B3FA34-384A-BB76-2C1E-44CB3E82D4BF}"/>
              </a:ext>
            </a:extLst>
          </p:cNvPr>
          <p:cNvSpPr txBox="1"/>
          <p:nvPr/>
        </p:nvSpPr>
        <p:spPr>
          <a:xfrm>
            <a:off x="1783945" y="2132856"/>
            <a:ext cx="3086702" cy="369332"/>
          </a:xfrm>
          <a:prstGeom prst="rect">
            <a:avLst/>
          </a:prstGeom>
          <a:noFill/>
        </p:spPr>
        <p:txBody>
          <a:bodyPr wrap="square" rtlCol="0">
            <a:spAutoFit/>
          </a:bodyPr>
          <a:lstStyle/>
          <a:p>
            <a:pPr algn="ct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Projet de territoire</a:t>
            </a:r>
          </a:p>
        </p:txBody>
      </p:sp>
      <p:cxnSp>
        <p:nvCxnSpPr>
          <p:cNvPr id="15" name="Connecteur droit 14">
            <a:extLst>
              <a:ext uri="{FF2B5EF4-FFF2-40B4-BE49-F238E27FC236}">
                <a16:creationId xmlns:a16="http://schemas.microsoft.com/office/drawing/2014/main" id="{DE336A7C-75D5-A585-4DAF-EEF9EB1CAFF4}"/>
              </a:ext>
            </a:extLst>
          </p:cNvPr>
          <p:cNvCxnSpPr>
            <a:cxnSpLocks/>
          </p:cNvCxnSpPr>
          <p:nvPr/>
        </p:nvCxnSpPr>
        <p:spPr>
          <a:xfrm>
            <a:off x="2411760" y="2492896"/>
            <a:ext cx="1872208" cy="9292"/>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37" name="Titre 1">
            <a:extLst>
              <a:ext uri="{FF2B5EF4-FFF2-40B4-BE49-F238E27FC236}">
                <a16:creationId xmlns:a16="http://schemas.microsoft.com/office/drawing/2014/main" id="{094D6874-4E9B-AA2D-8E08-7A6C768D7333}"/>
              </a:ext>
            </a:extLst>
          </p:cNvPr>
          <p:cNvSpPr txBox="1">
            <a:spLocks/>
          </p:cNvSpPr>
          <p:nvPr/>
        </p:nvSpPr>
        <p:spPr>
          <a:xfrm>
            <a:off x="192024" y="388963"/>
            <a:ext cx="8535752"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3200" cap="all" dirty="0">
                <a:solidFill>
                  <a:srgbClr val="00596C"/>
                </a:solidFill>
                <a:latin typeface="Interstate" pitchFamily="50" charset="0"/>
              </a:rPr>
              <a:t>ACTIONS COMMUNICATION</a:t>
            </a:r>
          </a:p>
          <a:p>
            <a:r>
              <a:rPr lang="fr-FR" sz="2000" dirty="0">
                <a:solidFill>
                  <a:srgbClr val="00596C"/>
                </a:solidFill>
              </a:rPr>
              <a:t>					</a:t>
            </a:r>
          </a:p>
        </p:txBody>
      </p:sp>
      <p:cxnSp>
        <p:nvCxnSpPr>
          <p:cNvPr id="38" name="Connecteur droit 37">
            <a:extLst>
              <a:ext uri="{FF2B5EF4-FFF2-40B4-BE49-F238E27FC236}">
                <a16:creationId xmlns:a16="http://schemas.microsoft.com/office/drawing/2014/main" id="{671C8609-8554-7B6C-4C1F-F1BD7E221A04}"/>
              </a:ext>
            </a:extLst>
          </p:cNvPr>
          <p:cNvCxnSpPr>
            <a:cxnSpLocks/>
          </p:cNvCxnSpPr>
          <p:nvPr/>
        </p:nvCxnSpPr>
        <p:spPr>
          <a:xfrm>
            <a:off x="416224" y="1052736"/>
            <a:ext cx="5307904"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8D60BA85-0EE8-9937-EA14-AD1FE67D7545}"/>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60 – Rapport d’activité 2022 – CCCPS Cœur de Drôme</a:t>
            </a:r>
          </a:p>
        </p:txBody>
      </p:sp>
      <p:pic>
        <p:nvPicPr>
          <p:cNvPr id="1026" name="Picture 2">
            <a:extLst>
              <a:ext uri="{FF2B5EF4-FFF2-40B4-BE49-F238E27FC236}">
                <a16:creationId xmlns:a16="http://schemas.microsoft.com/office/drawing/2014/main" id="{FF1BD382-9607-20A0-B62B-8462671E1E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45" y="1500908"/>
            <a:ext cx="1695579" cy="241973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 coins arrondis 3">
            <a:extLst>
              <a:ext uri="{FF2B5EF4-FFF2-40B4-BE49-F238E27FC236}">
                <a16:creationId xmlns:a16="http://schemas.microsoft.com/office/drawing/2014/main" id="{FFEAD510-064E-C8D0-7EB3-9F498E146B1C}"/>
              </a:ext>
            </a:extLst>
          </p:cNvPr>
          <p:cNvSpPr/>
          <p:nvPr/>
        </p:nvSpPr>
        <p:spPr>
          <a:xfrm>
            <a:off x="1591990" y="4309199"/>
            <a:ext cx="7135786" cy="1831437"/>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64BEB14B-BC68-4DA0-FCB2-C88ECACB123F}"/>
              </a:ext>
            </a:extLst>
          </p:cNvPr>
          <p:cNvSpPr/>
          <p:nvPr/>
        </p:nvSpPr>
        <p:spPr>
          <a:xfrm>
            <a:off x="2976132" y="4725144"/>
            <a:ext cx="5700324" cy="1292662"/>
          </a:xfrm>
          <a:prstGeom prst="rect">
            <a:avLst/>
          </a:prstGeom>
        </p:spPr>
        <p:txBody>
          <a:bodyPr wrap="square">
            <a:spAutoFit/>
          </a:bodyPr>
          <a:lstStyle/>
          <a:p>
            <a:pPr algn="just" fontAlgn="base"/>
            <a:r>
              <a:rPr lang="fr-FR" sz="13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Pour accompagner le projet de territoire l’intercommunalité a décidé de repenser son identité visuelle, conçue en 2014 lors de la création de la CCCPS, afin de moderniser et retrouver une cohérence de son image. Une évolution nécessaire pour mettre en avant le « Cœur de Drôme » et traduire le dynamisme de la communauté de communes du Crestois et du Pays de Saillans, territoire en mouvement et qui se développe durablement.</a:t>
            </a:r>
          </a:p>
        </p:txBody>
      </p:sp>
      <p:pic>
        <p:nvPicPr>
          <p:cNvPr id="16" name="Image 15">
            <a:extLst>
              <a:ext uri="{FF2B5EF4-FFF2-40B4-BE49-F238E27FC236}">
                <a16:creationId xmlns:a16="http://schemas.microsoft.com/office/drawing/2014/main" id="{52652379-7C59-2C65-B440-66D66C2C00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196" y="4248305"/>
            <a:ext cx="2675588" cy="1892331"/>
          </a:xfrm>
          <a:prstGeom prst="rect">
            <a:avLst/>
          </a:prstGeom>
        </p:spPr>
      </p:pic>
      <p:sp>
        <p:nvSpPr>
          <p:cNvPr id="20" name="ZoneTexte 19">
            <a:extLst>
              <a:ext uri="{FF2B5EF4-FFF2-40B4-BE49-F238E27FC236}">
                <a16:creationId xmlns:a16="http://schemas.microsoft.com/office/drawing/2014/main" id="{613C9912-E403-6AA1-0606-095F46416D5B}"/>
              </a:ext>
            </a:extLst>
          </p:cNvPr>
          <p:cNvSpPr txBox="1"/>
          <p:nvPr/>
        </p:nvSpPr>
        <p:spPr>
          <a:xfrm>
            <a:off x="2843808" y="4317215"/>
            <a:ext cx="3086702" cy="369332"/>
          </a:xfrm>
          <a:prstGeom prst="rect">
            <a:avLst/>
          </a:prstGeom>
          <a:noFill/>
        </p:spPr>
        <p:txBody>
          <a:bodyPr wrap="square" rtlCol="0">
            <a:spAutoFit/>
          </a:bodyPr>
          <a:lstStyle/>
          <a:p>
            <a:pPr algn="ct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Nouvelle identité visuelle</a:t>
            </a:r>
          </a:p>
        </p:txBody>
      </p:sp>
      <p:cxnSp>
        <p:nvCxnSpPr>
          <p:cNvPr id="21" name="Connecteur droit 20">
            <a:extLst>
              <a:ext uri="{FF2B5EF4-FFF2-40B4-BE49-F238E27FC236}">
                <a16:creationId xmlns:a16="http://schemas.microsoft.com/office/drawing/2014/main" id="{8B48FAA7-4383-50A6-A50C-4F05514B020E}"/>
              </a:ext>
            </a:extLst>
          </p:cNvPr>
          <p:cNvCxnSpPr>
            <a:cxnSpLocks/>
          </p:cNvCxnSpPr>
          <p:nvPr/>
        </p:nvCxnSpPr>
        <p:spPr>
          <a:xfrm>
            <a:off x="3121225" y="4677255"/>
            <a:ext cx="2602903" cy="9292"/>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03076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1874B4-2EBB-0F35-0194-491E51B2178D}"/>
              </a:ext>
            </a:extLst>
          </p:cNvPr>
          <p:cNvSpPr/>
          <p:nvPr/>
        </p:nvSpPr>
        <p:spPr>
          <a:xfrm>
            <a:off x="0" y="0"/>
            <a:ext cx="9144000" cy="6858000"/>
          </a:xfrm>
          <a:prstGeom prst="rect">
            <a:avLst/>
          </a:prstGeom>
          <a:solidFill>
            <a:srgbClr val="0059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8191"/>
              </a:solidFill>
            </a:endParaRPr>
          </a:p>
        </p:txBody>
      </p:sp>
      <p:pic>
        <p:nvPicPr>
          <p:cNvPr id="11" name="Image 10">
            <a:extLst>
              <a:ext uri="{FF2B5EF4-FFF2-40B4-BE49-F238E27FC236}">
                <a16:creationId xmlns:a16="http://schemas.microsoft.com/office/drawing/2014/main" id="{1F29561E-B73C-FB0D-7970-DE10AD69F0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493"/>
          <a:stretch/>
        </p:blipFill>
        <p:spPr>
          <a:xfrm flipH="1">
            <a:off x="3923928" y="-330"/>
            <a:ext cx="5220072" cy="6273647"/>
          </a:xfrm>
          <a:prstGeom prst="rect">
            <a:avLst/>
          </a:prstGeom>
        </p:spPr>
      </p:pic>
      <p:sp>
        <p:nvSpPr>
          <p:cNvPr id="2" name="Titre 1">
            <a:extLst>
              <a:ext uri="{FF2B5EF4-FFF2-40B4-BE49-F238E27FC236}">
                <a16:creationId xmlns:a16="http://schemas.microsoft.com/office/drawing/2014/main" id="{343CDEC7-3991-6B67-B3FD-63F3C597CB40}"/>
              </a:ext>
            </a:extLst>
          </p:cNvPr>
          <p:cNvSpPr txBox="1">
            <a:spLocks/>
          </p:cNvSpPr>
          <p:nvPr/>
        </p:nvSpPr>
        <p:spPr>
          <a:xfrm>
            <a:off x="395536" y="4074740"/>
            <a:ext cx="5220072" cy="2198577"/>
          </a:xfrm>
          <a:prstGeom prst="rect">
            <a:avLst/>
          </a:prstGeom>
        </p:spPr>
        <p:txBody>
          <a:bodyPr vert="horz" lIns="91440" tIns="45720" rIns="91440" bIns="45720" rtlCol="0" anchor="ctr">
            <a:noAutofit/>
          </a:bodyPr>
          <a:lstStyle>
            <a:lvl1pPr algn="l" defTabSz="914400" rtl="0" eaLnBrk="1" latinLnBrk="0" hangingPunct="1">
              <a:spcBef>
                <a:spcPct val="0"/>
              </a:spcBef>
              <a:buNone/>
              <a:defRPr sz="4400" b="1" kern="1200">
                <a:solidFill>
                  <a:srgbClr val="048B9A"/>
                </a:solidFill>
                <a:latin typeface="Lato" panose="020F0502020204030203" pitchFamily="34" charset="0"/>
                <a:ea typeface="Lato" panose="020F0502020204030203" pitchFamily="34" charset="0"/>
                <a:cs typeface="Lato" panose="020F0502020204030203" pitchFamily="34" charset="0"/>
              </a:defRPr>
            </a:lvl1pPr>
          </a:lstStyle>
          <a:p>
            <a:r>
              <a:rPr lang="fr-FR" sz="2400" dirty="0">
                <a:solidFill>
                  <a:schemeClr val="bg1"/>
                </a:solidFill>
              </a:rPr>
              <a:t>Communauté de Communes du Crestois et du Pays de Saillans</a:t>
            </a:r>
            <a:br>
              <a:rPr lang="fr-FR" sz="2400" dirty="0">
                <a:solidFill>
                  <a:schemeClr val="bg1"/>
                </a:solidFill>
              </a:rPr>
            </a:br>
            <a:r>
              <a:rPr lang="fr-FR" sz="2400" i="1" dirty="0">
                <a:solidFill>
                  <a:schemeClr val="bg1"/>
                </a:solidFill>
              </a:rPr>
              <a:t>Cœur de Drôme</a:t>
            </a:r>
            <a:r>
              <a:rPr lang="fr-FR" sz="2400" dirty="0">
                <a:solidFill>
                  <a:schemeClr val="bg1"/>
                </a:solidFill>
              </a:rPr>
              <a:t> </a:t>
            </a:r>
            <a:br>
              <a:rPr lang="fr-FR" sz="2400" dirty="0">
                <a:solidFill>
                  <a:schemeClr val="bg1"/>
                </a:solidFill>
              </a:rPr>
            </a:br>
            <a:br>
              <a:rPr lang="fr-FR" sz="2400" dirty="0">
                <a:solidFill>
                  <a:schemeClr val="bg1"/>
                </a:solidFill>
              </a:rPr>
            </a:br>
            <a:r>
              <a:rPr lang="fr-FR" sz="2000" dirty="0">
                <a:solidFill>
                  <a:schemeClr val="bg1"/>
                </a:solidFill>
              </a:rPr>
              <a:t>15 chemin des senteurs </a:t>
            </a:r>
            <a:br>
              <a:rPr lang="fr-FR" sz="2000" dirty="0">
                <a:solidFill>
                  <a:schemeClr val="bg1"/>
                </a:solidFill>
              </a:rPr>
            </a:br>
            <a:r>
              <a:rPr lang="fr-FR" sz="2000" dirty="0">
                <a:solidFill>
                  <a:schemeClr val="bg1"/>
                </a:solidFill>
              </a:rPr>
              <a:t>26400 AOUSTE-SUR-SYE</a:t>
            </a:r>
            <a:br>
              <a:rPr lang="fr-FR" sz="2000" dirty="0">
                <a:solidFill>
                  <a:schemeClr val="bg1"/>
                </a:solidFill>
              </a:rPr>
            </a:br>
            <a:r>
              <a:rPr lang="fr-FR" sz="2000" dirty="0">
                <a:solidFill>
                  <a:schemeClr val="bg1"/>
                </a:solidFill>
              </a:rPr>
              <a:t>www.cccps.fr</a:t>
            </a:r>
            <a:endParaRPr lang="fr-FR" sz="3200" cap="all" dirty="0">
              <a:solidFill>
                <a:schemeClr val="bg1"/>
              </a:solidFill>
            </a:endParaRPr>
          </a:p>
        </p:txBody>
      </p:sp>
    </p:spTree>
    <p:extLst>
      <p:ext uri="{BB962C8B-B14F-4D97-AF65-F5344CB8AC3E}">
        <p14:creationId xmlns:p14="http://schemas.microsoft.com/office/powerpoint/2010/main" val="76427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153C91A-1676-4E22-6BAF-39C5F8B1D5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493"/>
          <a:stretch/>
        </p:blipFill>
        <p:spPr>
          <a:xfrm flipH="1">
            <a:off x="3923928" y="-330"/>
            <a:ext cx="5220072" cy="6273647"/>
          </a:xfrm>
          <a:prstGeom prst="rect">
            <a:avLst/>
          </a:prstGeom>
        </p:spPr>
      </p:pic>
      <p:pic>
        <p:nvPicPr>
          <p:cNvPr id="21" name="Image 20">
            <a:extLst>
              <a:ext uri="{FF2B5EF4-FFF2-40B4-BE49-F238E27FC236}">
                <a16:creationId xmlns:a16="http://schemas.microsoft.com/office/drawing/2014/main" id="{5F1996F2-8AFF-FD11-943E-B7A4BC1B37C7}"/>
              </a:ext>
            </a:extLst>
          </p:cNvPr>
          <p:cNvPicPr>
            <a:picLocks noChangeAspect="1"/>
          </p:cNvPicPr>
          <p:nvPr/>
        </p:nvPicPr>
        <p:blipFill rotWithShape="1">
          <a:blip r:embed="rId3" cstate="print">
            <a:clrChange>
              <a:clrFrom>
                <a:srgbClr val="F2EDE9"/>
              </a:clrFrom>
              <a:clrTo>
                <a:srgbClr val="F2EDE9">
                  <a:alpha val="0"/>
                </a:srgbClr>
              </a:clrTo>
            </a:clrChange>
            <a:extLst>
              <a:ext uri="{28A0092B-C50C-407E-A947-70E740481C1C}">
                <a14:useLocalDpi xmlns:a14="http://schemas.microsoft.com/office/drawing/2010/main" val="0"/>
              </a:ext>
            </a:extLst>
          </a:blip>
          <a:srcRect t="12253"/>
          <a:stretch/>
        </p:blipFill>
        <p:spPr>
          <a:xfrm>
            <a:off x="1835696" y="98631"/>
            <a:ext cx="8316754" cy="7297660"/>
          </a:xfrm>
          <a:prstGeom prst="rect">
            <a:avLst/>
          </a:prstGeom>
        </p:spPr>
      </p:pic>
      <p:sp>
        <p:nvSpPr>
          <p:cNvPr id="2" name="Titre 1">
            <a:extLst>
              <a:ext uri="{FF2B5EF4-FFF2-40B4-BE49-F238E27FC236}">
                <a16:creationId xmlns:a16="http://schemas.microsoft.com/office/drawing/2014/main" id="{8AC77486-982A-ABEF-71CD-E4185ADFA1A3}"/>
              </a:ext>
            </a:extLst>
          </p:cNvPr>
          <p:cNvSpPr txBox="1">
            <a:spLocks/>
          </p:cNvSpPr>
          <p:nvPr/>
        </p:nvSpPr>
        <p:spPr>
          <a:xfrm>
            <a:off x="183331" y="687914"/>
            <a:ext cx="3579774" cy="634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3200" b="1" cap="all" dirty="0">
                <a:solidFill>
                  <a:srgbClr val="00596C"/>
                </a:solidFill>
                <a:latin typeface="Interstate" pitchFamily="50" charset="0"/>
                <a:ea typeface="Tahoma" panose="020B0604030504040204" pitchFamily="34" charset="0"/>
                <a:cs typeface="Tahoma" panose="020B0604030504040204" pitchFamily="34" charset="0"/>
              </a:rPr>
              <a:t>LES Compétences</a:t>
            </a:r>
          </a:p>
        </p:txBody>
      </p:sp>
      <p:cxnSp>
        <p:nvCxnSpPr>
          <p:cNvPr id="3" name="Connecteur droit 2">
            <a:extLst>
              <a:ext uri="{FF2B5EF4-FFF2-40B4-BE49-F238E27FC236}">
                <a16:creationId xmlns:a16="http://schemas.microsoft.com/office/drawing/2014/main" id="{A3E83DEA-7056-E1AA-8508-76B24281CF90}"/>
              </a:ext>
            </a:extLst>
          </p:cNvPr>
          <p:cNvCxnSpPr>
            <a:cxnSpLocks/>
          </p:cNvCxnSpPr>
          <p:nvPr/>
        </p:nvCxnSpPr>
        <p:spPr>
          <a:xfrm flipV="1">
            <a:off x="323528" y="1322765"/>
            <a:ext cx="3024336" cy="18002"/>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DC0A6273-2826-1159-C8C8-1CCA9CC75A4E}"/>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636D91D8-2210-1D6E-BF4E-389F6A036B65}"/>
              </a:ext>
            </a:extLst>
          </p:cNvPr>
          <p:cNvSpPr txBox="1"/>
          <p:nvPr/>
        </p:nvSpPr>
        <p:spPr>
          <a:xfrm>
            <a:off x="4778083" y="804690"/>
            <a:ext cx="1425319" cy="307777"/>
          </a:xfrm>
          <a:prstGeom prst="rect">
            <a:avLst/>
          </a:prstGeom>
          <a:noFill/>
        </p:spPr>
        <p:txBody>
          <a:bodyPr wrap="square" rtlCol="0">
            <a:spAutoFit/>
          </a:bodyPr>
          <a:lstStyle/>
          <a:p>
            <a:r>
              <a:rPr lang="fr-FR" sz="1400" b="1" cap="all" dirty="0">
                <a:solidFill>
                  <a:schemeClr val="bg1"/>
                </a:solidFill>
                <a:latin typeface="Lato" panose="020F0502020204030203" pitchFamily="34" charset="0"/>
                <a:ea typeface="Lato" panose="020F0502020204030203" pitchFamily="34" charset="0"/>
                <a:cs typeface="Lato" panose="020F0502020204030203" pitchFamily="34" charset="0"/>
              </a:rPr>
              <a:t>tourisme</a:t>
            </a:r>
          </a:p>
        </p:txBody>
      </p:sp>
      <p:sp>
        <p:nvSpPr>
          <p:cNvPr id="9" name="ZoneTexte 8">
            <a:extLst>
              <a:ext uri="{FF2B5EF4-FFF2-40B4-BE49-F238E27FC236}">
                <a16:creationId xmlns:a16="http://schemas.microsoft.com/office/drawing/2014/main" id="{60C7ABB5-6337-142C-7EF4-1531946AA850}"/>
              </a:ext>
            </a:extLst>
          </p:cNvPr>
          <p:cNvSpPr txBox="1"/>
          <p:nvPr/>
        </p:nvSpPr>
        <p:spPr>
          <a:xfrm>
            <a:off x="3463043" y="4653817"/>
            <a:ext cx="1923053" cy="523220"/>
          </a:xfrm>
          <a:prstGeom prst="rect">
            <a:avLst/>
          </a:prstGeom>
          <a:noFill/>
        </p:spPr>
        <p:txBody>
          <a:bodyPr wrap="square" rtlCol="0">
            <a:spAutoFit/>
          </a:bodyPr>
          <a:lstStyle/>
          <a:p>
            <a:pPr algn="ctr"/>
            <a:r>
              <a:rPr lang="fr-FR" sz="1400" b="1" cap="all" dirty="0">
                <a:solidFill>
                  <a:schemeClr val="bg1"/>
                </a:solidFill>
                <a:latin typeface="Lato" panose="020F0502020204030203" pitchFamily="34" charset="0"/>
                <a:ea typeface="Lato" panose="020F0502020204030203" pitchFamily="34" charset="0"/>
                <a:cs typeface="Lato" panose="020F0502020204030203" pitchFamily="34" charset="0"/>
              </a:rPr>
              <a:t>AMÉNAGEMENT HABITAT</a:t>
            </a:r>
          </a:p>
        </p:txBody>
      </p:sp>
      <p:sp>
        <p:nvSpPr>
          <p:cNvPr id="10" name="ZoneTexte 9">
            <a:extLst>
              <a:ext uri="{FF2B5EF4-FFF2-40B4-BE49-F238E27FC236}">
                <a16:creationId xmlns:a16="http://schemas.microsoft.com/office/drawing/2014/main" id="{FD0E75D5-934F-7986-885E-3EEB3BF9F5D4}"/>
              </a:ext>
            </a:extLst>
          </p:cNvPr>
          <p:cNvSpPr txBox="1"/>
          <p:nvPr/>
        </p:nvSpPr>
        <p:spPr>
          <a:xfrm>
            <a:off x="5768668" y="3149699"/>
            <a:ext cx="1425319" cy="338554"/>
          </a:xfrm>
          <a:prstGeom prst="rect">
            <a:avLst/>
          </a:prstGeom>
          <a:noFill/>
        </p:spPr>
        <p:txBody>
          <a:bodyPr wrap="square" rtlCol="0">
            <a:spAutoFit/>
          </a:bodyPr>
          <a:lstStyle/>
          <a:p>
            <a:r>
              <a:rPr lang="fr-FR" sz="1600" b="1" cap="all" dirty="0">
                <a:solidFill>
                  <a:schemeClr val="bg1"/>
                </a:solidFill>
                <a:latin typeface="Lato" panose="020F0502020204030203" pitchFamily="34" charset="0"/>
                <a:ea typeface="Lato" panose="020F0502020204030203" pitchFamily="34" charset="0"/>
                <a:cs typeface="Lato" panose="020F0502020204030203" pitchFamily="34" charset="0"/>
              </a:rPr>
              <a:t>ÉCONOMIE</a:t>
            </a:r>
          </a:p>
        </p:txBody>
      </p:sp>
      <p:sp>
        <p:nvSpPr>
          <p:cNvPr id="11" name="ZoneTexte 10">
            <a:extLst>
              <a:ext uri="{FF2B5EF4-FFF2-40B4-BE49-F238E27FC236}">
                <a16:creationId xmlns:a16="http://schemas.microsoft.com/office/drawing/2014/main" id="{6F6B9707-0E72-0C7A-3BCD-3A37EE7429D2}"/>
              </a:ext>
            </a:extLst>
          </p:cNvPr>
          <p:cNvSpPr txBox="1"/>
          <p:nvPr/>
        </p:nvSpPr>
        <p:spPr>
          <a:xfrm>
            <a:off x="5050110" y="2955371"/>
            <a:ext cx="1880746" cy="400110"/>
          </a:xfrm>
          <a:prstGeom prst="rect">
            <a:avLst/>
          </a:prstGeom>
          <a:noFill/>
        </p:spPr>
        <p:txBody>
          <a:bodyPr wrap="square" rtlCol="0">
            <a:spAutoFit/>
          </a:bodyPr>
          <a:lstStyle/>
          <a:p>
            <a:r>
              <a:rPr lang="fr-FR" sz="2000" b="1" cap="all" dirty="0">
                <a:solidFill>
                  <a:srgbClr val="00596C"/>
                </a:solidFill>
                <a:latin typeface="Lato" panose="020F0502020204030203" pitchFamily="34" charset="0"/>
                <a:ea typeface="Lato" panose="020F0502020204030203" pitchFamily="34" charset="0"/>
                <a:cs typeface="Lato" panose="020F0502020204030203" pitchFamily="34" charset="0"/>
              </a:rPr>
              <a:t>TRANSITION</a:t>
            </a:r>
          </a:p>
        </p:txBody>
      </p:sp>
      <p:sp>
        <p:nvSpPr>
          <p:cNvPr id="12" name="ZoneTexte 11">
            <a:extLst>
              <a:ext uri="{FF2B5EF4-FFF2-40B4-BE49-F238E27FC236}">
                <a16:creationId xmlns:a16="http://schemas.microsoft.com/office/drawing/2014/main" id="{6C058BD4-6610-9E0F-EDC8-8DE7614AFDB0}"/>
              </a:ext>
            </a:extLst>
          </p:cNvPr>
          <p:cNvSpPr txBox="1"/>
          <p:nvPr/>
        </p:nvSpPr>
        <p:spPr>
          <a:xfrm>
            <a:off x="7136178" y="1991863"/>
            <a:ext cx="1728192" cy="738664"/>
          </a:xfrm>
          <a:prstGeom prst="rect">
            <a:avLst/>
          </a:prstGeom>
          <a:noFill/>
        </p:spPr>
        <p:txBody>
          <a:bodyPr wrap="square" rtlCol="0">
            <a:spAutoFit/>
          </a:bodyPr>
          <a:lstStyle/>
          <a:p>
            <a:r>
              <a:rPr lang="fr-FR" sz="1400" b="1" cap="all" dirty="0">
                <a:solidFill>
                  <a:schemeClr val="bg1"/>
                </a:solidFill>
                <a:latin typeface="Lato" panose="020F0502020204030203" pitchFamily="34" charset="0"/>
                <a:ea typeface="Lato" panose="020F0502020204030203" pitchFamily="34" charset="0"/>
                <a:cs typeface="Lato" panose="020F0502020204030203" pitchFamily="34" charset="0"/>
              </a:rPr>
              <a:t>BÂTIMENTS &amp; MANIFESTATIONS SPORTIVES</a:t>
            </a:r>
          </a:p>
        </p:txBody>
      </p:sp>
      <p:sp>
        <p:nvSpPr>
          <p:cNvPr id="13" name="ZoneTexte 12">
            <a:extLst>
              <a:ext uri="{FF2B5EF4-FFF2-40B4-BE49-F238E27FC236}">
                <a16:creationId xmlns:a16="http://schemas.microsoft.com/office/drawing/2014/main" id="{1774FF54-3364-33BC-35DD-1A3C6968C2B6}"/>
              </a:ext>
            </a:extLst>
          </p:cNvPr>
          <p:cNvSpPr txBox="1"/>
          <p:nvPr/>
        </p:nvSpPr>
        <p:spPr>
          <a:xfrm>
            <a:off x="6325952" y="4817826"/>
            <a:ext cx="2131822" cy="769441"/>
          </a:xfrm>
          <a:prstGeom prst="rect">
            <a:avLst/>
          </a:prstGeom>
          <a:noFill/>
        </p:spPr>
        <p:txBody>
          <a:bodyPr wrap="square" rtlCol="0">
            <a:spAutoFit/>
          </a:bodyPr>
          <a:lstStyle/>
          <a:p>
            <a:pPr algn="ctr"/>
            <a:r>
              <a:rPr lang="fr-FR" sz="1400" b="1" cap="all" dirty="0">
                <a:solidFill>
                  <a:schemeClr val="bg1"/>
                </a:solidFill>
                <a:latin typeface="Lato" panose="020F0502020204030203" pitchFamily="34" charset="0"/>
                <a:ea typeface="Lato" panose="020F0502020204030203" pitchFamily="34" charset="0"/>
                <a:cs typeface="Lato" panose="020F0502020204030203" pitchFamily="34" charset="0"/>
              </a:rPr>
              <a:t>GESTION DES Déchets</a:t>
            </a:r>
          </a:p>
          <a:p>
            <a:endParaRPr lang="fr-FR" sz="1600" b="1" cap="all"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4" name="ZoneTexte 13">
            <a:extLst>
              <a:ext uri="{FF2B5EF4-FFF2-40B4-BE49-F238E27FC236}">
                <a16:creationId xmlns:a16="http://schemas.microsoft.com/office/drawing/2014/main" id="{6C0B293B-BDD0-C647-0AB6-9CD332220894}"/>
              </a:ext>
            </a:extLst>
          </p:cNvPr>
          <p:cNvSpPr txBox="1"/>
          <p:nvPr/>
        </p:nvSpPr>
        <p:spPr>
          <a:xfrm>
            <a:off x="5281836" y="5249045"/>
            <a:ext cx="1044116" cy="307777"/>
          </a:xfrm>
          <a:prstGeom prst="rect">
            <a:avLst/>
          </a:prstGeom>
          <a:noFill/>
        </p:spPr>
        <p:txBody>
          <a:bodyPr wrap="square" rtlCol="0">
            <a:spAutoFit/>
          </a:bodyPr>
          <a:lstStyle/>
          <a:p>
            <a:r>
              <a:rPr lang="fr-FR" sz="1400" b="1" cap="all" dirty="0">
                <a:solidFill>
                  <a:schemeClr val="bg1"/>
                </a:solidFill>
                <a:latin typeface="Lato" panose="020F0502020204030203" pitchFamily="34" charset="0"/>
                <a:ea typeface="Lato" panose="020F0502020204030203" pitchFamily="34" charset="0"/>
                <a:cs typeface="Lato" panose="020F0502020204030203" pitchFamily="34" charset="0"/>
              </a:rPr>
              <a:t>MOBILITÉ</a:t>
            </a:r>
          </a:p>
        </p:txBody>
      </p:sp>
      <p:sp>
        <p:nvSpPr>
          <p:cNvPr id="15" name="ZoneTexte 14">
            <a:extLst>
              <a:ext uri="{FF2B5EF4-FFF2-40B4-BE49-F238E27FC236}">
                <a16:creationId xmlns:a16="http://schemas.microsoft.com/office/drawing/2014/main" id="{769EC84C-0A27-91CA-AA72-36446923DD1C}"/>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6 – Rapport d’activité 2022 – CCCPS Cœur de Drôme</a:t>
            </a:r>
          </a:p>
        </p:txBody>
      </p:sp>
      <p:sp>
        <p:nvSpPr>
          <p:cNvPr id="5" name="ZoneTexte 4">
            <a:extLst>
              <a:ext uri="{FF2B5EF4-FFF2-40B4-BE49-F238E27FC236}">
                <a16:creationId xmlns:a16="http://schemas.microsoft.com/office/drawing/2014/main" id="{51DEB103-07E9-7108-D4CD-B42D7CC8F6B8}"/>
              </a:ext>
            </a:extLst>
          </p:cNvPr>
          <p:cNvSpPr txBox="1"/>
          <p:nvPr/>
        </p:nvSpPr>
        <p:spPr>
          <a:xfrm>
            <a:off x="7194173" y="3388810"/>
            <a:ext cx="1744039" cy="738664"/>
          </a:xfrm>
          <a:prstGeom prst="rect">
            <a:avLst/>
          </a:prstGeom>
          <a:noFill/>
        </p:spPr>
        <p:txBody>
          <a:bodyPr wrap="square" rtlCol="0">
            <a:spAutoFit/>
          </a:bodyPr>
          <a:lstStyle/>
          <a:p>
            <a:pPr algn="ctr"/>
            <a:r>
              <a:rPr lang="fr-FR" sz="1400" b="1" dirty="0">
                <a:solidFill>
                  <a:schemeClr val="bg1"/>
                </a:solidFill>
                <a:effectLst/>
                <a:latin typeface="Lato" panose="020F0502020204030203" pitchFamily="34" charset="0"/>
                <a:ea typeface="Calibri" panose="020F0502020204030204" pitchFamily="34" charset="0"/>
                <a:cs typeface="Calibri" panose="020F0502020204030204" pitchFamily="34" charset="0"/>
              </a:rPr>
              <a:t>PETITE ENFANCE </a:t>
            </a:r>
            <a:r>
              <a:rPr lang="fr-FR" sz="1400" b="1" dirty="0" err="1">
                <a:solidFill>
                  <a:schemeClr val="bg1"/>
                </a:solidFill>
                <a:effectLst/>
                <a:latin typeface="Lato" panose="020F0502020204030203" pitchFamily="34" charset="0"/>
                <a:ea typeface="Calibri" panose="020F0502020204030204" pitchFamily="34" charset="0"/>
                <a:cs typeface="Calibri" panose="020F0502020204030204" pitchFamily="34" charset="0"/>
              </a:rPr>
              <a:t>ENFANCE</a:t>
            </a:r>
            <a:r>
              <a:rPr lang="fr-FR" sz="1400" b="1" dirty="0">
                <a:solidFill>
                  <a:schemeClr val="bg1"/>
                </a:solidFill>
                <a:effectLst/>
                <a:latin typeface="Lato" panose="020F0502020204030203" pitchFamily="34" charset="0"/>
                <a:ea typeface="Calibri" panose="020F0502020204030204" pitchFamily="34" charset="0"/>
                <a:cs typeface="Calibri" panose="020F0502020204030204" pitchFamily="34" charset="0"/>
              </a:rPr>
              <a:t> JEUNESSE</a:t>
            </a:r>
            <a:endParaRPr lang="fr-FR" sz="1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24" name="ZoneTexte 23">
            <a:extLst>
              <a:ext uri="{FF2B5EF4-FFF2-40B4-BE49-F238E27FC236}">
                <a16:creationId xmlns:a16="http://schemas.microsoft.com/office/drawing/2014/main" id="{BB835E70-4F76-EF82-9F4C-42BEEE2B0537}"/>
              </a:ext>
            </a:extLst>
          </p:cNvPr>
          <p:cNvSpPr txBox="1"/>
          <p:nvPr/>
        </p:nvSpPr>
        <p:spPr>
          <a:xfrm>
            <a:off x="3211399" y="1846953"/>
            <a:ext cx="1939534" cy="523220"/>
          </a:xfrm>
          <a:prstGeom prst="rect">
            <a:avLst/>
          </a:prstGeom>
          <a:noFill/>
        </p:spPr>
        <p:txBody>
          <a:bodyPr wrap="square" rtlCol="0">
            <a:spAutoFit/>
          </a:bodyPr>
          <a:lstStyle/>
          <a:p>
            <a:r>
              <a:rPr lang="fr-FR" sz="1400" b="1" cap="all" dirty="0">
                <a:solidFill>
                  <a:schemeClr val="bg1"/>
                </a:solidFill>
                <a:latin typeface="Lato" panose="020F0502020204030203" pitchFamily="34" charset="0"/>
                <a:ea typeface="Lato" panose="020F0502020204030203" pitchFamily="34" charset="0"/>
                <a:cs typeface="Lato" panose="020F0502020204030203" pitchFamily="34" charset="0"/>
              </a:rPr>
              <a:t>PROTECTION DE L’ENVIRONNEMENT</a:t>
            </a:r>
          </a:p>
        </p:txBody>
      </p:sp>
      <p:sp>
        <p:nvSpPr>
          <p:cNvPr id="25" name="ZoneTexte 24">
            <a:extLst>
              <a:ext uri="{FF2B5EF4-FFF2-40B4-BE49-F238E27FC236}">
                <a16:creationId xmlns:a16="http://schemas.microsoft.com/office/drawing/2014/main" id="{8B04ED90-2A52-DABC-C2C2-C811BF6A15FF}"/>
              </a:ext>
            </a:extLst>
          </p:cNvPr>
          <p:cNvSpPr txBox="1"/>
          <p:nvPr/>
        </p:nvSpPr>
        <p:spPr>
          <a:xfrm>
            <a:off x="6325952" y="1254377"/>
            <a:ext cx="1425319" cy="307777"/>
          </a:xfrm>
          <a:prstGeom prst="rect">
            <a:avLst/>
          </a:prstGeom>
          <a:noFill/>
        </p:spPr>
        <p:txBody>
          <a:bodyPr wrap="square" rtlCol="0">
            <a:spAutoFit/>
          </a:bodyPr>
          <a:lstStyle/>
          <a:p>
            <a:r>
              <a:rPr lang="fr-FR" sz="1400" b="1" cap="all" dirty="0">
                <a:solidFill>
                  <a:schemeClr val="bg1"/>
                </a:solidFill>
                <a:latin typeface="Lato" panose="020F0502020204030203" pitchFamily="34" charset="0"/>
                <a:ea typeface="Lato" panose="020F0502020204030203" pitchFamily="34" charset="0"/>
                <a:cs typeface="Lato" panose="020F0502020204030203" pitchFamily="34" charset="0"/>
              </a:rPr>
              <a:t>économie</a:t>
            </a:r>
          </a:p>
        </p:txBody>
      </p:sp>
      <p:sp>
        <p:nvSpPr>
          <p:cNvPr id="16" name="ZoneTexte 15">
            <a:extLst>
              <a:ext uri="{FF2B5EF4-FFF2-40B4-BE49-F238E27FC236}">
                <a16:creationId xmlns:a16="http://schemas.microsoft.com/office/drawing/2014/main" id="{128FAF61-58A1-AE72-AF32-F8784527DEFD}"/>
              </a:ext>
            </a:extLst>
          </p:cNvPr>
          <p:cNvSpPr txBox="1"/>
          <p:nvPr/>
        </p:nvSpPr>
        <p:spPr>
          <a:xfrm>
            <a:off x="5322575" y="5477027"/>
            <a:ext cx="1184614" cy="307777"/>
          </a:xfrm>
          <a:prstGeom prst="rect">
            <a:avLst/>
          </a:prstGeom>
          <a:noFill/>
        </p:spPr>
        <p:txBody>
          <a:bodyPr wrap="square" rtlCol="0">
            <a:spAutoFit/>
          </a:bodyPr>
          <a:lstStyle/>
          <a:p>
            <a:r>
              <a:rPr lang="fr-FR" sz="1400" b="1" cap="all" dirty="0">
                <a:solidFill>
                  <a:schemeClr val="bg1"/>
                </a:solidFill>
                <a:latin typeface="Lato" panose="020F0502020204030203" pitchFamily="34" charset="0"/>
                <a:ea typeface="Lato" panose="020F0502020204030203" pitchFamily="34" charset="0"/>
                <a:cs typeface="Lato" panose="020F0502020204030203" pitchFamily="34" charset="0"/>
              </a:rPr>
              <a:t>ÉNERGIE</a:t>
            </a:r>
          </a:p>
        </p:txBody>
      </p:sp>
      <p:sp>
        <p:nvSpPr>
          <p:cNvPr id="17" name="ZoneTexte 16">
            <a:extLst>
              <a:ext uri="{FF2B5EF4-FFF2-40B4-BE49-F238E27FC236}">
                <a16:creationId xmlns:a16="http://schemas.microsoft.com/office/drawing/2014/main" id="{3E294FC5-2E57-B38B-202F-91FFA385A685}"/>
              </a:ext>
            </a:extLst>
          </p:cNvPr>
          <p:cNvSpPr txBox="1"/>
          <p:nvPr/>
        </p:nvSpPr>
        <p:spPr>
          <a:xfrm>
            <a:off x="2863926" y="3250385"/>
            <a:ext cx="1923053" cy="523220"/>
          </a:xfrm>
          <a:prstGeom prst="rect">
            <a:avLst/>
          </a:prstGeom>
          <a:noFill/>
        </p:spPr>
        <p:txBody>
          <a:bodyPr wrap="square" rtlCol="0">
            <a:spAutoFit/>
          </a:bodyPr>
          <a:lstStyle/>
          <a:p>
            <a:pPr algn="ctr"/>
            <a:r>
              <a:rPr lang="fr-FR" sz="1400" b="1" cap="all" dirty="0">
                <a:solidFill>
                  <a:schemeClr val="bg1"/>
                </a:solidFill>
                <a:latin typeface="Lato" panose="020F0502020204030203" pitchFamily="34" charset="0"/>
                <a:ea typeface="Lato" panose="020F0502020204030203" pitchFamily="34" charset="0"/>
                <a:cs typeface="Lato" panose="020F0502020204030203" pitchFamily="34" charset="0"/>
              </a:rPr>
              <a:t>ALIMENTAIRE ET AGRICOLE</a:t>
            </a:r>
          </a:p>
        </p:txBody>
      </p:sp>
    </p:spTree>
    <p:extLst>
      <p:ext uri="{BB962C8B-B14F-4D97-AF65-F5344CB8AC3E}">
        <p14:creationId xmlns:p14="http://schemas.microsoft.com/office/powerpoint/2010/main" val="3977207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153C91A-1676-4E22-6BAF-39C5F8B1D5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493"/>
          <a:stretch/>
        </p:blipFill>
        <p:spPr>
          <a:xfrm flipH="1">
            <a:off x="3923928" y="-330"/>
            <a:ext cx="5220072" cy="6273647"/>
          </a:xfrm>
          <a:prstGeom prst="rect">
            <a:avLst/>
          </a:prstGeom>
        </p:spPr>
      </p:pic>
      <p:sp>
        <p:nvSpPr>
          <p:cNvPr id="2" name="Titre 1">
            <a:extLst>
              <a:ext uri="{FF2B5EF4-FFF2-40B4-BE49-F238E27FC236}">
                <a16:creationId xmlns:a16="http://schemas.microsoft.com/office/drawing/2014/main" id="{8AC77486-982A-ABEF-71CD-E4185ADFA1A3}"/>
              </a:ext>
            </a:extLst>
          </p:cNvPr>
          <p:cNvSpPr txBox="1">
            <a:spLocks/>
          </p:cNvSpPr>
          <p:nvPr/>
        </p:nvSpPr>
        <p:spPr>
          <a:xfrm>
            <a:off x="107504" y="296698"/>
            <a:ext cx="5731825" cy="634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3200" b="1" cap="all" dirty="0">
                <a:solidFill>
                  <a:srgbClr val="00596C"/>
                </a:solidFill>
                <a:latin typeface="Interstate" pitchFamily="50" charset="0"/>
                <a:ea typeface="Tahoma" panose="020B0604030504040204" pitchFamily="34" charset="0"/>
                <a:cs typeface="Tahoma" panose="020B0604030504040204" pitchFamily="34" charset="0"/>
              </a:rPr>
              <a:t>La gouvernance</a:t>
            </a:r>
          </a:p>
        </p:txBody>
      </p:sp>
      <p:cxnSp>
        <p:nvCxnSpPr>
          <p:cNvPr id="3" name="Connecteur droit 2">
            <a:extLst>
              <a:ext uri="{FF2B5EF4-FFF2-40B4-BE49-F238E27FC236}">
                <a16:creationId xmlns:a16="http://schemas.microsoft.com/office/drawing/2014/main" id="{A3E83DEA-7056-E1AA-8508-76B24281CF90}"/>
              </a:ext>
            </a:extLst>
          </p:cNvPr>
          <p:cNvCxnSpPr>
            <a:cxnSpLocks/>
          </p:cNvCxnSpPr>
          <p:nvPr/>
        </p:nvCxnSpPr>
        <p:spPr>
          <a:xfrm flipV="1">
            <a:off x="273651" y="861661"/>
            <a:ext cx="3707651" cy="5487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DC0A6273-2826-1159-C8C8-1CCA9CC75A4E}"/>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pic>
        <p:nvPicPr>
          <p:cNvPr id="7" name="Graphique 6">
            <a:extLst>
              <a:ext uri="{FF2B5EF4-FFF2-40B4-BE49-F238E27FC236}">
                <a16:creationId xmlns:a16="http://schemas.microsoft.com/office/drawing/2014/main" id="{59AD08D7-F9F8-369F-2B49-A3B218762D5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9161" t="6729" r="39162" b="80216"/>
          <a:stretch/>
        </p:blipFill>
        <p:spPr>
          <a:xfrm>
            <a:off x="3981302" y="861661"/>
            <a:ext cx="1590848" cy="738665"/>
          </a:xfrm>
          <a:prstGeom prst="rect">
            <a:avLst/>
          </a:prstGeom>
        </p:spPr>
      </p:pic>
      <p:sp>
        <p:nvSpPr>
          <p:cNvPr id="8" name="Rectangle : coins arrondis 7">
            <a:extLst>
              <a:ext uri="{FF2B5EF4-FFF2-40B4-BE49-F238E27FC236}">
                <a16:creationId xmlns:a16="http://schemas.microsoft.com/office/drawing/2014/main" id="{C0CDC242-DDFA-6706-C71E-4F3B88AD2EAD}"/>
              </a:ext>
            </a:extLst>
          </p:cNvPr>
          <p:cNvSpPr/>
          <p:nvPr/>
        </p:nvSpPr>
        <p:spPr>
          <a:xfrm>
            <a:off x="2649951" y="1460425"/>
            <a:ext cx="4246355" cy="113402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rgbClr val="00596C"/>
                </a:solidFill>
                <a:latin typeface="Lato" panose="020F0502020204030203" pitchFamily="34" charset="0"/>
                <a:ea typeface="Lato" panose="020F0502020204030203" pitchFamily="34" charset="0"/>
                <a:cs typeface="Lato" panose="020F0502020204030203" pitchFamily="34" charset="0"/>
              </a:rPr>
              <a:t>Le Conseil Communautaire</a:t>
            </a:r>
          </a:p>
          <a:p>
            <a:pPr algn="ctr"/>
            <a:r>
              <a:rPr lang="fr-FR" sz="1100" dirty="0">
                <a:solidFill>
                  <a:schemeClr val="tx1"/>
                </a:solidFill>
                <a:latin typeface="Lato" panose="020F0502020204030203" pitchFamily="34" charset="0"/>
                <a:ea typeface="Lato" panose="020F0502020204030203" pitchFamily="34" charset="0"/>
                <a:cs typeface="Lato" panose="020F0502020204030203" pitchFamily="34" charset="0"/>
              </a:rPr>
              <a:t>C’est l’organe délibérant, il comprend tous les élus de l’intercommunalité soir 39 conseillers communautaires, qui ont pour rôle de voter les différentes délibérations relatives au fonctionnement et aux missions de l’intercommunalité.</a:t>
            </a:r>
          </a:p>
        </p:txBody>
      </p:sp>
      <p:pic>
        <p:nvPicPr>
          <p:cNvPr id="9" name="Graphique 8">
            <a:extLst>
              <a:ext uri="{FF2B5EF4-FFF2-40B4-BE49-F238E27FC236}">
                <a16:creationId xmlns:a16="http://schemas.microsoft.com/office/drawing/2014/main" id="{5C5FFF47-11B2-2C52-7A44-30C07DAF59A1}"/>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2001" t="36786" r="70774" b="51791"/>
          <a:stretch/>
        </p:blipFill>
        <p:spPr>
          <a:xfrm>
            <a:off x="2131346" y="2517845"/>
            <a:ext cx="576064" cy="646331"/>
          </a:xfrm>
          <a:prstGeom prst="rect">
            <a:avLst/>
          </a:prstGeom>
        </p:spPr>
      </p:pic>
      <p:sp>
        <p:nvSpPr>
          <p:cNvPr id="10" name="Rectangle : coins arrondis 9">
            <a:extLst>
              <a:ext uri="{FF2B5EF4-FFF2-40B4-BE49-F238E27FC236}">
                <a16:creationId xmlns:a16="http://schemas.microsoft.com/office/drawing/2014/main" id="{5B53C5A3-5108-1567-7F6C-4BCCBE9470E9}"/>
              </a:ext>
            </a:extLst>
          </p:cNvPr>
          <p:cNvSpPr/>
          <p:nvPr/>
        </p:nvSpPr>
        <p:spPr>
          <a:xfrm>
            <a:off x="830178" y="2877885"/>
            <a:ext cx="3151124" cy="11190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rgbClr val="00596C"/>
                </a:solidFill>
                <a:latin typeface="Lato" panose="020F0502020204030203" pitchFamily="34" charset="0"/>
                <a:ea typeface="Lato" panose="020F0502020204030203" pitchFamily="34" charset="0"/>
                <a:cs typeface="Lato" panose="020F0502020204030203" pitchFamily="34" charset="0"/>
              </a:rPr>
              <a:t>Le Président</a:t>
            </a:r>
          </a:p>
          <a:p>
            <a:pPr algn="ctr"/>
            <a:r>
              <a:rPr lang="fr-FR" sz="1100" dirty="0">
                <a:solidFill>
                  <a:schemeClr val="tx1"/>
                </a:solidFill>
                <a:latin typeface="Lato" panose="020F0502020204030203" pitchFamily="34" charset="0"/>
                <a:ea typeface="Lato" panose="020F0502020204030203" pitchFamily="34" charset="0"/>
                <a:cs typeface="Lato" panose="020F0502020204030203" pitchFamily="34" charset="0"/>
              </a:rPr>
              <a:t>Il est l’organe exécutif de la collectivité et élu communautaire. Il préside le conseil et met en œuvre les décisions avec l’aide des services.</a:t>
            </a:r>
          </a:p>
        </p:txBody>
      </p:sp>
      <p:sp>
        <p:nvSpPr>
          <p:cNvPr id="11" name="Rectangle : coins arrondis 10">
            <a:extLst>
              <a:ext uri="{FF2B5EF4-FFF2-40B4-BE49-F238E27FC236}">
                <a16:creationId xmlns:a16="http://schemas.microsoft.com/office/drawing/2014/main" id="{59B720C5-0790-B613-B3E7-2FF6924DFEFE}"/>
              </a:ext>
            </a:extLst>
          </p:cNvPr>
          <p:cNvSpPr/>
          <p:nvPr/>
        </p:nvSpPr>
        <p:spPr>
          <a:xfrm>
            <a:off x="5927572" y="2915839"/>
            <a:ext cx="2808238" cy="113402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rgbClr val="00596C"/>
                </a:solidFill>
                <a:latin typeface="Lato" panose="020F0502020204030203" pitchFamily="34" charset="0"/>
                <a:ea typeface="Lato" panose="020F0502020204030203" pitchFamily="34" charset="0"/>
                <a:cs typeface="Lato" panose="020F0502020204030203" pitchFamily="34" charset="0"/>
              </a:rPr>
              <a:t>Les Vice-présidents</a:t>
            </a:r>
          </a:p>
          <a:p>
            <a:pPr algn="ctr"/>
            <a:r>
              <a:rPr lang="fr-FR" sz="1100" dirty="0">
                <a:solidFill>
                  <a:schemeClr val="tx1"/>
                </a:solidFill>
                <a:latin typeface="Lato" panose="020F0502020204030203" pitchFamily="34" charset="0"/>
                <a:ea typeface="Lato" panose="020F0502020204030203" pitchFamily="34" charset="0"/>
                <a:cs typeface="Lato" panose="020F0502020204030203" pitchFamily="34" charset="0"/>
              </a:rPr>
              <a:t>Les 8 vice-présidents représentent le président pour l’exercice des différentes compétences de la collectivité.</a:t>
            </a:r>
          </a:p>
        </p:txBody>
      </p:sp>
      <p:pic>
        <p:nvPicPr>
          <p:cNvPr id="12" name="Graphique 11">
            <a:extLst>
              <a:ext uri="{FF2B5EF4-FFF2-40B4-BE49-F238E27FC236}">
                <a16:creationId xmlns:a16="http://schemas.microsoft.com/office/drawing/2014/main" id="{5F1A269A-2911-071D-F1C0-C26A2383AAF4}"/>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61309" t="36162" r="12458" b="53094"/>
          <a:stretch/>
        </p:blipFill>
        <p:spPr>
          <a:xfrm>
            <a:off x="6336847" y="2517845"/>
            <a:ext cx="2091430" cy="607831"/>
          </a:xfrm>
          <a:prstGeom prst="rect">
            <a:avLst/>
          </a:prstGeom>
        </p:spPr>
      </p:pic>
      <p:pic>
        <p:nvPicPr>
          <p:cNvPr id="14" name="Graphique 13">
            <a:extLst>
              <a:ext uri="{FF2B5EF4-FFF2-40B4-BE49-F238E27FC236}">
                <a16:creationId xmlns:a16="http://schemas.microsoft.com/office/drawing/2014/main" id="{3C6417F8-3A3F-FE43-2B8F-BEC6A2616EAD}"/>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61309" t="36162" r="12458" b="53094"/>
          <a:stretch/>
        </p:blipFill>
        <p:spPr>
          <a:xfrm>
            <a:off x="629520" y="4121868"/>
            <a:ext cx="2091430" cy="607831"/>
          </a:xfrm>
          <a:prstGeom prst="rect">
            <a:avLst/>
          </a:prstGeom>
        </p:spPr>
      </p:pic>
      <p:pic>
        <p:nvPicPr>
          <p:cNvPr id="15" name="Graphique 14">
            <a:extLst>
              <a:ext uri="{FF2B5EF4-FFF2-40B4-BE49-F238E27FC236}">
                <a16:creationId xmlns:a16="http://schemas.microsoft.com/office/drawing/2014/main" id="{80D2BA2C-952A-65C6-C84D-230537D14D18}"/>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2001" t="36786" r="70774" b="51791"/>
          <a:stretch/>
        </p:blipFill>
        <p:spPr>
          <a:xfrm>
            <a:off x="103495" y="4121868"/>
            <a:ext cx="576064" cy="646331"/>
          </a:xfrm>
          <a:prstGeom prst="rect">
            <a:avLst/>
          </a:prstGeom>
        </p:spPr>
      </p:pic>
      <p:sp>
        <p:nvSpPr>
          <p:cNvPr id="16" name="Rectangle : coins arrondis 15">
            <a:extLst>
              <a:ext uri="{FF2B5EF4-FFF2-40B4-BE49-F238E27FC236}">
                <a16:creationId xmlns:a16="http://schemas.microsoft.com/office/drawing/2014/main" id="{8C6256EF-58D0-577D-5078-45D7C3FAEF65}"/>
              </a:ext>
            </a:extLst>
          </p:cNvPr>
          <p:cNvSpPr/>
          <p:nvPr/>
        </p:nvSpPr>
        <p:spPr>
          <a:xfrm>
            <a:off x="273651" y="4653136"/>
            <a:ext cx="2702053" cy="113402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rgbClr val="00596C"/>
                </a:solidFill>
                <a:latin typeface="Lato" panose="020F0502020204030203" pitchFamily="34" charset="0"/>
                <a:ea typeface="Lato" panose="020F0502020204030203" pitchFamily="34" charset="0"/>
                <a:cs typeface="Lato" panose="020F0502020204030203" pitchFamily="34" charset="0"/>
              </a:rPr>
              <a:t>Le Bureau Communautaire</a:t>
            </a:r>
          </a:p>
          <a:p>
            <a:pPr algn="ctr"/>
            <a:r>
              <a:rPr lang="fr-FR" sz="1100" dirty="0">
                <a:solidFill>
                  <a:schemeClr val="tx1"/>
                </a:solidFill>
                <a:latin typeface="Lato" panose="020F0502020204030203" pitchFamily="34" charset="0"/>
                <a:ea typeface="Lato" panose="020F0502020204030203" pitchFamily="34" charset="0"/>
                <a:cs typeface="Lato" panose="020F0502020204030203" pitchFamily="34" charset="0"/>
              </a:rPr>
              <a:t>Le bureau est composé du président et de 14 élus. Il informe les élus sur les avancées des projets, tout en assurant la coordination des actions.</a:t>
            </a:r>
          </a:p>
        </p:txBody>
      </p:sp>
      <p:pic>
        <p:nvPicPr>
          <p:cNvPr id="17" name="Graphique 16">
            <a:extLst>
              <a:ext uri="{FF2B5EF4-FFF2-40B4-BE49-F238E27FC236}">
                <a16:creationId xmlns:a16="http://schemas.microsoft.com/office/drawing/2014/main" id="{EE218801-46B8-1ABB-A88C-622C3D8799DD}"/>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72120" t="65760" r="3150" b="21040"/>
          <a:stretch/>
        </p:blipFill>
        <p:spPr>
          <a:xfrm>
            <a:off x="7020736" y="3958005"/>
            <a:ext cx="1971612" cy="746838"/>
          </a:xfrm>
          <a:prstGeom prst="rect">
            <a:avLst/>
          </a:prstGeom>
        </p:spPr>
      </p:pic>
      <p:sp>
        <p:nvSpPr>
          <p:cNvPr id="18" name="Rectangle : coins arrondis 17">
            <a:extLst>
              <a:ext uri="{FF2B5EF4-FFF2-40B4-BE49-F238E27FC236}">
                <a16:creationId xmlns:a16="http://schemas.microsoft.com/office/drawing/2014/main" id="{C24A9580-F7BF-AE37-5E48-AEDAD72840D1}"/>
              </a:ext>
            </a:extLst>
          </p:cNvPr>
          <p:cNvSpPr/>
          <p:nvPr/>
        </p:nvSpPr>
        <p:spPr>
          <a:xfrm>
            <a:off x="6593320" y="4604509"/>
            <a:ext cx="2654175" cy="113402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rgbClr val="00596C"/>
                </a:solidFill>
                <a:latin typeface="Lato" panose="020F0502020204030203" pitchFamily="34" charset="0"/>
                <a:ea typeface="Lato" panose="020F0502020204030203" pitchFamily="34" charset="0"/>
                <a:cs typeface="Lato" panose="020F0502020204030203" pitchFamily="34" charset="0"/>
              </a:rPr>
              <a:t>Les commissions</a:t>
            </a:r>
          </a:p>
          <a:p>
            <a:pPr algn="ctr"/>
            <a:r>
              <a:rPr lang="fr-FR" sz="1100" dirty="0">
                <a:solidFill>
                  <a:schemeClr val="tx1"/>
                </a:solidFill>
                <a:latin typeface="Lato" panose="020F0502020204030203" pitchFamily="34" charset="0"/>
                <a:ea typeface="Lato" panose="020F0502020204030203" pitchFamily="34" charset="0"/>
                <a:cs typeface="Lato" panose="020F0502020204030203" pitchFamily="34" charset="0"/>
              </a:rPr>
              <a:t>Elles réunissent une dizaines d’élus et les techniciens concernés pour mettre en œuvre le projet de territoire et travailler les dossiers en cours.</a:t>
            </a:r>
          </a:p>
        </p:txBody>
      </p:sp>
      <p:cxnSp>
        <p:nvCxnSpPr>
          <p:cNvPr id="19" name="Connecteur droit 18">
            <a:extLst>
              <a:ext uri="{FF2B5EF4-FFF2-40B4-BE49-F238E27FC236}">
                <a16:creationId xmlns:a16="http://schemas.microsoft.com/office/drawing/2014/main" id="{AC676E84-BEE7-45B0-FC5F-B7401CB462BB}"/>
              </a:ext>
            </a:extLst>
          </p:cNvPr>
          <p:cNvCxnSpPr>
            <a:cxnSpLocks/>
          </p:cNvCxnSpPr>
          <p:nvPr/>
        </p:nvCxnSpPr>
        <p:spPr>
          <a:xfrm>
            <a:off x="5978443" y="1693110"/>
            <a:ext cx="2736304" cy="0"/>
          </a:xfrm>
          <a:prstGeom prst="line">
            <a:avLst/>
          </a:prstGeom>
          <a:ln w="25400" cap="rnd" cmpd="sng" algn="ctr">
            <a:solidFill>
              <a:srgbClr val="D29F13"/>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Connecteur droit 19">
            <a:extLst>
              <a:ext uri="{FF2B5EF4-FFF2-40B4-BE49-F238E27FC236}">
                <a16:creationId xmlns:a16="http://schemas.microsoft.com/office/drawing/2014/main" id="{4865A376-D255-946A-9F78-6627B3B9E254}"/>
              </a:ext>
            </a:extLst>
          </p:cNvPr>
          <p:cNvCxnSpPr>
            <a:cxnSpLocks/>
          </p:cNvCxnSpPr>
          <p:nvPr/>
        </p:nvCxnSpPr>
        <p:spPr>
          <a:xfrm>
            <a:off x="8714747" y="1693110"/>
            <a:ext cx="0" cy="2356750"/>
          </a:xfrm>
          <a:prstGeom prst="line">
            <a:avLst/>
          </a:prstGeom>
          <a:ln w="25400" cap="rnd" cmpd="sng" algn="ctr">
            <a:solidFill>
              <a:srgbClr val="D29F13"/>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Connecteur droit 22">
            <a:extLst>
              <a:ext uri="{FF2B5EF4-FFF2-40B4-BE49-F238E27FC236}">
                <a16:creationId xmlns:a16="http://schemas.microsoft.com/office/drawing/2014/main" id="{4289E5F9-DD18-0FC3-2E51-F0D71851853A}"/>
              </a:ext>
            </a:extLst>
          </p:cNvPr>
          <p:cNvCxnSpPr>
            <a:cxnSpLocks/>
          </p:cNvCxnSpPr>
          <p:nvPr/>
        </p:nvCxnSpPr>
        <p:spPr>
          <a:xfrm>
            <a:off x="7313972" y="1693110"/>
            <a:ext cx="0" cy="816404"/>
          </a:xfrm>
          <a:prstGeom prst="line">
            <a:avLst/>
          </a:prstGeom>
          <a:ln w="25400" cap="rnd" cmpd="sng" algn="ctr">
            <a:solidFill>
              <a:srgbClr val="D29F13"/>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4" name="Rectangle 23">
            <a:extLst>
              <a:ext uri="{FF2B5EF4-FFF2-40B4-BE49-F238E27FC236}">
                <a16:creationId xmlns:a16="http://schemas.microsoft.com/office/drawing/2014/main" id="{60AA75A1-20F5-6F30-D338-598FA7778FDF}"/>
              </a:ext>
            </a:extLst>
          </p:cNvPr>
          <p:cNvSpPr/>
          <p:nvPr/>
        </p:nvSpPr>
        <p:spPr>
          <a:xfrm>
            <a:off x="8717961" y="3943077"/>
            <a:ext cx="65506" cy="2309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5" name="Connecteur droit 24">
            <a:extLst>
              <a:ext uri="{FF2B5EF4-FFF2-40B4-BE49-F238E27FC236}">
                <a16:creationId xmlns:a16="http://schemas.microsoft.com/office/drawing/2014/main" id="{9CA8E908-9442-B4F8-CEFB-2FAF93E9A9D2}"/>
              </a:ext>
            </a:extLst>
          </p:cNvPr>
          <p:cNvCxnSpPr>
            <a:cxnSpLocks/>
          </p:cNvCxnSpPr>
          <p:nvPr/>
        </p:nvCxnSpPr>
        <p:spPr>
          <a:xfrm flipH="1">
            <a:off x="495526" y="1683276"/>
            <a:ext cx="7095" cy="2222568"/>
          </a:xfrm>
          <a:prstGeom prst="line">
            <a:avLst/>
          </a:prstGeom>
          <a:ln w="25400" cap="rnd" cmpd="sng" algn="ctr">
            <a:solidFill>
              <a:srgbClr val="D29F13"/>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 name="Connecteur droit 25">
            <a:extLst>
              <a:ext uri="{FF2B5EF4-FFF2-40B4-BE49-F238E27FC236}">
                <a16:creationId xmlns:a16="http://schemas.microsoft.com/office/drawing/2014/main" id="{4B424C56-F8A3-AACB-D4ED-64E57D180320}"/>
              </a:ext>
            </a:extLst>
          </p:cNvPr>
          <p:cNvCxnSpPr>
            <a:cxnSpLocks/>
          </p:cNvCxnSpPr>
          <p:nvPr/>
        </p:nvCxnSpPr>
        <p:spPr>
          <a:xfrm>
            <a:off x="495526" y="1683276"/>
            <a:ext cx="3168543" cy="0"/>
          </a:xfrm>
          <a:prstGeom prst="line">
            <a:avLst/>
          </a:prstGeom>
          <a:ln w="25400" cap="rnd" cmpd="sng" algn="ctr">
            <a:solidFill>
              <a:srgbClr val="D29F13"/>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Connecteur droit 26">
            <a:extLst>
              <a:ext uri="{FF2B5EF4-FFF2-40B4-BE49-F238E27FC236}">
                <a16:creationId xmlns:a16="http://schemas.microsoft.com/office/drawing/2014/main" id="{294CF9D3-DCC1-D904-C6BE-1BB1FF445D1A}"/>
              </a:ext>
            </a:extLst>
          </p:cNvPr>
          <p:cNvCxnSpPr>
            <a:cxnSpLocks/>
          </p:cNvCxnSpPr>
          <p:nvPr/>
        </p:nvCxnSpPr>
        <p:spPr>
          <a:xfrm>
            <a:off x="2419378" y="1693110"/>
            <a:ext cx="0" cy="752727"/>
          </a:xfrm>
          <a:prstGeom prst="line">
            <a:avLst/>
          </a:prstGeom>
          <a:ln w="25400" cap="rnd" cmpd="sng" algn="ctr">
            <a:solidFill>
              <a:srgbClr val="D29F13"/>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 name="Connecteur droit 27">
            <a:extLst>
              <a:ext uri="{FF2B5EF4-FFF2-40B4-BE49-F238E27FC236}">
                <a16:creationId xmlns:a16="http://schemas.microsoft.com/office/drawing/2014/main" id="{E3CF2573-19DD-AD86-FBB7-1CBADC6670AE}"/>
              </a:ext>
            </a:extLst>
          </p:cNvPr>
          <p:cNvCxnSpPr>
            <a:cxnSpLocks/>
          </p:cNvCxnSpPr>
          <p:nvPr/>
        </p:nvCxnSpPr>
        <p:spPr>
          <a:xfrm>
            <a:off x="3530171" y="3165917"/>
            <a:ext cx="2830826" cy="0"/>
          </a:xfrm>
          <a:prstGeom prst="line">
            <a:avLst/>
          </a:prstGeom>
          <a:ln w="25400" cap="flat" cmpd="sng" algn="ctr">
            <a:solidFill>
              <a:srgbClr val="D29F13"/>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9" name="ZoneTexte 28">
            <a:extLst>
              <a:ext uri="{FF2B5EF4-FFF2-40B4-BE49-F238E27FC236}">
                <a16:creationId xmlns:a16="http://schemas.microsoft.com/office/drawing/2014/main" id="{2873BE5B-28BD-8458-1A8C-92678828D0A7}"/>
              </a:ext>
            </a:extLst>
          </p:cNvPr>
          <p:cNvSpPr txBox="1"/>
          <p:nvPr/>
        </p:nvSpPr>
        <p:spPr>
          <a:xfrm>
            <a:off x="3579968" y="2872078"/>
            <a:ext cx="2808238" cy="261610"/>
          </a:xfrm>
          <a:prstGeom prst="rect">
            <a:avLst/>
          </a:prstGeom>
          <a:noFill/>
        </p:spPr>
        <p:txBody>
          <a:bodyPr wrap="square">
            <a:spAutoFit/>
          </a:bodyPr>
          <a:lstStyle/>
          <a:p>
            <a:pPr algn="ctr"/>
            <a:r>
              <a:rPr lang="fr-FR" sz="1100" b="1" dirty="0">
                <a:solidFill>
                  <a:srgbClr val="00596C"/>
                </a:solidFill>
                <a:latin typeface="Lato" panose="020F0502020204030203" pitchFamily="34" charset="0"/>
                <a:ea typeface="Lato" panose="020F0502020204030203" pitchFamily="34" charset="0"/>
                <a:cs typeface="Lato" panose="020F0502020204030203" pitchFamily="34" charset="0"/>
              </a:rPr>
              <a:t>Délégations</a:t>
            </a:r>
          </a:p>
        </p:txBody>
      </p:sp>
      <p:sp>
        <p:nvSpPr>
          <p:cNvPr id="30" name="Rectangle : coins arrondis 29">
            <a:extLst>
              <a:ext uri="{FF2B5EF4-FFF2-40B4-BE49-F238E27FC236}">
                <a16:creationId xmlns:a16="http://schemas.microsoft.com/office/drawing/2014/main" id="{699E9455-20F9-A4B6-5635-4F63B5CA868E}"/>
              </a:ext>
            </a:extLst>
          </p:cNvPr>
          <p:cNvSpPr/>
          <p:nvPr/>
        </p:nvSpPr>
        <p:spPr>
          <a:xfrm>
            <a:off x="3033515" y="4379113"/>
            <a:ext cx="3434493" cy="1617226"/>
          </a:xfrm>
          <a:prstGeom prst="roundRect">
            <a:avLst/>
          </a:prstGeom>
          <a:solidFill>
            <a:srgbClr val="0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ZoneTexte 30">
            <a:extLst>
              <a:ext uri="{FF2B5EF4-FFF2-40B4-BE49-F238E27FC236}">
                <a16:creationId xmlns:a16="http://schemas.microsoft.com/office/drawing/2014/main" id="{DE07E584-D02F-9A02-9DC4-D51AA17FCF24}"/>
              </a:ext>
            </a:extLst>
          </p:cNvPr>
          <p:cNvSpPr txBox="1"/>
          <p:nvPr/>
        </p:nvSpPr>
        <p:spPr>
          <a:xfrm>
            <a:off x="3131840" y="4707721"/>
            <a:ext cx="3328155" cy="1169551"/>
          </a:xfrm>
          <a:prstGeom prst="rect">
            <a:avLst/>
          </a:prstGeom>
          <a:noFill/>
        </p:spPr>
        <p:txBody>
          <a:bodyPr wrap="none" rtlCol="0">
            <a:spAutoFit/>
          </a:bodyPr>
          <a:lstStyle/>
          <a:p>
            <a:r>
              <a:rPr lang="fr-FR" sz="1400" b="1" dirty="0">
                <a:solidFill>
                  <a:srgbClr val="D29F13"/>
                </a:solidFill>
                <a:latin typeface="Lato" panose="020F0502020204030203" pitchFamily="34" charset="0"/>
                <a:ea typeface="Lato" panose="020F0502020204030203" pitchFamily="34" charset="0"/>
                <a:cs typeface="Lato" panose="020F0502020204030203" pitchFamily="34" charset="0"/>
              </a:rPr>
              <a:t>39</a:t>
            </a:r>
            <a:r>
              <a:rPr lang="fr-FR" sz="1400" dirty="0">
                <a:solidFill>
                  <a:srgbClr val="D29F13"/>
                </a:solidFill>
                <a:latin typeface="Lato" panose="020F0502020204030203" pitchFamily="34" charset="0"/>
                <a:ea typeface="Lato" panose="020F0502020204030203" pitchFamily="34" charset="0"/>
                <a:cs typeface="Lato" panose="020F0502020204030203" pitchFamily="34" charset="0"/>
              </a:rPr>
              <a:t> </a:t>
            </a:r>
            <a:r>
              <a:rPr lang="fr-FR" sz="1400" dirty="0">
                <a:solidFill>
                  <a:schemeClr val="bg1"/>
                </a:solidFill>
                <a:latin typeface="Lato" panose="020F0502020204030203" pitchFamily="34" charset="0"/>
                <a:ea typeface="Lato" panose="020F0502020204030203" pitchFamily="34" charset="0"/>
                <a:cs typeface="Lato" panose="020F0502020204030203" pitchFamily="34" charset="0"/>
              </a:rPr>
              <a:t>délégués communautaires</a:t>
            </a:r>
          </a:p>
          <a:p>
            <a:r>
              <a:rPr lang="fr-FR" sz="1400" b="1" dirty="0">
                <a:solidFill>
                  <a:srgbClr val="D29F13"/>
                </a:solidFill>
                <a:latin typeface="Lato" panose="020F0502020204030203" pitchFamily="34" charset="0"/>
                <a:ea typeface="Lato" panose="020F0502020204030203" pitchFamily="34" charset="0"/>
                <a:cs typeface="Lato" panose="020F0502020204030203" pitchFamily="34" charset="0"/>
              </a:rPr>
              <a:t>15</a:t>
            </a:r>
            <a:r>
              <a:rPr lang="fr-FR" sz="1400" dirty="0">
                <a:solidFill>
                  <a:schemeClr val="bg1"/>
                </a:solidFill>
                <a:latin typeface="Lato" panose="020F0502020204030203" pitchFamily="34" charset="0"/>
                <a:ea typeface="Lato" panose="020F0502020204030203" pitchFamily="34" charset="0"/>
                <a:cs typeface="Lato" panose="020F0502020204030203" pitchFamily="34" charset="0"/>
              </a:rPr>
              <a:t> membres du bureau communautaire</a:t>
            </a:r>
            <a:r>
              <a:rPr lang="fr-FR" sz="1400" b="1" dirty="0">
                <a:solidFill>
                  <a:schemeClr val="bg1"/>
                </a:solidFill>
                <a:latin typeface="Lato" panose="020F0502020204030203" pitchFamily="34" charset="0"/>
                <a:ea typeface="Lato" panose="020F0502020204030203" pitchFamily="34" charset="0"/>
                <a:cs typeface="Lato" panose="020F0502020204030203" pitchFamily="34" charset="0"/>
              </a:rPr>
              <a:t> </a:t>
            </a:r>
          </a:p>
          <a:p>
            <a:r>
              <a:rPr lang="fr-FR" sz="1400" b="1" dirty="0">
                <a:solidFill>
                  <a:srgbClr val="D29F13"/>
                </a:solidFill>
                <a:latin typeface="Lato" panose="020F0502020204030203" pitchFamily="34" charset="0"/>
                <a:ea typeface="Lato" panose="020F0502020204030203" pitchFamily="34" charset="0"/>
                <a:cs typeface="Lato" panose="020F0502020204030203" pitchFamily="34" charset="0"/>
              </a:rPr>
              <a:t>  9 </a:t>
            </a:r>
            <a:r>
              <a:rPr lang="fr-FR" sz="1400" dirty="0">
                <a:solidFill>
                  <a:schemeClr val="bg1"/>
                </a:solidFill>
                <a:latin typeface="Lato" panose="020F0502020204030203" pitchFamily="34" charset="0"/>
                <a:ea typeface="Lato" panose="020F0502020204030203" pitchFamily="34" charset="0"/>
                <a:cs typeface="Lato" panose="020F0502020204030203" pitchFamily="34" charset="0"/>
              </a:rPr>
              <a:t>commissions thématiques</a:t>
            </a:r>
          </a:p>
          <a:p>
            <a:r>
              <a:rPr lang="fr-FR" sz="1400" b="1" dirty="0">
                <a:solidFill>
                  <a:schemeClr val="bg1"/>
                </a:solidFill>
                <a:latin typeface="Lato" panose="020F0502020204030203" pitchFamily="34" charset="0"/>
                <a:ea typeface="Lato" panose="020F0502020204030203" pitchFamily="34" charset="0"/>
                <a:cs typeface="Lato" panose="020F0502020204030203" pitchFamily="34" charset="0"/>
              </a:rPr>
              <a:t>  </a:t>
            </a:r>
            <a:r>
              <a:rPr lang="fr-FR" sz="1400" b="1" dirty="0">
                <a:solidFill>
                  <a:srgbClr val="D29F13"/>
                </a:solidFill>
                <a:latin typeface="Lato" panose="020F0502020204030203" pitchFamily="34" charset="0"/>
                <a:ea typeface="Lato" panose="020F0502020204030203" pitchFamily="34" charset="0"/>
                <a:cs typeface="Lato" panose="020F0502020204030203" pitchFamily="34" charset="0"/>
              </a:rPr>
              <a:t>7</a:t>
            </a:r>
            <a:r>
              <a:rPr lang="fr-FR" sz="1400" dirty="0">
                <a:solidFill>
                  <a:schemeClr val="bg1"/>
                </a:solidFill>
                <a:latin typeface="Lato" panose="020F0502020204030203" pitchFamily="34" charset="0"/>
                <a:ea typeface="Lato" panose="020F0502020204030203" pitchFamily="34" charset="0"/>
                <a:cs typeface="Lato" panose="020F0502020204030203" pitchFamily="34" charset="0"/>
              </a:rPr>
              <a:t> conseils communautaires en 2022</a:t>
            </a:r>
          </a:p>
          <a:p>
            <a:r>
              <a:rPr lang="fr-FR" sz="1400" b="1" dirty="0">
                <a:solidFill>
                  <a:srgbClr val="D29F13"/>
                </a:solidFill>
                <a:latin typeface="Lato" panose="020F0502020204030203" pitchFamily="34" charset="0"/>
                <a:ea typeface="Lato" panose="020F0502020204030203" pitchFamily="34" charset="0"/>
                <a:cs typeface="Lato" panose="020F0502020204030203" pitchFamily="34" charset="0"/>
              </a:rPr>
              <a:t>19 </a:t>
            </a:r>
            <a:r>
              <a:rPr lang="fr-FR" sz="1400" dirty="0">
                <a:solidFill>
                  <a:schemeClr val="bg1"/>
                </a:solidFill>
                <a:latin typeface="Lato" panose="020F0502020204030203" pitchFamily="34" charset="0"/>
                <a:ea typeface="Lato" panose="020F0502020204030203" pitchFamily="34" charset="0"/>
                <a:cs typeface="Lato" panose="020F0502020204030203" pitchFamily="34" charset="0"/>
              </a:rPr>
              <a:t>bureaux communautaires en 2022</a:t>
            </a:r>
          </a:p>
        </p:txBody>
      </p:sp>
      <p:cxnSp>
        <p:nvCxnSpPr>
          <p:cNvPr id="33" name="Connecteur droit 32">
            <a:extLst>
              <a:ext uri="{FF2B5EF4-FFF2-40B4-BE49-F238E27FC236}">
                <a16:creationId xmlns:a16="http://schemas.microsoft.com/office/drawing/2014/main" id="{FDC83E17-05DC-4831-F392-B0DECBAE63DF}"/>
              </a:ext>
            </a:extLst>
          </p:cNvPr>
          <p:cNvCxnSpPr>
            <a:cxnSpLocks/>
          </p:cNvCxnSpPr>
          <p:nvPr/>
        </p:nvCxnSpPr>
        <p:spPr>
          <a:xfrm>
            <a:off x="3131840" y="4581128"/>
            <a:ext cx="3256366" cy="0"/>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32C4CC17-F386-B19B-B52A-3DD3496F8CFA}"/>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7 – Rapport d’activité 2022 – CCCPS Cœur de Drôme</a:t>
            </a:r>
          </a:p>
        </p:txBody>
      </p:sp>
    </p:spTree>
    <p:extLst>
      <p:ext uri="{BB962C8B-B14F-4D97-AF65-F5344CB8AC3E}">
        <p14:creationId xmlns:p14="http://schemas.microsoft.com/office/powerpoint/2010/main" val="2313615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3F446039-7D79-437C-B671-0487A435EF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493"/>
          <a:stretch/>
        </p:blipFill>
        <p:spPr>
          <a:xfrm flipH="1">
            <a:off x="3816424" y="-11764"/>
            <a:ext cx="5220072" cy="6273647"/>
          </a:xfrm>
          <a:prstGeom prst="rect">
            <a:avLst/>
          </a:prstGeom>
        </p:spPr>
      </p:pic>
      <p:sp>
        <p:nvSpPr>
          <p:cNvPr id="8" name="Titre 1">
            <a:extLst>
              <a:ext uri="{FF2B5EF4-FFF2-40B4-BE49-F238E27FC236}">
                <a16:creationId xmlns:a16="http://schemas.microsoft.com/office/drawing/2014/main" id="{E3883C62-E294-EE33-E703-06B05282AF43}"/>
              </a:ext>
            </a:extLst>
          </p:cNvPr>
          <p:cNvSpPr txBox="1">
            <a:spLocks/>
          </p:cNvSpPr>
          <p:nvPr/>
        </p:nvSpPr>
        <p:spPr>
          <a:xfrm>
            <a:off x="107504" y="296698"/>
            <a:ext cx="6696744" cy="634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3200" b="1" cap="all" dirty="0">
                <a:solidFill>
                  <a:srgbClr val="00596C"/>
                </a:solidFill>
                <a:latin typeface="Interstate" pitchFamily="50" charset="0"/>
                <a:ea typeface="Tahoma" panose="020B0604030504040204" pitchFamily="34" charset="0"/>
                <a:cs typeface="Tahoma" panose="020B0604030504040204" pitchFamily="34" charset="0"/>
              </a:rPr>
              <a:t>Les ressources humaines</a:t>
            </a:r>
          </a:p>
        </p:txBody>
      </p:sp>
      <p:cxnSp>
        <p:nvCxnSpPr>
          <p:cNvPr id="10" name="Connecteur droit 9">
            <a:extLst>
              <a:ext uri="{FF2B5EF4-FFF2-40B4-BE49-F238E27FC236}">
                <a16:creationId xmlns:a16="http://schemas.microsoft.com/office/drawing/2014/main" id="{F4E4C8D1-A71E-C6B0-0DD4-A81C3627C845}"/>
              </a:ext>
            </a:extLst>
          </p:cNvPr>
          <p:cNvCxnSpPr>
            <a:cxnSpLocks/>
          </p:cNvCxnSpPr>
          <p:nvPr/>
        </p:nvCxnSpPr>
        <p:spPr>
          <a:xfrm>
            <a:off x="273651" y="916531"/>
            <a:ext cx="5853710" cy="15018"/>
          </a:xfrm>
          <a:prstGeom prst="line">
            <a:avLst/>
          </a:prstGeom>
          <a:ln w="76200" cap="rnd">
            <a:solidFill>
              <a:srgbClr val="D29F13"/>
            </a:solidFill>
            <a:prstDash val="sysDot"/>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FDD7165D-87CC-DFEF-9966-DD231AD7381C}"/>
              </a:ext>
            </a:extLst>
          </p:cNvPr>
          <p:cNvCxnSpPr>
            <a:cxnSpLocks/>
          </p:cNvCxnSpPr>
          <p:nvPr/>
        </p:nvCxnSpPr>
        <p:spPr>
          <a:xfrm>
            <a:off x="0" y="6309320"/>
            <a:ext cx="9144000" cy="0"/>
          </a:xfrm>
          <a:prstGeom prst="line">
            <a:avLst/>
          </a:prstGeom>
          <a:ln w="22225" cap="rnd">
            <a:solidFill>
              <a:srgbClr val="D29F13"/>
            </a:solidFill>
            <a:prstDash val="solid"/>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D74C1D4F-D389-E6CB-2ED9-7E4EF769C4C6}"/>
              </a:ext>
            </a:extLst>
          </p:cNvPr>
          <p:cNvSpPr txBox="1"/>
          <p:nvPr/>
        </p:nvSpPr>
        <p:spPr>
          <a:xfrm>
            <a:off x="4788024" y="6381329"/>
            <a:ext cx="4355976" cy="276999"/>
          </a:xfrm>
          <a:prstGeom prst="rect">
            <a:avLst/>
          </a:prstGeom>
          <a:noFill/>
        </p:spPr>
        <p:txBody>
          <a:bodyPr wrap="square" rtlCol="0">
            <a:spAutoFit/>
          </a:bodyPr>
          <a:lstStyle/>
          <a:p>
            <a:r>
              <a:rPr lang="fr-FR" sz="1200" dirty="0">
                <a:solidFill>
                  <a:srgbClr val="548191"/>
                </a:solidFill>
                <a:latin typeface="Lato regular" panose="020F0502020204030203" pitchFamily="34" charset="0"/>
                <a:ea typeface="Lato regular" panose="020F0502020204030203" pitchFamily="34" charset="0"/>
                <a:cs typeface="Lato regular" panose="020F0502020204030203" pitchFamily="34" charset="0"/>
              </a:rPr>
              <a:t>Page 8 – Rapport d’activité 2022 – CCCPS Cœur de Drôme</a:t>
            </a:r>
          </a:p>
        </p:txBody>
      </p:sp>
      <p:sp>
        <p:nvSpPr>
          <p:cNvPr id="6" name="ZoneTexte 5">
            <a:extLst>
              <a:ext uri="{FF2B5EF4-FFF2-40B4-BE49-F238E27FC236}">
                <a16:creationId xmlns:a16="http://schemas.microsoft.com/office/drawing/2014/main" id="{9A593C17-8F59-1B9B-300C-1D785F1D3036}"/>
              </a:ext>
            </a:extLst>
          </p:cNvPr>
          <p:cNvSpPr txBox="1"/>
          <p:nvPr/>
        </p:nvSpPr>
        <p:spPr>
          <a:xfrm>
            <a:off x="1287324" y="1843370"/>
            <a:ext cx="7461140" cy="1369606"/>
          </a:xfrm>
          <a:prstGeom prst="rect">
            <a:avLst/>
          </a:prstGeom>
          <a:noFill/>
        </p:spPr>
        <p:txBody>
          <a:bodyPr wrap="square">
            <a:spAutoFit/>
          </a:bodyPr>
          <a:lstStyle/>
          <a:p>
            <a:pPr>
              <a:spcAft>
                <a:spcPts val="600"/>
              </a:spcAft>
            </a:pPr>
            <a:r>
              <a:rPr lang="fr-FR" sz="2800" b="1" dirty="0">
                <a:solidFill>
                  <a:srgbClr val="D29F13"/>
                </a:solidFill>
                <a:latin typeface="Lato" panose="020F0502020204030203" pitchFamily="34" charset="0"/>
                <a:ea typeface="Lato" panose="020F0502020204030203" pitchFamily="34" charset="0"/>
                <a:cs typeface="Lato" panose="020F0502020204030203" pitchFamily="34" charset="0"/>
              </a:rPr>
              <a:t>1 339 </a:t>
            </a:r>
            <a:r>
              <a:rPr lang="fr-FR" sz="1600" dirty="0">
                <a:solidFill>
                  <a:srgbClr val="00596C"/>
                </a:solidFill>
                <a:latin typeface="Lato" panose="020F0502020204030203" pitchFamily="34" charset="0"/>
                <a:ea typeface="Lato" panose="020F0502020204030203" pitchFamily="34" charset="0"/>
                <a:cs typeface="Lato" panose="020F0502020204030203" pitchFamily="34" charset="0"/>
              </a:rPr>
              <a:t>bulletins établis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 </a:t>
            </a:r>
          </a:p>
          <a:p>
            <a:pPr marL="285750" indent="-285750">
              <a:buFont typeface="Arial" panose="020B0604020202020204" pitchFamily="34" charset="0"/>
              <a:buChar char="•"/>
            </a:pPr>
            <a:r>
              <a:rPr lang="fr-FR" sz="1600" b="1" dirty="0">
                <a:solidFill>
                  <a:srgbClr val="D29F13"/>
                </a:solidFill>
                <a:latin typeface="Lato" panose="020F0502020204030203" pitchFamily="34" charset="0"/>
                <a:ea typeface="Lato" panose="020F0502020204030203" pitchFamily="34" charset="0"/>
                <a:cs typeface="Lato" panose="020F0502020204030203" pitchFamily="34" charset="0"/>
              </a:rPr>
              <a:t>1 244 </a:t>
            </a:r>
            <a:r>
              <a:rPr lang="fr-FR" sz="1600" dirty="0">
                <a:solidFill>
                  <a:srgbClr val="00596C"/>
                </a:solidFill>
                <a:latin typeface="Lato" panose="020F0502020204030203" pitchFamily="34" charset="0"/>
                <a:ea typeface="Lato" panose="020F0502020204030203" pitchFamily="34" charset="0"/>
                <a:cs typeface="Lato" panose="020F0502020204030203" pitchFamily="34" charset="0"/>
              </a:rPr>
              <a:t>bulletins de paie </a:t>
            </a:r>
          </a:p>
          <a:p>
            <a:pPr marL="285750" indent="-285750">
              <a:buFont typeface="Arial" panose="020B0604020202020204" pitchFamily="34" charset="0"/>
              <a:buChar char="•"/>
            </a:pPr>
            <a:r>
              <a:rPr lang="fr-FR" sz="1600" b="1" dirty="0">
                <a:solidFill>
                  <a:srgbClr val="D29F13"/>
                </a:solidFill>
                <a:latin typeface="Lato" panose="020F0502020204030203" pitchFamily="34" charset="0"/>
                <a:ea typeface="Lato" panose="020F0502020204030203" pitchFamily="34" charset="0"/>
                <a:cs typeface="Lato" panose="020F0502020204030203" pitchFamily="34" charset="0"/>
              </a:rPr>
              <a:t>95 </a:t>
            </a:r>
            <a:r>
              <a:rPr lang="fr-FR" sz="1600" dirty="0">
                <a:solidFill>
                  <a:srgbClr val="00596C"/>
                </a:solidFill>
                <a:latin typeface="Lato" panose="020F0502020204030203" pitchFamily="34" charset="0"/>
                <a:ea typeface="Lato" panose="020F0502020204030203" pitchFamily="34" charset="0"/>
                <a:cs typeface="Lato" panose="020F0502020204030203" pitchFamily="34" charset="0"/>
              </a:rPr>
              <a:t>bulletins d’indemnité d’élus </a:t>
            </a:r>
          </a:p>
          <a:p>
            <a:endParaRPr lang="fr-FR" dirty="0">
              <a:latin typeface="Lato" panose="020F0502020204030203" pitchFamily="34" charset="0"/>
              <a:ea typeface="Lato" panose="020F0502020204030203" pitchFamily="34" charset="0"/>
              <a:cs typeface="Lato" panose="020F0502020204030203" pitchFamily="34" charset="0"/>
            </a:endParaRPr>
          </a:p>
        </p:txBody>
      </p:sp>
      <p:pic>
        <p:nvPicPr>
          <p:cNvPr id="9" name="Image 8">
            <a:extLst>
              <a:ext uri="{FF2B5EF4-FFF2-40B4-BE49-F238E27FC236}">
                <a16:creationId xmlns:a16="http://schemas.microsoft.com/office/drawing/2014/main" id="{E05E07BB-377C-FE0A-20AF-593A055186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076" y="1911512"/>
            <a:ext cx="966298" cy="966298"/>
          </a:xfrm>
          <a:prstGeom prst="rect">
            <a:avLst/>
          </a:prstGeom>
        </p:spPr>
      </p:pic>
      <p:pic>
        <p:nvPicPr>
          <p:cNvPr id="12" name="Image 11">
            <a:extLst>
              <a:ext uri="{FF2B5EF4-FFF2-40B4-BE49-F238E27FC236}">
                <a16:creationId xmlns:a16="http://schemas.microsoft.com/office/drawing/2014/main" id="{CD3BE61D-CF98-1BA6-AEA4-EACFB2E21D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480" y="2971035"/>
            <a:ext cx="966298" cy="966298"/>
          </a:xfrm>
          <a:prstGeom prst="rect">
            <a:avLst/>
          </a:prstGeom>
        </p:spPr>
      </p:pic>
      <p:sp>
        <p:nvSpPr>
          <p:cNvPr id="15" name="ZoneTexte 14">
            <a:extLst>
              <a:ext uri="{FF2B5EF4-FFF2-40B4-BE49-F238E27FC236}">
                <a16:creationId xmlns:a16="http://schemas.microsoft.com/office/drawing/2014/main" id="{BF8E7CCE-87E1-42BE-37E1-76D4DF2A146A}"/>
              </a:ext>
            </a:extLst>
          </p:cNvPr>
          <p:cNvSpPr txBox="1"/>
          <p:nvPr/>
        </p:nvSpPr>
        <p:spPr>
          <a:xfrm>
            <a:off x="1340074" y="2984465"/>
            <a:ext cx="3020505" cy="1092607"/>
          </a:xfrm>
          <a:prstGeom prst="rect">
            <a:avLst/>
          </a:prstGeom>
          <a:noFill/>
        </p:spPr>
        <p:txBody>
          <a:bodyPr wrap="square">
            <a:spAutoFit/>
          </a:bodyPr>
          <a:lstStyle/>
          <a:p>
            <a:pPr>
              <a:spcAft>
                <a:spcPts val="600"/>
              </a:spcAft>
            </a:pPr>
            <a:r>
              <a:rPr lang="fr-FR" sz="2800" b="1" dirty="0">
                <a:solidFill>
                  <a:srgbClr val="D29F13"/>
                </a:solidFill>
                <a:latin typeface="Lato" panose="020F0502020204030203" pitchFamily="34" charset="0"/>
                <a:ea typeface="Lato" panose="020F0502020204030203" pitchFamily="34" charset="0"/>
                <a:cs typeface="Lato" panose="020F0502020204030203" pitchFamily="34" charset="0"/>
              </a:rPr>
              <a:t>505 </a:t>
            </a:r>
            <a:r>
              <a:rPr lang="fr-FR" sz="1600" dirty="0">
                <a:solidFill>
                  <a:srgbClr val="00596C"/>
                </a:solidFill>
                <a:latin typeface="Lato" panose="020F0502020204030203" pitchFamily="34" charset="0"/>
                <a:ea typeface="Lato" panose="020F0502020204030203" pitchFamily="34" charset="0"/>
                <a:cs typeface="Lato" panose="020F0502020204030203" pitchFamily="34" charset="0"/>
              </a:rPr>
              <a:t>arrêtés du Président liés à la gestion du personnel</a:t>
            </a:r>
          </a:p>
          <a:p>
            <a:pPr>
              <a:spcAft>
                <a:spcPts val="600"/>
              </a:spcAft>
            </a:pP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a:t>
            </a:r>
            <a:endParaRPr lang="fr-FR" dirty="0">
              <a:latin typeface="Lato" panose="020F0502020204030203" pitchFamily="34" charset="0"/>
              <a:ea typeface="Lato" panose="020F0502020204030203" pitchFamily="34" charset="0"/>
              <a:cs typeface="Lato" panose="020F0502020204030203" pitchFamily="34" charset="0"/>
            </a:endParaRPr>
          </a:p>
        </p:txBody>
      </p:sp>
      <p:sp>
        <p:nvSpPr>
          <p:cNvPr id="16" name="ZoneTexte 15">
            <a:extLst>
              <a:ext uri="{FF2B5EF4-FFF2-40B4-BE49-F238E27FC236}">
                <a16:creationId xmlns:a16="http://schemas.microsoft.com/office/drawing/2014/main" id="{BA515C1B-82F9-AF7F-6DA9-BC1B03307CBA}"/>
              </a:ext>
            </a:extLst>
          </p:cNvPr>
          <p:cNvSpPr txBox="1"/>
          <p:nvPr/>
        </p:nvSpPr>
        <p:spPr>
          <a:xfrm>
            <a:off x="1395015" y="4023220"/>
            <a:ext cx="2533068" cy="954107"/>
          </a:xfrm>
          <a:prstGeom prst="rect">
            <a:avLst/>
          </a:prstGeom>
          <a:noFill/>
        </p:spPr>
        <p:txBody>
          <a:bodyPr wrap="square">
            <a:spAutoFit/>
          </a:bodyPr>
          <a:lstStyle/>
          <a:p>
            <a:r>
              <a:rPr lang="fr-FR" sz="2800" b="1" dirty="0">
                <a:solidFill>
                  <a:srgbClr val="D29F13"/>
                </a:solidFill>
                <a:latin typeface="Lato" panose="020F0502020204030203" pitchFamily="34" charset="0"/>
                <a:ea typeface="Lato" panose="020F0502020204030203" pitchFamily="34" charset="0"/>
                <a:cs typeface="Lato" panose="020F0502020204030203" pitchFamily="34" charset="0"/>
              </a:rPr>
              <a:t>117</a:t>
            </a:r>
            <a:r>
              <a:rPr lang="fr-FR" sz="1600" dirty="0">
                <a:solidFill>
                  <a:srgbClr val="00596C"/>
                </a:solidFill>
                <a:latin typeface="Lato" panose="020F0502020204030203" pitchFamily="34" charset="0"/>
                <a:ea typeface="Lato" panose="020F0502020204030203" pitchFamily="34" charset="0"/>
                <a:cs typeface="Lato" panose="020F0502020204030203" pitchFamily="34" charset="0"/>
              </a:rPr>
              <a:t>contrats de travail et </a:t>
            </a:r>
            <a:r>
              <a:rPr lang="fr-FR" sz="2800" b="1" dirty="0">
                <a:solidFill>
                  <a:srgbClr val="D29F13"/>
                </a:solidFill>
                <a:latin typeface="Lato" panose="020F0502020204030203" pitchFamily="34" charset="0"/>
                <a:ea typeface="Lato" panose="020F0502020204030203" pitchFamily="34" charset="0"/>
                <a:cs typeface="Lato" panose="020F0502020204030203" pitchFamily="34" charset="0"/>
              </a:rPr>
              <a:t>52 </a:t>
            </a:r>
            <a:r>
              <a:rPr lang="fr-FR" sz="1600" dirty="0">
                <a:solidFill>
                  <a:srgbClr val="00596C"/>
                </a:solidFill>
                <a:latin typeface="Lato" panose="020F0502020204030203" pitchFamily="34" charset="0"/>
                <a:ea typeface="Lato" panose="020F0502020204030203" pitchFamily="34" charset="0"/>
                <a:cs typeface="Lato" panose="020F0502020204030203" pitchFamily="34" charset="0"/>
              </a:rPr>
              <a:t>avenants</a:t>
            </a:r>
          </a:p>
        </p:txBody>
      </p:sp>
      <p:pic>
        <p:nvPicPr>
          <p:cNvPr id="18" name="Image 17">
            <a:extLst>
              <a:ext uri="{FF2B5EF4-FFF2-40B4-BE49-F238E27FC236}">
                <a16:creationId xmlns:a16="http://schemas.microsoft.com/office/drawing/2014/main" id="{D24CB274-2361-478F-E052-4BA2D96CA2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024" y="4046885"/>
            <a:ext cx="966291" cy="966291"/>
          </a:xfrm>
          <a:prstGeom prst="rect">
            <a:avLst/>
          </a:prstGeom>
        </p:spPr>
      </p:pic>
      <p:pic>
        <p:nvPicPr>
          <p:cNvPr id="22" name="Image 21">
            <a:extLst>
              <a:ext uri="{FF2B5EF4-FFF2-40B4-BE49-F238E27FC236}">
                <a16:creationId xmlns:a16="http://schemas.microsoft.com/office/drawing/2014/main" id="{1E40556F-640F-D315-703B-BBE02D0DAB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7549" y="5093303"/>
            <a:ext cx="927985" cy="927985"/>
          </a:xfrm>
          <a:prstGeom prst="rect">
            <a:avLst/>
          </a:prstGeom>
        </p:spPr>
      </p:pic>
      <p:sp>
        <p:nvSpPr>
          <p:cNvPr id="23" name="ZoneTexte 22">
            <a:extLst>
              <a:ext uri="{FF2B5EF4-FFF2-40B4-BE49-F238E27FC236}">
                <a16:creationId xmlns:a16="http://schemas.microsoft.com/office/drawing/2014/main" id="{FDB94793-18F0-28B7-EE4A-136CAC62A0AE}"/>
              </a:ext>
            </a:extLst>
          </p:cNvPr>
          <p:cNvSpPr txBox="1"/>
          <p:nvPr/>
        </p:nvSpPr>
        <p:spPr>
          <a:xfrm>
            <a:off x="1395015" y="5115542"/>
            <a:ext cx="4542830" cy="800219"/>
          </a:xfrm>
          <a:prstGeom prst="rect">
            <a:avLst/>
          </a:prstGeom>
          <a:noFill/>
        </p:spPr>
        <p:txBody>
          <a:bodyPr wrap="square">
            <a:spAutoFit/>
          </a:bodyPr>
          <a:lstStyle/>
          <a:p>
            <a:r>
              <a:rPr lang="fr-FR" sz="2800" b="1" dirty="0">
                <a:solidFill>
                  <a:srgbClr val="D29F13"/>
                </a:solidFill>
                <a:latin typeface="Lato" panose="020F0502020204030203" pitchFamily="34" charset="0"/>
                <a:ea typeface="Lato" panose="020F0502020204030203" pitchFamily="34" charset="0"/>
                <a:cs typeface="Lato" panose="020F0502020204030203" pitchFamily="34" charset="0"/>
              </a:rPr>
              <a:t>4 </a:t>
            </a:r>
            <a:r>
              <a:rPr lang="fr-FR" sz="1600" dirty="0">
                <a:solidFill>
                  <a:srgbClr val="00596C"/>
                </a:solidFill>
                <a:latin typeface="Lato" panose="020F0502020204030203" pitchFamily="34" charset="0"/>
                <a:ea typeface="Lato" panose="020F0502020204030203" pitchFamily="34" charset="0"/>
                <a:cs typeface="Lato" panose="020F0502020204030203" pitchFamily="34" charset="0"/>
              </a:rPr>
              <a:t>dossiers de reprise des services antérieurs :  </a:t>
            </a: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1</a:t>
            </a:r>
            <a:r>
              <a:rPr lang="fr-FR" sz="1600" dirty="0">
                <a:solidFill>
                  <a:srgbClr val="00596C"/>
                </a:solidFill>
                <a:latin typeface="Lato" panose="020F0502020204030203" pitchFamily="34" charset="0"/>
                <a:ea typeface="Lato" panose="020F0502020204030203" pitchFamily="34" charset="0"/>
                <a:cs typeface="Lato" panose="020F0502020204030203" pitchFamily="34" charset="0"/>
              </a:rPr>
              <a:t> stagiairisation et </a:t>
            </a:r>
            <a:r>
              <a:rPr lang="fr-FR" b="1" dirty="0">
                <a:solidFill>
                  <a:srgbClr val="D29F13"/>
                </a:solidFill>
                <a:latin typeface="Lato" panose="020F0502020204030203" pitchFamily="34" charset="0"/>
                <a:ea typeface="Lato" panose="020F0502020204030203" pitchFamily="34" charset="0"/>
                <a:cs typeface="Lato" panose="020F0502020204030203" pitchFamily="34" charset="0"/>
              </a:rPr>
              <a:t>3</a:t>
            </a:r>
            <a:r>
              <a:rPr lang="fr-FR" sz="1600" dirty="0">
                <a:solidFill>
                  <a:srgbClr val="00596C"/>
                </a:solidFill>
                <a:latin typeface="Lato" panose="020F0502020204030203" pitchFamily="34" charset="0"/>
                <a:ea typeface="Lato" panose="020F0502020204030203" pitchFamily="34" charset="0"/>
                <a:cs typeface="Lato" panose="020F0502020204030203" pitchFamily="34" charset="0"/>
              </a:rPr>
              <a:t> titularisations</a:t>
            </a:r>
          </a:p>
        </p:txBody>
      </p:sp>
      <p:sp>
        <p:nvSpPr>
          <p:cNvPr id="29" name="ZoneTexte 28">
            <a:extLst>
              <a:ext uri="{FF2B5EF4-FFF2-40B4-BE49-F238E27FC236}">
                <a16:creationId xmlns:a16="http://schemas.microsoft.com/office/drawing/2014/main" id="{3291E5B6-FA9C-3597-B17E-D515846047AD}"/>
              </a:ext>
            </a:extLst>
          </p:cNvPr>
          <p:cNvSpPr txBox="1"/>
          <p:nvPr/>
        </p:nvSpPr>
        <p:spPr>
          <a:xfrm>
            <a:off x="6002243" y="1949917"/>
            <a:ext cx="2313038" cy="769441"/>
          </a:xfrm>
          <a:prstGeom prst="rect">
            <a:avLst/>
          </a:prstGeom>
          <a:noFill/>
        </p:spPr>
        <p:txBody>
          <a:bodyPr wrap="square">
            <a:spAutoFit/>
          </a:bodyPr>
          <a:lstStyle/>
          <a:p>
            <a:pPr>
              <a:spcAft>
                <a:spcPts val="600"/>
              </a:spcAft>
            </a:pPr>
            <a:r>
              <a:rPr lang="fr-FR" sz="2800" b="1" dirty="0">
                <a:solidFill>
                  <a:srgbClr val="D29F13"/>
                </a:solidFill>
                <a:latin typeface="Lato" panose="020F0502020204030203" pitchFamily="34" charset="0"/>
                <a:ea typeface="Lato" panose="020F0502020204030203" pitchFamily="34" charset="0"/>
                <a:cs typeface="Lato" panose="020F0502020204030203" pitchFamily="34" charset="0"/>
              </a:rPr>
              <a:t>73 </a:t>
            </a:r>
            <a:r>
              <a:rPr lang="fr-FR" sz="1600" dirty="0">
                <a:solidFill>
                  <a:srgbClr val="00596C"/>
                </a:solidFill>
                <a:latin typeface="Lato" panose="020F0502020204030203" pitchFamily="34" charset="0"/>
                <a:ea typeface="Lato" panose="020F0502020204030203" pitchFamily="34" charset="0"/>
                <a:cs typeface="Lato" panose="020F0502020204030203" pitchFamily="34" charset="0"/>
              </a:rPr>
              <a:t>déclarations auprès de la CPAM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a:t>
            </a:r>
            <a:endParaRPr lang="fr-FR" dirty="0">
              <a:latin typeface="Lato" panose="020F0502020204030203" pitchFamily="34" charset="0"/>
              <a:ea typeface="Lato" panose="020F0502020204030203" pitchFamily="34" charset="0"/>
              <a:cs typeface="Lato" panose="020F0502020204030203" pitchFamily="34" charset="0"/>
            </a:endParaRPr>
          </a:p>
        </p:txBody>
      </p:sp>
      <p:pic>
        <p:nvPicPr>
          <p:cNvPr id="31" name="Image 30">
            <a:extLst>
              <a:ext uri="{FF2B5EF4-FFF2-40B4-BE49-F238E27FC236}">
                <a16:creationId xmlns:a16="http://schemas.microsoft.com/office/drawing/2014/main" id="{FECBB96E-8C5F-8BB9-096F-8BB2D81CAC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53468" y="1856424"/>
            <a:ext cx="996512" cy="996512"/>
          </a:xfrm>
          <a:prstGeom prst="rect">
            <a:avLst/>
          </a:prstGeom>
        </p:spPr>
      </p:pic>
      <p:pic>
        <p:nvPicPr>
          <p:cNvPr id="34" name="Image 33">
            <a:extLst>
              <a:ext uri="{FF2B5EF4-FFF2-40B4-BE49-F238E27FC236}">
                <a16:creationId xmlns:a16="http://schemas.microsoft.com/office/drawing/2014/main" id="{0ABD0E7C-304E-F09C-B82F-4409DB3892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34859" y="3008552"/>
            <a:ext cx="996512" cy="996512"/>
          </a:xfrm>
          <a:prstGeom prst="rect">
            <a:avLst/>
          </a:prstGeom>
        </p:spPr>
      </p:pic>
      <p:sp>
        <p:nvSpPr>
          <p:cNvPr id="35" name="ZoneTexte 34">
            <a:extLst>
              <a:ext uri="{FF2B5EF4-FFF2-40B4-BE49-F238E27FC236}">
                <a16:creationId xmlns:a16="http://schemas.microsoft.com/office/drawing/2014/main" id="{786F1748-F636-85B6-AC30-C38A838178C2}"/>
              </a:ext>
            </a:extLst>
          </p:cNvPr>
          <p:cNvSpPr txBox="1"/>
          <p:nvPr/>
        </p:nvSpPr>
        <p:spPr>
          <a:xfrm>
            <a:off x="6075385" y="2960366"/>
            <a:ext cx="2313039" cy="1015663"/>
          </a:xfrm>
          <a:prstGeom prst="rect">
            <a:avLst/>
          </a:prstGeom>
          <a:noFill/>
        </p:spPr>
        <p:txBody>
          <a:bodyPr wrap="square">
            <a:spAutoFit/>
          </a:bodyPr>
          <a:lstStyle/>
          <a:p>
            <a:pPr>
              <a:spcAft>
                <a:spcPts val="600"/>
              </a:spcAft>
            </a:pPr>
            <a:r>
              <a:rPr lang="fr-FR" sz="2800" b="1" dirty="0">
                <a:solidFill>
                  <a:srgbClr val="D29F13"/>
                </a:solidFill>
                <a:latin typeface="Lato" panose="020F0502020204030203" pitchFamily="34" charset="0"/>
                <a:ea typeface="Lato" panose="020F0502020204030203" pitchFamily="34" charset="0"/>
                <a:cs typeface="Lato" panose="020F0502020204030203" pitchFamily="34" charset="0"/>
              </a:rPr>
              <a:t>72 </a:t>
            </a:r>
            <a:r>
              <a:rPr lang="fr-FR" sz="1600" dirty="0">
                <a:solidFill>
                  <a:srgbClr val="00596C"/>
                </a:solidFill>
                <a:latin typeface="Lato" panose="020F0502020204030203" pitchFamily="34" charset="0"/>
                <a:ea typeface="Lato" panose="020F0502020204030203" pitchFamily="34" charset="0"/>
                <a:cs typeface="Lato" panose="020F0502020204030203" pitchFamily="34" charset="0"/>
              </a:rPr>
              <a:t>agents ont suivi au moins une formation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a:t>
            </a:r>
            <a:endParaRPr lang="fr-FR" dirty="0">
              <a:latin typeface="Lato" panose="020F0502020204030203" pitchFamily="34" charset="0"/>
              <a:ea typeface="Lato" panose="020F0502020204030203" pitchFamily="34" charset="0"/>
              <a:cs typeface="Lato" panose="020F0502020204030203" pitchFamily="34" charset="0"/>
            </a:endParaRPr>
          </a:p>
        </p:txBody>
      </p:sp>
      <p:sp>
        <p:nvSpPr>
          <p:cNvPr id="36" name="ZoneTexte 35">
            <a:extLst>
              <a:ext uri="{FF2B5EF4-FFF2-40B4-BE49-F238E27FC236}">
                <a16:creationId xmlns:a16="http://schemas.microsoft.com/office/drawing/2014/main" id="{B5F865E4-32E9-0BF6-CAA2-5E9A7183C631}"/>
              </a:ext>
            </a:extLst>
          </p:cNvPr>
          <p:cNvSpPr txBox="1"/>
          <p:nvPr/>
        </p:nvSpPr>
        <p:spPr>
          <a:xfrm>
            <a:off x="6127361" y="4006368"/>
            <a:ext cx="2614486" cy="1261884"/>
          </a:xfrm>
          <a:prstGeom prst="rect">
            <a:avLst/>
          </a:prstGeom>
          <a:noFill/>
        </p:spPr>
        <p:txBody>
          <a:bodyPr wrap="square">
            <a:spAutoFit/>
          </a:bodyPr>
          <a:lstStyle/>
          <a:p>
            <a:pPr>
              <a:spcAft>
                <a:spcPts val="600"/>
              </a:spcAft>
            </a:pPr>
            <a:r>
              <a:rPr lang="fr-FR" sz="2800" b="1" dirty="0">
                <a:solidFill>
                  <a:srgbClr val="D29F13"/>
                </a:solidFill>
                <a:latin typeface="Lato" panose="020F0502020204030203" pitchFamily="34" charset="0"/>
                <a:ea typeface="Lato" panose="020F0502020204030203" pitchFamily="34" charset="0"/>
                <a:cs typeface="Lato" panose="020F0502020204030203" pitchFamily="34" charset="0"/>
              </a:rPr>
              <a:t>8 </a:t>
            </a:r>
            <a:r>
              <a:rPr lang="fr-FR" sz="1600" dirty="0">
                <a:solidFill>
                  <a:srgbClr val="00596C"/>
                </a:solidFill>
                <a:latin typeface="Lato" panose="020F0502020204030203" pitchFamily="34" charset="0"/>
                <a:ea typeface="Lato" panose="020F0502020204030203" pitchFamily="34" charset="0"/>
                <a:cs typeface="Lato" panose="020F0502020204030203" pitchFamily="34" charset="0"/>
              </a:rPr>
              <a:t>mises en disponibilité, principalement pour des nouveaux projets professionnels </a:t>
            </a:r>
            <a:r>
              <a:rPr lang="fr-FR" sz="1600" dirty="0">
                <a:solidFill>
                  <a:schemeClr val="bg1"/>
                </a:solidFill>
                <a:latin typeface="Lato" panose="020F0502020204030203" pitchFamily="34" charset="0"/>
                <a:ea typeface="Lato" panose="020F0502020204030203" pitchFamily="34" charset="0"/>
                <a:cs typeface="Lato" panose="020F0502020204030203" pitchFamily="34" charset="0"/>
              </a:rPr>
              <a:t>:</a:t>
            </a:r>
            <a:endParaRPr lang="fr-FR" dirty="0">
              <a:latin typeface="Lato" panose="020F0502020204030203" pitchFamily="34" charset="0"/>
              <a:ea typeface="Lato" panose="020F0502020204030203" pitchFamily="34" charset="0"/>
              <a:cs typeface="Lato" panose="020F0502020204030203" pitchFamily="34" charset="0"/>
            </a:endParaRPr>
          </a:p>
        </p:txBody>
      </p:sp>
      <p:pic>
        <p:nvPicPr>
          <p:cNvPr id="3" name="Image 2">
            <a:extLst>
              <a:ext uri="{FF2B5EF4-FFF2-40B4-BE49-F238E27FC236}">
                <a16:creationId xmlns:a16="http://schemas.microsoft.com/office/drawing/2014/main" id="{829A2A9A-53AB-88D9-BF48-D6D3D6A59DC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42777" y="4044164"/>
            <a:ext cx="1257044" cy="1257044"/>
          </a:xfrm>
          <a:prstGeom prst="rect">
            <a:avLst/>
          </a:prstGeom>
        </p:spPr>
      </p:pic>
      <p:sp>
        <p:nvSpPr>
          <p:cNvPr id="2" name="ZoneTexte 1">
            <a:extLst>
              <a:ext uri="{FF2B5EF4-FFF2-40B4-BE49-F238E27FC236}">
                <a16:creationId xmlns:a16="http://schemas.microsoft.com/office/drawing/2014/main" id="{D06E2AA1-2D93-52EF-7096-59B0A05FF32B}"/>
              </a:ext>
            </a:extLst>
          </p:cNvPr>
          <p:cNvSpPr txBox="1"/>
          <p:nvPr/>
        </p:nvSpPr>
        <p:spPr>
          <a:xfrm>
            <a:off x="187824" y="1048372"/>
            <a:ext cx="8345509" cy="584775"/>
          </a:xfrm>
          <a:prstGeom prst="rect">
            <a:avLst/>
          </a:prstGeom>
          <a:noFill/>
        </p:spPr>
        <p:txBody>
          <a:bodyPr wrap="square" rtlCol="0">
            <a:spAutoFit/>
          </a:bodyPr>
          <a:lstStyle/>
          <a:p>
            <a:pPr algn="just"/>
            <a:r>
              <a:rPr lang="fr-FR" sz="1600" dirty="0">
                <a:latin typeface="Lato" panose="020F0502020204030203"/>
              </a:rPr>
              <a:t>Début 2020, le COVID a forcé la mise en place de nouveaux modes de travail impactant fortement les services ressources humaines. </a:t>
            </a:r>
          </a:p>
        </p:txBody>
      </p:sp>
    </p:spTree>
    <p:extLst>
      <p:ext uri="{BB962C8B-B14F-4D97-AF65-F5344CB8AC3E}">
        <p14:creationId xmlns:p14="http://schemas.microsoft.com/office/powerpoint/2010/main" val="80032591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5536</TotalTime>
  <Words>7342</Words>
  <Application>Microsoft Office PowerPoint</Application>
  <PresentationFormat>Affichage à l'écran (4:3)</PresentationFormat>
  <Paragraphs>682</Paragraphs>
  <Slides>62</Slides>
  <Notes>27</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62</vt:i4>
      </vt:variant>
    </vt:vector>
  </HeadingPairs>
  <TitlesOfParts>
    <vt:vector size="74" baseType="lpstr">
      <vt:lpstr>Arial</vt:lpstr>
      <vt:lpstr>Calibri</vt:lpstr>
      <vt:lpstr>Co Text</vt:lpstr>
      <vt:lpstr>Co Text Bd</vt:lpstr>
      <vt:lpstr>Co Text Lt</vt:lpstr>
      <vt:lpstr>Gill Sans MT</vt:lpstr>
      <vt:lpstr>Interstate</vt:lpstr>
      <vt:lpstr>Lato</vt:lpstr>
      <vt:lpstr>Lato regular</vt:lpstr>
      <vt:lpstr>Symbol</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Korigan</dc:creator>
  <cp:lastModifiedBy>Chargé de communication</cp:lastModifiedBy>
  <cp:revision>147</cp:revision>
  <cp:lastPrinted>2022-10-27T09:30:12Z</cp:lastPrinted>
  <dcterms:created xsi:type="dcterms:W3CDTF">2015-04-22T14:45:08Z</dcterms:created>
  <dcterms:modified xsi:type="dcterms:W3CDTF">2023-02-28T13:39:55Z</dcterms:modified>
</cp:coreProperties>
</file>